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04" r:id="rId4"/>
    <p:sldId id="305" r:id="rId5"/>
    <p:sldId id="306" r:id="rId6"/>
    <p:sldId id="266" r:id="rId7"/>
    <p:sldId id="268" r:id="rId8"/>
    <p:sldId id="269" r:id="rId9"/>
    <p:sldId id="270" r:id="rId10"/>
    <p:sldId id="271" r:id="rId11"/>
    <p:sldId id="282" r:id="rId12"/>
    <p:sldId id="284" r:id="rId13"/>
    <p:sldId id="308" r:id="rId14"/>
    <p:sldId id="309" r:id="rId15"/>
    <p:sldId id="293" r:id="rId16"/>
    <p:sldId id="274" r:id="rId17"/>
    <p:sldId id="275" r:id="rId18"/>
    <p:sldId id="276" r:id="rId19"/>
    <p:sldId id="312" r:id="rId20"/>
    <p:sldId id="313" r:id="rId21"/>
    <p:sldId id="303" r:id="rId22"/>
    <p:sldId id="298" r:id="rId23"/>
    <p:sldId id="310" r:id="rId24"/>
    <p:sldId id="299" r:id="rId25"/>
    <p:sldId id="300" r:id="rId26"/>
    <p:sldId id="301" r:id="rId27"/>
    <p:sldId id="30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US" sz="38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sz="3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uk-U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Європейський виклик: формування готовності студентів ВНЗ до кроскультурної взаємодії</a:t>
            </a:r>
            <a:r>
              <a:rPr lang="uk-U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/>
              <a:t>                                            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                              </a:t>
            </a:r>
            <a:r>
              <a:rPr lang="uk-UA" sz="4000" b="1" dirty="0" smtClean="0"/>
              <a:t>Автор проекту: 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Солодка 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доктор педагогічних наук, професор кафедри перекладу, завідувач кафедри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перекладу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Миколаївського національного університету ім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В.О.Сухомлинського</a:t>
            </a:r>
            <a:endParaRPr lang="en-U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9456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580D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339754" y="77319"/>
            <a:ext cx="68042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Кроскультурний контекст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59492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«</a:t>
            </a:r>
            <a:r>
              <a:rPr lang="ru-RU" b="1" dirty="0" err="1"/>
              <a:t>зустрічний</a:t>
            </a:r>
            <a:r>
              <a:rPr lang="ru-RU" b="1" dirty="0"/>
              <a:t>» </a:t>
            </a:r>
            <a:r>
              <a:rPr lang="ru-RU" b="1" dirty="0" err="1"/>
              <a:t>вплив</a:t>
            </a:r>
            <a:r>
              <a:rPr lang="ru-RU" b="1" dirty="0"/>
              <a:t> </a:t>
            </a:r>
            <a:r>
              <a:rPr lang="ru-RU" b="1" dirty="0" err="1"/>
              <a:t>внутрішнього</a:t>
            </a:r>
            <a:r>
              <a:rPr lang="ru-RU" b="1" dirty="0"/>
              <a:t> контексту </a:t>
            </a:r>
            <a:r>
              <a:rPr lang="ru-RU" b="1" dirty="0" err="1"/>
              <a:t>особистості</a:t>
            </a:r>
            <a:r>
              <a:rPr lang="ru-RU" b="1" dirty="0"/>
              <a:t> та </a:t>
            </a:r>
            <a:r>
              <a:rPr lang="ru-RU" b="1" dirty="0" err="1"/>
              <a:t>зовнішнього</a:t>
            </a:r>
            <a:r>
              <a:rPr lang="ru-RU" b="1" dirty="0"/>
              <a:t> </a:t>
            </a:r>
            <a:r>
              <a:rPr lang="ru-RU" b="1" dirty="0" err="1"/>
              <a:t>соціокультурного</a:t>
            </a:r>
            <a:r>
              <a:rPr lang="ru-RU" b="1" dirty="0"/>
              <a:t> контексту </a:t>
            </a:r>
            <a:r>
              <a:rPr lang="ru-RU" b="1" dirty="0" err="1"/>
              <a:t>запускається</a:t>
            </a:r>
            <a:r>
              <a:rPr lang="ru-RU" b="1" dirty="0"/>
              <a:t> в </a:t>
            </a:r>
            <a:r>
              <a:rPr lang="ru-RU" b="1" dirty="0" err="1"/>
              <a:t>просторі</a:t>
            </a:r>
            <a:r>
              <a:rPr lang="ru-RU" b="1" dirty="0"/>
              <a:t> </a:t>
            </a:r>
            <a:r>
              <a:rPr lang="ru-RU" b="1" dirty="0" err="1"/>
              <a:t>кроскультурного</a:t>
            </a:r>
            <a:r>
              <a:rPr lang="ru-RU" b="1" dirty="0"/>
              <a:t> контексту. </a:t>
            </a:r>
            <a:r>
              <a:rPr lang="ru-RU" b="1" dirty="0" err="1"/>
              <a:t>Відповідно</a:t>
            </a:r>
            <a:r>
              <a:rPr lang="ru-RU" b="1" dirty="0"/>
              <a:t>, </a:t>
            </a:r>
            <a:r>
              <a:rPr lang="ru-RU" b="1" dirty="0" err="1"/>
              <a:t>зміни</a:t>
            </a:r>
            <a:r>
              <a:rPr lang="ru-RU" b="1" dirty="0"/>
              <a:t> в </a:t>
            </a:r>
            <a:r>
              <a:rPr lang="ru-RU" b="1" dirty="0" err="1"/>
              <a:t>особистісній</a:t>
            </a:r>
            <a:r>
              <a:rPr lang="ru-RU" b="1" dirty="0"/>
              <a:t> </a:t>
            </a:r>
            <a:r>
              <a:rPr lang="ru-RU" b="1" dirty="0" err="1"/>
              <a:t>культурі</a:t>
            </a:r>
            <a:r>
              <a:rPr lang="ru-RU" b="1" dirty="0"/>
              <a:t> </a:t>
            </a:r>
            <a:r>
              <a:rPr lang="ru-RU" b="1" dirty="0" err="1"/>
              <a:t>суб'єкта</a:t>
            </a:r>
            <a:r>
              <a:rPr lang="ru-RU" b="1" dirty="0"/>
              <a:t> </a:t>
            </a:r>
            <a:r>
              <a:rPr lang="ru-RU" b="1" dirty="0" err="1"/>
              <a:t>відбуваються</a:t>
            </a:r>
            <a:r>
              <a:rPr lang="ru-RU" b="1" dirty="0"/>
              <a:t> </a:t>
            </a:r>
            <a:r>
              <a:rPr lang="ru-RU" b="1" dirty="0" err="1"/>
              <a:t>опосередковано</a:t>
            </a:r>
            <a:r>
              <a:rPr lang="ru-RU" b="1" dirty="0"/>
              <a:t> через кроскультурний контекст,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представляє</a:t>
            </a:r>
            <a:r>
              <a:rPr lang="ru-RU" b="1" dirty="0"/>
              <a:t> </a:t>
            </a:r>
            <a:r>
              <a:rPr lang="ru-RU" b="1" dirty="0" err="1"/>
              <a:t>зустріч</a:t>
            </a:r>
            <a:r>
              <a:rPr lang="ru-RU" b="1" dirty="0"/>
              <a:t>, </a:t>
            </a:r>
            <a:r>
              <a:rPr lang="ru-RU" b="1" dirty="0" err="1"/>
              <a:t>перетин</a:t>
            </a:r>
            <a:r>
              <a:rPr lang="ru-RU" b="1" dirty="0"/>
              <a:t> і </a:t>
            </a:r>
            <a:r>
              <a:rPr lang="ru-RU" b="1" dirty="0" err="1"/>
              <a:t>взаємопроникнення</a:t>
            </a:r>
            <a:r>
              <a:rPr lang="ru-RU" b="1" dirty="0"/>
              <a:t> </a:t>
            </a:r>
            <a:r>
              <a:rPr lang="ru-RU" b="1" dirty="0" err="1"/>
              <a:t>цінностей</a:t>
            </a:r>
            <a:r>
              <a:rPr lang="ru-RU" b="1" dirty="0"/>
              <a:t> </a:t>
            </a:r>
            <a:r>
              <a:rPr lang="ru-RU" b="1" dirty="0" err="1"/>
              <a:t>різних</a:t>
            </a:r>
            <a:r>
              <a:rPr lang="ru-RU" b="1" dirty="0"/>
              <a:t> культур. </a:t>
            </a:r>
            <a:r>
              <a:rPr lang="ru-RU" b="1" dirty="0" err="1"/>
              <a:t>Саме</a:t>
            </a:r>
            <a:r>
              <a:rPr lang="ru-RU" b="1" dirty="0"/>
              <a:t> в </a:t>
            </a:r>
            <a:r>
              <a:rPr lang="ru-RU" b="1" i="1" dirty="0">
                <a:solidFill>
                  <a:srgbClr val="FF0000"/>
                </a:solidFill>
              </a:rPr>
              <a:t>кроскультурному </a:t>
            </a:r>
            <a:r>
              <a:rPr lang="ru-RU" b="1" i="1" dirty="0" err="1">
                <a:solidFill>
                  <a:srgbClr val="FF0000"/>
                </a:solidFill>
              </a:rPr>
              <a:t>просторі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взаємодії</a:t>
            </a:r>
            <a:r>
              <a:rPr lang="ru-RU" b="1" i="1" dirty="0">
                <a:solidFill>
                  <a:srgbClr val="FF0000"/>
                </a:solidFill>
              </a:rPr>
              <a:t> (</a:t>
            </a:r>
            <a:r>
              <a:rPr lang="ru-RU" b="1" i="1" dirty="0" err="1">
                <a:solidFill>
                  <a:srgbClr val="FF0000"/>
                </a:solidFill>
              </a:rPr>
              <a:t>контексті</a:t>
            </a:r>
            <a:r>
              <a:rPr lang="ru-RU" b="1" i="1" dirty="0">
                <a:solidFill>
                  <a:srgbClr val="FF0000"/>
                </a:solidFill>
              </a:rPr>
              <a:t>) </a:t>
            </a:r>
            <a:r>
              <a:rPr lang="ru-RU" b="1" dirty="0" err="1"/>
              <a:t>здійснюється</a:t>
            </a:r>
            <a:r>
              <a:rPr lang="ru-RU" b="1" dirty="0"/>
              <a:t> </a:t>
            </a:r>
            <a:r>
              <a:rPr lang="ru-RU" b="1" dirty="0" err="1"/>
              <a:t>смислоутворюючий</a:t>
            </a:r>
            <a:r>
              <a:rPr lang="ru-RU" b="1" dirty="0"/>
              <a:t> </a:t>
            </a:r>
            <a:r>
              <a:rPr lang="ru-RU" b="1" dirty="0" err="1"/>
              <a:t>вплив</a:t>
            </a:r>
            <a:r>
              <a:rPr lang="ru-RU" b="1" dirty="0"/>
              <a:t> на </a:t>
            </a:r>
            <a:r>
              <a:rPr lang="ru-RU" b="1" dirty="0" err="1"/>
              <a:t>зміст</a:t>
            </a:r>
            <a:r>
              <a:rPr lang="ru-RU" b="1" dirty="0"/>
              <a:t> і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/>
              <a:t>присвоєння</a:t>
            </a:r>
            <a:r>
              <a:rPr lang="ru-RU" b="1" dirty="0"/>
              <a:t> та «</a:t>
            </a:r>
            <a:r>
              <a:rPr lang="ru-RU" b="1" dirty="0" err="1"/>
              <a:t>нарощення</a:t>
            </a:r>
            <a:r>
              <a:rPr lang="ru-RU" b="1" dirty="0"/>
              <a:t>» </a:t>
            </a:r>
            <a:r>
              <a:rPr lang="ru-RU" b="1" dirty="0" err="1"/>
              <a:t>особистістю</a:t>
            </a:r>
            <a:r>
              <a:rPr lang="ru-RU" b="1" dirty="0"/>
              <a:t> </a:t>
            </a:r>
            <a:r>
              <a:rPr lang="ru-RU" b="1" dirty="0" err="1"/>
              <a:t>нових</a:t>
            </a:r>
            <a:r>
              <a:rPr lang="ru-RU" b="1" dirty="0"/>
              <a:t> </a:t>
            </a:r>
            <a:r>
              <a:rPr lang="ru-RU" b="1" dirty="0" err="1"/>
              <a:t>культурних</a:t>
            </a:r>
            <a:r>
              <a:rPr lang="ru-RU" b="1" dirty="0"/>
              <a:t> </a:t>
            </a:r>
            <a:r>
              <a:rPr lang="ru-RU" b="1" dirty="0" err="1"/>
              <a:t>зразків</a:t>
            </a:r>
            <a:r>
              <a:rPr lang="ru-RU" b="1" dirty="0"/>
              <a:t> і </a:t>
            </a:r>
            <a:r>
              <a:rPr lang="ru-RU" b="1" dirty="0" err="1"/>
              <a:t>тим</a:t>
            </a:r>
            <a:r>
              <a:rPr lang="ru-RU" b="1" dirty="0"/>
              <a:t> самим </a:t>
            </a:r>
            <a:r>
              <a:rPr lang="ru-RU" b="1" dirty="0" err="1"/>
              <a:t>опосередковується</a:t>
            </a:r>
            <a:r>
              <a:rPr lang="ru-RU" b="1" dirty="0"/>
              <a:t> </a:t>
            </a:r>
            <a:r>
              <a:rPr lang="ru-RU" b="1" dirty="0" err="1"/>
              <a:t>становлення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особистісної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202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В </a:t>
            </a:r>
            <a:r>
              <a:rPr lang="ru-RU" sz="3100" b="1" dirty="0" err="1" smtClean="0">
                <a:solidFill>
                  <a:srgbClr val="FF0000"/>
                </a:solidFill>
              </a:rPr>
              <a:t>чому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полягають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можливості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інтенсифікації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формування</a:t>
            </a:r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готовності</a:t>
            </a:r>
            <a:r>
              <a:rPr lang="ru-RU" sz="3100" b="1" dirty="0">
                <a:solidFill>
                  <a:srgbClr val="FF0000"/>
                </a:solidFill>
              </a:rPr>
              <a:t> до </a:t>
            </a:r>
            <a:r>
              <a:rPr lang="ru-RU" sz="3100" b="1" dirty="0" err="1">
                <a:solidFill>
                  <a:srgbClr val="FF0000"/>
                </a:solidFill>
              </a:rPr>
              <a:t>кроскультурної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 smtClean="0">
                <a:solidFill>
                  <a:srgbClr val="FF0000"/>
                </a:solidFill>
              </a:rPr>
              <a:t>взаємодії</a:t>
            </a:r>
            <a:r>
              <a:rPr lang="ru-RU" sz="3100" b="1" dirty="0" smtClean="0">
                <a:solidFill>
                  <a:srgbClr val="FF0000"/>
                </a:solidFill>
              </a:rPr>
              <a:t>?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030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        </a:t>
            </a:r>
            <a:r>
              <a:rPr lang="uk-UA" sz="2000" b="1" dirty="0" smtClean="0"/>
              <a:t>Викладач </a:t>
            </a:r>
            <a:r>
              <a:rPr lang="uk-UA" sz="2000" b="1" dirty="0"/>
              <a:t>вищої школи задає не тільки </a:t>
            </a:r>
            <a:r>
              <a:rPr lang="uk-UA" sz="2000" b="1" i="1" dirty="0">
                <a:solidFill>
                  <a:srgbClr val="FF0000"/>
                </a:solidFill>
              </a:rPr>
              <a:t>проекцію </a:t>
            </a:r>
            <a:r>
              <a:rPr lang="uk-UA" sz="2000" b="1" dirty="0"/>
              <a:t>кроскультурної взаємодії у міжособистісних стосунках зі студентами, а й </a:t>
            </a:r>
            <a:r>
              <a:rPr lang="uk-UA" sz="2000" b="1" i="1" dirty="0">
                <a:solidFill>
                  <a:srgbClr val="FF0000"/>
                </a:solidFill>
              </a:rPr>
              <a:t>опосередковує</a:t>
            </a:r>
            <a:r>
              <a:rPr lang="uk-UA" sz="2000" b="1" dirty="0"/>
              <a:t> у своїй суб'єктності всю складність і суперечливість взаємодії між культурами.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uk-UA" sz="2000" b="1" dirty="0"/>
              <a:t> </a:t>
            </a:r>
            <a:r>
              <a:rPr lang="uk-UA" sz="2000" b="1" dirty="0" smtClean="0"/>
              <a:t>    Успішність </a:t>
            </a:r>
            <a:r>
              <a:rPr lang="uk-UA" sz="2000" b="1" dirty="0"/>
              <a:t>організації та управління діяльністю студентів в кроскультурному контексті залежить від того, наскільки викладач володіє </a:t>
            </a:r>
            <a:r>
              <a:rPr lang="uk-UA" sz="2000" b="1" i="1" dirty="0">
                <a:solidFill>
                  <a:srgbClr val="FF0000"/>
                </a:solidFill>
              </a:rPr>
              <a:t>формами організації </a:t>
            </a:r>
            <a:r>
              <a:rPr lang="uk-UA" sz="2000" b="1" dirty="0"/>
              <a:t>цього процесу, вміє вибирати відповідні </a:t>
            </a:r>
            <a:r>
              <a:rPr lang="uk-UA" sz="2000" b="1" i="1" dirty="0">
                <a:solidFill>
                  <a:srgbClr val="FF0000"/>
                </a:solidFill>
              </a:rPr>
              <a:t>методи.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76872"/>
            <a:ext cx="8928992" cy="4464496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703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>
                <a:solidFill>
                  <a:srgbClr val="FF0000"/>
                </a:solidFill>
              </a:rPr>
              <a:t>Інформативні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методи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273050"/>
            <a:ext cx="4608512" cy="585311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i="1" dirty="0" err="1" smtClean="0">
                <a:solidFill>
                  <a:srgbClr val="FF0000"/>
                </a:solidFill>
              </a:rPr>
              <a:t>орієнтування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множина</a:t>
            </a:r>
            <a:r>
              <a:rPr lang="ru-RU" dirty="0"/>
              <a:t> </a:t>
            </a:r>
            <a:r>
              <a:rPr lang="ru-RU" dirty="0" err="1"/>
              <a:t>країнознавчих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знайомство</a:t>
            </a:r>
            <a:r>
              <a:rPr lang="ru-RU" dirty="0"/>
              <a:t> з </a:t>
            </a:r>
            <a:r>
              <a:rPr lang="ru-RU" dirty="0" err="1"/>
              <a:t>основними</a:t>
            </a:r>
            <a:r>
              <a:rPr lang="ru-RU" dirty="0"/>
              <a:t> нормами, </a:t>
            </a:r>
            <a:r>
              <a:rPr lang="ru-RU" dirty="0" err="1"/>
              <a:t>цінностями</a:t>
            </a:r>
            <a:r>
              <a:rPr lang="ru-RU" dirty="0"/>
              <a:t> та правилами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); </a:t>
            </a:r>
          </a:p>
          <a:p>
            <a:pPr marL="0" indent="0" algn="just">
              <a:buNone/>
            </a:pPr>
            <a:r>
              <a:rPr lang="ru-RU" i="1" dirty="0" err="1">
                <a:solidFill>
                  <a:srgbClr val="FF0000"/>
                </a:solidFill>
              </a:rPr>
              <a:t>інструктаж</a:t>
            </a:r>
            <a:r>
              <a:rPr lang="ru-RU" dirty="0"/>
              <a:t> (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фокусується</a:t>
            </a:r>
            <a:r>
              <a:rPr lang="ru-RU" dirty="0"/>
              <a:t> на </a:t>
            </a:r>
            <a:r>
              <a:rPr lang="ru-RU" dirty="0" err="1"/>
              <a:t>окремих</a:t>
            </a:r>
            <a:r>
              <a:rPr lang="ru-RU" dirty="0"/>
              <a:t> аспектах </a:t>
            </a:r>
            <a:r>
              <a:rPr lang="ru-RU" dirty="0" err="1"/>
              <a:t>пристосування</a:t>
            </a:r>
            <a:r>
              <a:rPr lang="ru-RU" dirty="0"/>
              <a:t> до нового культурного </a:t>
            </a:r>
            <a:r>
              <a:rPr lang="ru-RU" dirty="0" err="1"/>
              <a:t>оточення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FF0000"/>
                </a:solidFill>
              </a:rPr>
              <a:t>«</a:t>
            </a:r>
            <a:r>
              <a:rPr lang="ru-RU" i="1" dirty="0" err="1">
                <a:solidFill>
                  <a:srgbClr val="FF0000"/>
                </a:solidFill>
              </a:rPr>
              <a:t>культурограми</a:t>
            </a:r>
            <a:r>
              <a:rPr lang="ru-RU" i="1" dirty="0">
                <a:solidFill>
                  <a:srgbClr val="FF0000"/>
                </a:solidFill>
              </a:rPr>
              <a:t>» та «</a:t>
            </a:r>
            <a:r>
              <a:rPr lang="ru-RU" i="1" dirty="0" err="1">
                <a:solidFill>
                  <a:srgbClr val="FF0000"/>
                </a:solidFill>
              </a:rPr>
              <a:t>інфограми</a:t>
            </a:r>
            <a:r>
              <a:rPr lang="ru-RU" i="1" dirty="0">
                <a:solidFill>
                  <a:srgbClr val="FF0000"/>
                </a:solidFill>
              </a:rPr>
              <a:t>» </a:t>
            </a:r>
            <a:r>
              <a:rPr lang="ru-RU" dirty="0"/>
              <a:t>(метод «Культурна капсула»)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описувати</a:t>
            </a:r>
            <a:r>
              <a:rPr lang="ru-RU" dirty="0"/>
              <a:t> й </a:t>
            </a:r>
            <a:r>
              <a:rPr lang="ru-RU" dirty="0" err="1"/>
              <a:t>порівнювати</a:t>
            </a:r>
            <a:r>
              <a:rPr lang="ru-RU" dirty="0"/>
              <a:t>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реалії</a:t>
            </a:r>
            <a:r>
              <a:rPr lang="ru-RU" dirty="0"/>
              <a:t>, </a:t>
            </a:r>
            <a:r>
              <a:rPr lang="ru-RU" dirty="0" err="1"/>
              <a:t>ціннісні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культур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435100"/>
            <a:ext cx="4176464" cy="4691063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064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40188" cy="639762"/>
          </a:xfrm>
        </p:spPr>
        <p:txBody>
          <a:bodyPr>
            <a:no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Аналітичні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методи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4040188" cy="49294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 err="1"/>
              <a:t>вирішення</a:t>
            </a:r>
            <a:r>
              <a:rPr lang="ru-RU" b="1" dirty="0"/>
              <a:t> </a:t>
            </a:r>
            <a:r>
              <a:rPr lang="ru-RU" b="1" dirty="0" err="1"/>
              <a:t>кейсів</a:t>
            </a:r>
            <a:r>
              <a:rPr lang="ru-RU" b="1" dirty="0"/>
              <a:t> – 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конфліктних</a:t>
            </a:r>
            <a:r>
              <a:rPr lang="ru-RU" b="1" dirty="0"/>
              <a:t> </a:t>
            </a:r>
            <a:r>
              <a:rPr lang="ru-RU" b="1" dirty="0" err="1"/>
              <a:t>ситуацій</a:t>
            </a:r>
            <a:r>
              <a:rPr lang="ru-RU" b="1" dirty="0"/>
              <a:t>;</a:t>
            </a:r>
          </a:p>
          <a:p>
            <a:r>
              <a:rPr lang="ru-RU" b="1" dirty="0" err="1"/>
              <a:t>біографічна</a:t>
            </a:r>
            <a:r>
              <a:rPr lang="ru-RU" b="1" dirty="0"/>
              <a:t> </a:t>
            </a:r>
            <a:r>
              <a:rPr lang="ru-RU" b="1" dirty="0" err="1"/>
              <a:t>рефлексія</a:t>
            </a:r>
            <a:r>
              <a:rPr lang="ru-RU" b="1" dirty="0"/>
              <a:t>, </a:t>
            </a:r>
            <a:r>
              <a:rPr lang="ru-RU" b="1" dirty="0" err="1"/>
              <a:t>самооцінка</a:t>
            </a:r>
            <a:r>
              <a:rPr lang="ru-RU" b="1" dirty="0"/>
              <a:t>;</a:t>
            </a:r>
          </a:p>
          <a:p>
            <a:r>
              <a:rPr lang="ru-RU" b="1" dirty="0" err="1"/>
              <a:t>контекстний</a:t>
            </a:r>
            <a:r>
              <a:rPr lang="ru-RU" b="1" dirty="0"/>
              <a:t> кроскультурний </a:t>
            </a:r>
            <a:r>
              <a:rPr lang="ru-RU" b="1" dirty="0" err="1"/>
              <a:t>аналіз</a:t>
            </a:r>
            <a:r>
              <a:rPr lang="ru-RU" b="1" dirty="0"/>
              <a:t>;</a:t>
            </a:r>
          </a:p>
          <a:p>
            <a:r>
              <a:rPr lang="ru-RU" b="1" dirty="0" err="1"/>
              <a:t>контекстне</a:t>
            </a:r>
            <a:r>
              <a:rPr lang="ru-RU" b="1" dirty="0"/>
              <a:t> </a:t>
            </a:r>
            <a:r>
              <a:rPr lang="ru-RU" b="1" dirty="0" err="1"/>
              <a:t>спостереження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332656"/>
            <a:ext cx="4041775" cy="639762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Інтерактивні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методи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196752"/>
            <a:ext cx="4041775" cy="49294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b="1" dirty="0"/>
              <a:t>метод Веб-</a:t>
            </a:r>
            <a:r>
              <a:rPr lang="ru-RU" b="1" dirty="0" err="1"/>
              <a:t>квестів</a:t>
            </a:r>
            <a:r>
              <a:rPr lang="ru-RU" b="1" dirty="0"/>
              <a:t>;</a:t>
            </a:r>
          </a:p>
          <a:p>
            <a:r>
              <a:rPr lang="ru-RU" b="1" dirty="0"/>
              <a:t> </a:t>
            </a:r>
            <a:r>
              <a:rPr lang="ru-RU" b="1" dirty="0" err="1"/>
              <a:t>інтерактивне</a:t>
            </a:r>
            <a:r>
              <a:rPr lang="ru-RU" b="1" dirty="0"/>
              <a:t> </a:t>
            </a:r>
            <a:r>
              <a:rPr lang="ru-RU" b="1" dirty="0" err="1"/>
              <a:t>моделювання</a:t>
            </a:r>
            <a:r>
              <a:rPr lang="ru-RU" b="1" dirty="0"/>
              <a:t> (</a:t>
            </a:r>
            <a:r>
              <a:rPr lang="ru-RU" b="1" dirty="0" err="1"/>
              <a:t>отримання</a:t>
            </a:r>
            <a:r>
              <a:rPr lang="ru-RU" b="1" dirty="0"/>
              <a:t> </a:t>
            </a:r>
            <a:r>
              <a:rPr lang="ru-RU" b="1" dirty="0" err="1"/>
              <a:t>культурологічних</a:t>
            </a:r>
            <a:r>
              <a:rPr lang="ru-RU" b="1" dirty="0"/>
              <a:t> </a:t>
            </a:r>
            <a:r>
              <a:rPr lang="ru-RU" b="1" dirty="0" err="1"/>
              <a:t>знань</a:t>
            </a:r>
            <a:r>
              <a:rPr lang="ru-RU" b="1" dirty="0"/>
              <a:t> на </a:t>
            </a:r>
            <a:r>
              <a:rPr lang="ru-RU" b="1" dirty="0" err="1"/>
              <a:t>основі</a:t>
            </a:r>
            <a:r>
              <a:rPr lang="ru-RU" b="1" dirty="0"/>
              <a:t> моделей,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відображають</a:t>
            </a:r>
            <a:r>
              <a:rPr lang="ru-RU" b="1" dirty="0"/>
              <a:t> </a:t>
            </a:r>
            <a:r>
              <a:rPr lang="ru-RU" b="1" dirty="0" err="1"/>
              <a:t>частотні</a:t>
            </a:r>
            <a:r>
              <a:rPr lang="ru-RU" b="1" dirty="0"/>
              <a:t> </a:t>
            </a:r>
            <a:r>
              <a:rPr lang="ru-RU" b="1" dirty="0" err="1"/>
              <a:t>ситуації</a:t>
            </a:r>
            <a:r>
              <a:rPr lang="ru-RU" b="1" dirty="0"/>
              <a:t> кроскультурної </a:t>
            </a:r>
            <a:r>
              <a:rPr lang="ru-RU" b="1" dirty="0" err="1"/>
              <a:t>взаємодії</a:t>
            </a:r>
            <a:r>
              <a:rPr lang="ru-RU" b="1" dirty="0"/>
              <a:t>);</a:t>
            </a:r>
          </a:p>
          <a:p>
            <a:r>
              <a:rPr lang="ru-RU" b="1" dirty="0"/>
              <a:t> </a:t>
            </a:r>
            <a:r>
              <a:rPr lang="ru-RU" b="1" dirty="0" err="1"/>
              <a:t>рольові</a:t>
            </a:r>
            <a:r>
              <a:rPr lang="ru-RU" b="1" dirty="0"/>
              <a:t> та </a:t>
            </a:r>
            <a:r>
              <a:rPr lang="ru-RU" b="1" dirty="0" err="1"/>
              <a:t>симулятивні</a:t>
            </a:r>
            <a:r>
              <a:rPr lang="ru-RU" b="1" dirty="0"/>
              <a:t> </a:t>
            </a:r>
            <a:r>
              <a:rPr lang="ru-RU" b="1" dirty="0" err="1"/>
              <a:t>ігри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27429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30824" cy="243587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Кроскультурний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err="1" smtClean="0">
                <a:solidFill>
                  <a:srgbClr val="FF0000"/>
                </a:solidFill>
              </a:rPr>
              <a:t>інтегратор</a:t>
            </a:r>
            <a:r>
              <a:rPr lang="uk-UA" sz="3200" dirty="0" smtClean="0">
                <a:solidFill>
                  <a:srgbClr val="FF0000"/>
                </a:solidFill>
              </a:rPr>
              <a:t>: інформативний, аналітичний та інтерактивний метод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273050"/>
            <a:ext cx="3816424" cy="6324302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708920"/>
            <a:ext cx="4680520" cy="386610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/>
              <a:t>Використання</a:t>
            </a:r>
            <a:r>
              <a:rPr lang="ru-RU" sz="2400" b="1" dirty="0"/>
              <a:t> </a:t>
            </a:r>
            <a:r>
              <a:rPr lang="ru-RU" sz="2400" b="1" dirty="0" err="1"/>
              <a:t>інтеграторів</a:t>
            </a:r>
            <a:r>
              <a:rPr lang="ru-RU" sz="2400" b="1" dirty="0"/>
              <a:t> </a:t>
            </a:r>
            <a:r>
              <a:rPr lang="ru-RU" sz="2400" b="1" dirty="0" err="1"/>
              <a:t>дає</a:t>
            </a:r>
            <a:r>
              <a:rPr lang="ru-RU" sz="2400" b="1" dirty="0"/>
              <a:t> </a:t>
            </a:r>
            <a:r>
              <a:rPr lang="ru-RU" sz="2400" b="1" dirty="0" err="1"/>
              <a:t>можливість</a:t>
            </a:r>
            <a:r>
              <a:rPr lang="ru-RU" sz="2400" b="1" dirty="0"/>
              <a:t> </a:t>
            </a:r>
            <a:r>
              <a:rPr lang="ru-RU" sz="2400" b="1" dirty="0" err="1"/>
              <a:t>учасникам</a:t>
            </a:r>
            <a:r>
              <a:rPr lang="ru-RU" sz="2400" b="1" dirty="0"/>
              <a:t> </a:t>
            </a:r>
            <a:r>
              <a:rPr lang="ru-RU" sz="2400" b="1" dirty="0" err="1"/>
              <a:t>навчитися</a:t>
            </a:r>
            <a:r>
              <a:rPr lang="ru-RU" sz="2400" b="1" dirty="0"/>
              <a:t> </a:t>
            </a:r>
            <a:r>
              <a:rPr lang="ru-RU" sz="2400" b="1" dirty="0" err="1" smtClean="0"/>
              <a:t>розуміти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інтерпретувати</a:t>
            </a:r>
            <a:r>
              <a:rPr lang="ru-RU" sz="2400" b="1" dirty="0" smtClean="0"/>
              <a:t> </a:t>
            </a:r>
            <a:r>
              <a:rPr lang="ru-RU" sz="2400" b="1" dirty="0"/>
              <a:t>контекст </a:t>
            </a:r>
            <a:r>
              <a:rPr lang="ru-RU" sz="2400" b="1" dirty="0" err="1"/>
              <a:t>взаємодії</a:t>
            </a:r>
            <a:r>
              <a:rPr lang="ru-RU" sz="2400" b="1" dirty="0"/>
              <a:t>, </a:t>
            </a:r>
            <a:r>
              <a:rPr lang="ru-RU" sz="2400" b="1" dirty="0" err="1"/>
              <a:t>осмислювати</a:t>
            </a:r>
            <a:r>
              <a:rPr lang="ru-RU" sz="2400" b="1" dirty="0"/>
              <a:t> </a:t>
            </a:r>
            <a:r>
              <a:rPr lang="ru-RU" sz="2400" b="1" dirty="0" err="1"/>
              <a:t>свої</a:t>
            </a:r>
            <a:r>
              <a:rPr lang="ru-RU" sz="2400" b="1" dirty="0"/>
              <a:t> </a:t>
            </a:r>
            <a:r>
              <a:rPr lang="ru-RU" sz="2400" b="1" dirty="0" err="1"/>
              <a:t>мотиви</a:t>
            </a:r>
            <a:r>
              <a:rPr lang="ru-RU" sz="2400" b="1" dirty="0"/>
              <a:t> </a:t>
            </a:r>
            <a:r>
              <a:rPr lang="ru-RU" sz="2400" b="1" dirty="0" err="1"/>
              <a:t>поведінки</a:t>
            </a:r>
            <a:r>
              <a:rPr lang="ru-RU" sz="2400" b="1" dirty="0"/>
              <a:t>, </a:t>
            </a:r>
            <a:r>
              <a:rPr lang="ru-RU" sz="2400" b="1" dirty="0" err="1"/>
              <a:t>прогнозувати</a:t>
            </a:r>
            <a:r>
              <a:rPr lang="ru-RU" sz="2400" b="1" dirty="0"/>
              <a:t> </a:t>
            </a:r>
            <a:r>
              <a:rPr lang="ru-RU" sz="2400" b="1" dirty="0" err="1"/>
              <a:t>наслідки</a:t>
            </a:r>
            <a:r>
              <a:rPr lang="ru-RU" sz="2400" b="1" dirty="0"/>
              <a:t> </a:t>
            </a:r>
            <a:r>
              <a:rPr lang="ru-RU" sz="2400" b="1" dirty="0" err="1"/>
              <a:t>власних</a:t>
            </a:r>
            <a:r>
              <a:rPr lang="ru-RU" sz="2400" b="1" dirty="0"/>
              <a:t> </a:t>
            </a:r>
            <a:r>
              <a:rPr lang="ru-RU" sz="2400" b="1" dirty="0" err="1"/>
              <a:t>вчинків</a:t>
            </a:r>
            <a:r>
              <a:rPr lang="ru-RU" sz="2400" b="1" dirty="0"/>
              <a:t> та </a:t>
            </a:r>
            <a:r>
              <a:rPr lang="ru-RU" sz="2400" b="1" dirty="0" err="1"/>
              <a:t>інших</a:t>
            </a:r>
            <a:r>
              <a:rPr lang="ru-RU" sz="2400" b="1" dirty="0"/>
              <a:t> людей, </a:t>
            </a:r>
            <a:r>
              <a:rPr lang="ru-RU" sz="2400" b="1" dirty="0" err="1"/>
              <a:t>узгоджувати</a:t>
            </a:r>
            <a:r>
              <a:rPr lang="ru-RU" sz="2400" b="1" dirty="0"/>
              <a:t> </a:t>
            </a:r>
            <a:r>
              <a:rPr lang="ru-RU" sz="2400" b="1" dirty="0" err="1"/>
              <a:t>цілі</a:t>
            </a:r>
            <a:r>
              <a:rPr lang="ru-RU" sz="2400" b="1" dirty="0"/>
              <a:t> </a:t>
            </a:r>
            <a:r>
              <a:rPr lang="ru-RU" sz="2400" b="1" dirty="0" err="1"/>
              <a:t>власної</a:t>
            </a:r>
            <a:r>
              <a:rPr lang="ru-RU" sz="2400" b="1" dirty="0"/>
              <a:t> </a:t>
            </a:r>
            <a:r>
              <a:rPr lang="ru-RU" sz="2400" b="1" dirty="0" err="1"/>
              <a:t>поведінки</a:t>
            </a:r>
            <a:r>
              <a:rPr lang="ru-RU" sz="2400" b="1" dirty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способами </a:t>
            </a:r>
            <a:r>
              <a:rPr lang="ru-RU" sz="2400" b="1" dirty="0" err="1"/>
              <a:t>їх</a:t>
            </a:r>
            <a:r>
              <a:rPr lang="ru-RU" sz="2400" b="1" dirty="0"/>
              <a:t> </a:t>
            </a:r>
            <a:r>
              <a:rPr lang="ru-RU" sz="2400" b="1" dirty="0" err="1"/>
              <a:t>досягнення</a:t>
            </a:r>
            <a:r>
              <a:rPr lang="ru-RU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49848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В </a:t>
            </a:r>
            <a:r>
              <a:rPr lang="ru-RU" sz="3600" b="1" dirty="0" err="1">
                <a:solidFill>
                  <a:srgbClr val="FF0000"/>
                </a:solidFill>
              </a:rPr>
              <a:t>чому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полягають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труднощі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інтерпретації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соціокультурного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контексту?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2081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У </a:t>
            </a:r>
            <a:r>
              <a:rPr lang="ru-RU" sz="4000" b="1" dirty="0" err="1" smtClean="0">
                <a:solidFill>
                  <a:srgbClr val="FF0000"/>
                </a:solidFill>
              </a:rPr>
              <a:t>виборі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особистістю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провідної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лінії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прояву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цінностей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</a:t>
            </a:r>
            <a:r>
              <a:rPr lang="ru-RU" b="1" i="1" dirty="0" err="1" smtClean="0">
                <a:solidFill>
                  <a:srgbClr val="FF0000"/>
                </a:solidFill>
              </a:rPr>
              <a:t>Культурні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цінності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b="1" dirty="0" err="1"/>
              <a:t>узгоджені</a:t>
            </a:r>
            <a:r>
              <a:rPr lang="ru-RU" b="1" dirty="0"/>
              <a:t> </a:t>
            </a:r>
            <a:r>
              <a:rPr lang="ru-RU" b="1" dirty="0" err="1"/>
              <a:t>абстрактні</a:t>
            </a:r>
            <a:r>
              <a:rPr lang="ru-RU" b="1" dirty="0"/>
              <a:t> </a:t>
            </a:r>
            <a:r>
              <a:rPr lang="ru-RU" b="1" dirty="0" err="1"/>
              <a:t>ідеї</a:t>
            </a:r>
            <a:r>
              <a:rPr lang="ru-RU" b="1" dirty="0"/>
              <a:t> про те,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вважається</a:t>
            </a:r>
            <a:r>
              <a:rPr lang="ru-RU" b="1" dirty="0"/>
              <a:t> </a:t>
            </a:r>
            <a:r>
              <a:rPr lang="ru-RU" b="1" dirty="0" err="1"/>
              <a:t>гарним</a:t>
            </a:r>
            <a:r>
              <a:rPr lang="ru-RU" b="1" dirty="0"/>
              <a:t>, </a:t>
            </a:r>
            <a:r>
              <a:rPr lang="ru-RU" b="1" dirty="0" err="1"/>
              <a:t>правильним</a:t>
            </a:r>
            <a:r>
              <a:rPr lang="ru-RU" b="1" dirty="0"/>
              <a:t> і </a:t>
            </a:r>
            <a:r>
              <a:rPr lang="ru-RU" b="1" dirty="0" err="1"/>
              <a:t>бажаним</a:t>
            </a:r>
            <a:r>
              <a:rPr lang="ru-RU" b="1" dirty="0"/>
              <a:t> в </a:t>
            </a:r>
            <a:r>
              <a:rPr lang="ru-RU" b="1" dirty="0" err="1"/>
              <a:t>певній</a:t>
            </a:r>
            <a:r>
              <a:rPr lang="ru-RU" b="1" dirty="0"/>
              <a:t> </a:t>
            </a:r>
            <a:r>
              <a:rPr lang="ru-RU" b="1" dirty="0" err="1"/>
              <a:t>культурі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Одночасність</a:t>
            </a:r>
            <a:r>
              <a:rPr lang="ru-RU" b="1" dirty="0" smtClean="0"/>
              <a:t> </a:t>
            </a:r>
            <a:r>
              <a:rPr lang="ru-RU" b="1" dirty="0" err="1"/>
              <a:t>існування</a:t>
            </a:r>
            <a:r>
              <a:rPr lang="ru-RU" b="1" dirty="0"/>
              <a:t> у </a:t>
            </a:r>
            <a:r>
              <a:rPr lang="ru-RU" b="1" dirty="0" err="1"/>
              <a:t>свідомості</a:t>
            </a:r>
            <a:r>
              <a:rPr lang="ru-RU" b="1" dirty="0"/>
              <a:t> </a:t>
            </a:r>
            <a:r>
              <a:rPr lang="ru-RU" b="1" dirty="0" err="1"/>
              <a:t>особистості</a:t>
            </a:r>
            <a:r>
              <a:rPr lang="ru-RU" b="1" dirty="0"/>
              <a:t> </a:t>
            </a:r>
            <a:r>
              <a:rPr lang="ru-RU" b="1" dirty="0" err="1"/>
              <a:t>проекцій</a:t>
            </a:r>
            <a:r>
              <a:rPr lang="ru-RU" b="1" dirty="0"/>
              <a:t> </a:t>
            </a:r>
            <a:r>
              <a:rPr lang="ru-RU" b="1" dirty="0" err="1"/>
              <a:t>цінностей</a:t>
            </a:r>
            <a:r>
              <a:rPr lang="ru-RU" b="1" dirty="0"/>
              <a:t> </a:t>
            </a:r>
            <a:r>
              <a:rPr lang="ru-RU" b="1" dirty="0" err="1"/>
              <a:t>різних</a:t>
            </a:r>
            <a:r>
              <a:rPr lang="ru-RU" b="1" dirty="0"/>
              <a:t> культур </a:t>
            </a:r>
            <a:r>
              <a:rPr lang="ru-RU" b="1" dirty="0" err="1"/>
              <a:t>створює</a:t>
            </a:r>
            <a:r>
              <a:rPr lang="ru-RU" b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труднощі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вибору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/>
              <a:t>провідної</a:t>
            </a:r>
            <a:r>
              <a:rPr lang="ru-RU" b="1" dirty="0"/>
              <a:t> </a:t>
            </a:r>
            <a:r>
              <a:rPr lang="ru-RU" b="1" dirty="0" err="1"/>
              <a:t>лінії</a:t>
            </a:r>
            <a:r>
              <a:rPr lang="ru-RU" b="1" dirty="0"/>
              <a:t> </a:t>
            </a:r>
            <a:r>
              <a:rPr lang="ru-RU" b="1" dirty="0" err="1"/>
              <a:t>їхнього</a:t>
            </a:r>
            <a:r>
              <a:rPr lang="ru-RU" b="1" dirty="0"/>
              <a:t> </a:t>
            </a:r>
            <a:r>
              <a:rPr lang="ru-RU" b="1" dirty="0" err="1" smtClean="0"/>
              <a:t>прояву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b="1" dirty="0" err="1" smtClean="0"/>
              <a:t>Існує</a:t>
            </a:r>
            <a:r>
              <a:rPr lang="ru-RU" b="1" dirty="0" smtClean="0"/>
              <a:t> </a:t>
            </a:r>
            <a:r>
              <a:rPr lang="ru-RU" b="1" dirty="0" err="1"/>
              <a:t>безліч</a:t>
            </a:r>
            <a:r>
              <a:rPr lang="ru-RU" b="1" dirty="0"/>
              <a:t> </a:t>
            </a:r>
            <a:r>
              <a:rPr lang="ru-RU" b="1" dirty="0" err="1"/>
              <a:t>цінностей</a:t>
            </a:r>
            <a:r>
              <a:rPr lang="ru-RU" b="1" dirty="0"/>
              <a:t>, за </a:t>
            </a:r>
            <a:r>
              <a:rPr lang="ru-RU" b="1" dirty="0" err="1"/>
              <a:t>якими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/>
              <a:t>порівнюватися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. </a:t>
            </a:r>
            <a:r>
              <a:rPr lang="ru-RU" b="1" dirty="0" err="1"/>
              <a:t>С.Шварц</a:t>
            </a:r>
            <a:r>
              <a:rPr lang="ru-RU" b="1" dirty="0"/>
              <a:t> </a:t>
            </a:r>
            <a:r>
              <a:rPr lang="ru-RU" b="1" dirty="0" err="1"/>
              <a:t>згрупував</a:t>
            </a:r>
            <a:r>
              <a:rPr lang="ru-RU" b="1" dirty="0"/>
              <a:t> </a:t>
            </a:r>
            <a:r>
              <a:rPr lang="ru-RU" b="1" dirty="0" err="1"/>
              <a:t>окремі</a:t>
            </a:r>
            <a:r>
              <a:rPr lang="ru-RU" b="1" dirty="0"/>
              <a:t> </a:t>
            </a:r>
            <a:r>
              <a:rPr lang="ru-RU" b="1" dirty="0" err="1"/>
              <a:t>цінності</a:t>
            </a:r>
            <a:r>
              <a:rPr lang="ru-RU" b="1" dirty="0"/>
              <a:t> в блоки </a:t>
            </a:r>
            <a:r>
              <a:rPr lang="ru-RU" b="1" dirty="0" err="1"/>
              <a:t>цінностей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спільну</a:t>
            </a:r>
            <a:r>
              <a:rPr lang="ru-RU" b="1" i="1" dirty="0">
                <a:solidFill>
                  <a:srgbClr val="FF0000"/>
                </a:solidFill>
              </a:rPr>
              <a:t> мету</a:t>
            </a:r>
            <a:r>
              <a:rPr lang="ru-RU" b="1" dirty="0"/>
              <a:t>. </a:t>
            </a:r>
            <a:r>
              <a:rPr lang="ru-RU" b="1" dirty="0" err="1"/>
              <a:t>Г.Хофстеде</a:t>
            </a:r>
            <a:r>
              <a:rPr lang="ru-RU" b="1" dirty="0"/>
              <a:t> </a:t>
            </a:r>
            <a:r>
              <a:rPr lang="ru-RU" b="1" dirty="0" err="1"/>
              <a:t>вважає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культурні</a:t>
            </a:r>
            <a:r>
              <a:rPr lang="ru-RU" b="1" dirty="0"/>
              <a:t> </a:t>
            </a:r>
            <a:r>
              <a:rPr lang="ru-RU" b="1" dirty="0" err="1"/>
              <a:t>виміри</a:t>
            </a:r>
            <a:r>
              <a:rPr lang="ru-RU" b="1" dirty="0"/>
              <a:t> </a:t>
            </a:r>
            <a:r>
              <a:rPr lang="ru-RU" b="1" dirty="0" err="1"/>
              <a:t>цінностей</a:t>
            </a:r>
            <a:r>
              <a:rPr lang="ru-RU" b="1" dirty="0"/>
              <a:t> </a:t>
            </a:r>
            <a:r>
              <a:rPr lang="ru-RU" b="1" dirty="0" err="1"/>
              <a:t>відображають</a:t>
            </a:r>
            <a:r>
              <a:rPr lang="ru-RU" b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основні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проблеми</a:t>
            </a:r>
            <a:r>
              <a:rPr lang="ru-RU" b="1" dirty="0"/>
              <a:t>, з </a:t>
            </a:r>
            <a:r>
              <a:rPr lang="ru-RU" b="1" dirty="0" err="1"/>
              <a:t>якими</a:t>
            </a:r>
            <a:r>
              <a:rPr lang="ru-RU" b="1" dirty="0"/>
              <a:t> </a:t>
            </a:r>
            <a:r>
              <a:rPr lang="ru-RU" b="1" dirty="0" err="1"/>
              <a:t>стикається</a:t>
            </a:r>
            <a:r>
              <a:rPr lang="ru-RU" b="1" dirty="0"/>
              <a:t> </a:t>
            </a:r>
            <a:r>
              <a:rPr lang="ru-RU" b="1" dirty="0" err="1"/>
              <a:t>суспільство</a:t>
            </a:r>
            <a:r>
              <a:rPr lang="ru-RU" b="1" dirty="0"/>
              <a:t>, </a:t>
            </a:r>
            <a:r>
              <a:rPr lang="ru-RU" b="1" dirty="0" err="1"/>
              <a:t>організовуючи</a:t>
            </a:r>
            <a:r>
              <a:rPr lang="ru-RU" b="1" dirty="0"/>
              <a:t> </a:t>
            </a:r>
            <a:r>
              <a:rPr lang="ru-RU" b="1" dirty="0" err="1"/>
              <a:t>людську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1927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Культурні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виміри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61653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err="1">
                <a:solidFill>
                  <a:srgbClr val="FF0000"/>
                </a:solidFill>
              </a:rPr>
              <a:t>дистанція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між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індивідом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владою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dirty="0"/>
              <a:t>(</a:t>
            </a:r>
            <a:r>
              <a:rPr lang="ru-RU" b="1" dirty="0" err="1"/>
              <a:t>прийняття</a:t>
            </a:r>
            <a:r>
              <a:rPr lang="ru-RU" b="1" dirty="0"/>
              <a:t> членами </a:t>
            </a:r>
            <a:r>
              <a:rPr lang="ru-RU" b="1" dirty="0" err="1"/>
              <a:t>групи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владу</a:t>
            </a:r>
            <a:r>
              <a:rPr lang="ru-RU" b="1" dirty="0"/>
              <a:t> </a:t>
            </a:r>
            <a:r>
              <a:rPr lang="ru-RU" b="1" dirty="0" err="1"/>
              <a:t>найменшою</a:t>
            </a:r>
            <a:r>
              <a:rPr lang="ru-RU" b="1" dirty="0"/>
              <a:t> </a:t>
            </a:r>
            <a:r>
              <a:rPr lang="ru-RU" b="1" dirty="0" err="1"/>
              <a:t>мірою</a:t>
            </a:r>
            <a:r>
              <a:rPr lang="ru-RU" b="1" dirty="0"/>
              <a:t>,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нерівного</a:t>
            </a:r>
            <a:r>
              <a:rPr lang="ru-RU" b="1" dirty="0"/>
              <a:t> </a:t>
            </a:r>
            <a:r>
              <a:rPr lang="ru-RU" b="1" dirty="0" err="1"/>
              <a:t>розподілу</a:t>
            </a:r>
            <a:r>
              <a:rPr lang="ru-RU" b="1" dirty="0"/>
              <a:t> як </a:t>
            </a:r>
            <a:r>
              <a:rPr lang="ru-RU" b="1" dirty="0" err="1"/>
              <a:t>законної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незаконної</a:t>
            </a:r>
            <a:r>
              <a:rPr lang="ru-RU" b="1" dirty="0" smtClean="0"/>
              <a:t>);</a:t>
            </a:r>
          </a:p>
          <a:p>
            <a:pPr algn="just"/>
            <a:r>
              <a:rPr lang="ru-RU" b="1" dirty="0" smtClean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індивідуалізм</a:t>
            </a:r>
            <a:r>
              <a:rPr lang="ru-RU" b="1" i="1" dirty="0">
                <a:solidFill>
                  <a:srgbClr val="FF0000"/>
                </a:solidFill>
              </a:rPr>
              <a:t> / </a:t>
            </a:r>
            <a:r>
              <a:rPr lang="ru-RU" b="1" i="1" dirty="0" err="1">
                <a:solidFill>
                  <a:srgbClr val="FF0000"/>
                </a:solidFill>
              </a:rPr>
              <a:t>колективізм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dirty="0"/>
              <a:t>(</a:t>
            </a:r>
            <a:r>
              <a:rPr lang="ru-RU" b="1" dirty="0" err="1"/>
              <a:t>ступінь</a:t>
            </a:r>
            <a:r>
              <a:rPr lang="ru-RU" b="1" dirty="0"/>
              <a:t> </a:t>
            </a:r>
            <a:r>
              <a:rPr lang="ru-RU" b="1" dirty="0" err="1"/>
              <a:t>інтегрованості</a:t>
            </a:r>
            <a:r>
              <a:rPr lang="ru-RU" b="1" dirty="0"/>
              <a:t> </a:t>
            </a:r>
            <a:r>
              <a:rPr lang="ru-RU" b="1" dirty="0" err="1"/>
              <a:t>індивідів</a:t>
            </a:r>
            <a:r>
              <a:rPr lang="ru-RU" b="1" dirty="0"/>
              <a:t> у </a:t>
            </a:r>
            <a:r>
              <a:rPr lang="ru-RU" b="1" dirty="0" err="1"/>
              <a:t>групі</a:t>
            </a:r>
            <a:r>
              <a:rPr lang="ru-RU" b="1" dirty="0"/>
              <a:t>); </a:t>
            </a:r>
            <a:endParaRPr lang="ru-RU" b="1" dirty="0" smtClean="0"/>
          </a:p>
          <a:p>
            <a:pPr algn="just"/>
            <a:r>
              <a:rPr lang="ru-RU" b="1" i="1" dirty="0" err="1" smtClean="0">
                <a:solidFill>
                  <a:srgbClr val="FF0000"/>
                </a:solidFill>
              </a:rPr>
              <a:t>маскулінність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/ </a:t>
            </a:r>
            <a:r>
              <a:rPr lang="ru-RU" b="1" i="1" dirty="0" err="1">
                <a:solidFill>
                  <a:srgbClr val="FF0000"/>
                </a:solidFill>
              </a:rPr>
              <a:t>фемінінність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dirty="0"/>
              <a:t>(</a:t>
            </a:r>
            <a:r>
              <a:rPr lang="ru-RU" b="1" dirty="0" err="1"/>
              <a:t>цінність</a:t>
            </a:r>
            <a:r>
              <a:rPr lang="ru-RU" b="1" dirty="0"/>
              <a:t> </a:t>
            </a:r>
            <a:r>
              <a:rPr lang="ru-RU" b="1" dirty="0" err="1"/>
              <a:t>досягнень</a:t>
            </a:r>
            <a:r>
              <a:rPr lang="ru-RU" b="1" dirty="0"/>
              <a:t>, </a:t>
            </a:r>
            <a:r>
              <a:rPr lang="ru-RU" b="1" dirty="0" err="1"/>
              <a:t>героїзму</a:t>
            </a:r>
            <a:r>
              <a:rPr lang="ru-RU" b="1" dirty="0"/>
              <a:t>, </a:t>
            </a:r>
            <a:r>
              <a:rPr lang="ru-RU" b="1" dirty="0" err="1"/>
              <a:t>наполегливості</a:t>
            </a:r>
            <a:r>
              <a:rPr lang="ru-RU" b="1" dirty="0"/>
              <a:t> та </a:t>
            </a:r>
            <a:r>
              <a:rPr lang="ru-RU" b="1" dirty="0" err="1"/>
              <a:t>матеріального</a:t>
            </a:r>
            <a:r>
              <a:rPr lang="ru-RU" b="1" dirty="0"/>
              <a:t> </a:t>
            </a:r>
            <a:r>
              <a:rPr lang="ru-RU" b="1" dirty="0" err="1"/>
              <a:t>успіху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міжособистісної</a:t>
            </a:r>
            <a:r>
              <a:rPr lang="ru-RU" b="1" dirty="0"/>
              <a:t> </a:t>
            </a:r>
            <a:r>
              <a:rPr lang="ru-RU" b="1" dirty="0" err="1"/>
              <a:t>гармонії</a:t>
            </a:r>
            <a:r>
              <a:rPr lang="ru-RU" b="1" dirty="0"/>
              <a:t>, </a:t>
            </a:r>
            <a:r>
              <a:rPr lang="ru-RU" b="1" dirty="0" err="1"/>
              <a:t>скромності</a:t>
            </a:r>
            <a:r>
              <a:rPr lang="ru-RU" b="1" dirty="0"/>
              <a:t>, </a:t>
            </a:r>
            <a:r>
              <a:rPr lang="ru-RU" b="1" dirty="0" err="1"/>
              <a:t>турботи</a:t>
            </a:r>
            <a:r>
              <a:rPr lang="ru-RU" b="1" dirty="0"/>
              <a:t> про </a:t>
            </a:r>
            <a:r>
              <a:rPr lang="ru-RU" b="1" dirty="0" err="1"/>
              <a:t>слабких</a:t>
            </a:r>
            <a:r>
              <a:rPr lang="ru-RU" b="1" dirty="0"/>
              <a:t>); </a:t>
            </a:r>
            <a:endParaRPr lang="ru-RU" b="1" dirty="0" smtClean="0"/>
          </a:p>
          <a:p>
            <a:pPr algn="just"/>
            <a:r>
              <a:rPr lang="ru-RU" b="1" i="1" dirty="0" err="1" smtClean="0">
                <a:solidFill>
                  <a:srgbClr val="FF0000"/>
                </a:solidFill>
              </a:rPr>
              <a:t>уникнення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невизначеності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dirty="0"/>
              <a:t>(</a:t>
            </a:r>
            <a:r>
              <a:rPr lang="ru-RU" b="1" dirty="0" err="1"/>
              <a:t>ступінь</a:t>
            </a:r>
            <a:r>
              <a:rPr lang="ru-RU" b="1" dirty="0"/>
              <a:t> </a:t>
            </a:r>
            <a:r>
              <a:rPr lang="ru-RU" b="1" dirty="0" err="1"/>
              <a:t>толерантності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ситуацій</a:t>
            </a:r>
            <a:r>
              <a:rPr lang="ru-RU" b="1" dirty="0"/>
              <a:t> </a:t>
            </a:r>
            <a:r>
              <a:rPr lang="ru-RU" b="1" dirty="0" err="1"/>
              <a:t>невизначеності</a:t>
            </a:r>
            <a:r>
              <a:rPr lang="ru-RU" b="1" dirty="0"/>
              <a:t> та </a:t>
            </a:r>
            <a:r>
              <a:rPr lang="ru-RU" b="1" dirty="0" err="1"/>
              <a:t>двозначності</a:t>
            </a:r>
            <a:r>
              <a:rPr lang="ru-RU" b="1" dirty="0" smtClean="0"/>
              <a:t>);</a:t>
            </a:r>
          </a:p>
          <a:p>
            <a:pPr algn="just"/>
            <a:r>
              <a:rPr lang="ru-RU" b="1" i="1" dirty="0" err="1" smtClean="0">
                <a:solidFill>
                  <a:srgbClr val="FF0000"/>
                </a:solidFill>
              </a:rPr>
              <a:t>довгострокова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орієнтація</a:t>
            </a:r>
            <a:r>
              <a:rPr lang="ru-RU" b="1" i="1" dirty="0">
                <a:solidFill>
                  <a:srgbClr val="FF0000"/>
                </a:solidFill>
              </a:rPr>
              <a:t> / </a:t>
            </a:r>
            <a:r>
              <a:rPr lang="ru-RU" b="1" i="1" dirty="0" err="1">
                <a:solidFill>
                  <a:srgbClr val="FF0000"/>
                </a:solidFill>
              </a:rPr>
              <a:t>короткострокова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орієнтація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dirty="0"/>
              <a:t>(</a:t>
            </a:r>
            <a:r>
              <a:rPr lang="ru-RU" b="1" dirty="0" err="1"/>
              <a:t>динамічна</a:t>
            </a:r>
            <a:r>
              <a:rPr lang="ru-RU" b="1" dirty="0"/>
              <a:t> </a:t>
            </a:r>
            <a:r>
              <a:rPr lang="ru-RU" b="1" dirty="0" err="1"/>
              <a:t>орієнтація</a:t>
            </a:r>
            <a:r>
              <a:rPr lang="ru-RU" b="1" dirty="0"/>
              <a:t> на </a:t>
            </a:r>
            <a:r>
              <a:rPr lang="ru-RU" b="1" dirty="0" err="1"/>
              <a:t>майбутнє</a:t>
            </a:r>
            <a:r>
              <a:rPr lang="ru-RU" b="1" dirty="0"/>
              <a:t> </a:t>
            </a:r>
            <a:r>
              <a:rPr lang="ru-RU" b="1" dirty="0" err="1"/>
              <a:t>протиставляється</a:t>
            </a:r>
            <a:r>
              <a:rPr lang="ru-RU" b="1" dirty="0"/>
              <a:t> </a:t>
            </a:r>
            <a:r>
              <a:rPr lang="ru-RU" b="1" dirty="0" err="1"/>
              <a:t>більш</a:t>
            </a:r>
            <a:r>
              <a:rPr lang="ru-RU" b="1" dirty="0"/>
              <a:t> статичною </a:t>
            </a:r>
            <a:r>
              <a:rPr lang="ru-RU" b="1" dirty="0" err="1"/>
              <a:t>орієнтацією</a:t>
            </a:r>
            <a:r>
              <a:rPr lang="ru-RU" b="1" dirty="0"/>
              <a:t> на </a:t>
            </a:r>
            <a:r>
              <a:rPr lang="ru-RU" b="1" dirty="0" err="1"/>
              <a:t>минуле</a:t>
            </a:r>
            <a:r>
              <a:rPr lang="ru-RU" b="1" dirty="0"/>
              <a:t> й </a:t>
            </a:r>
            <a:r>
              <a:rPr lang="ru-RU" b="1" dirty="0" err="1"/>
              <a:t>сьогодення</a:t>
            </a:r>
            <a:r>
              <a:rPr lang="ru-RU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47530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ЕТАПИ РОБОТИ З ІНТЕГРАТОРОМ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711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200" b="1" dirty="0" smtClean="0">
                <a:solidFill>
                  <a:srgbClr val="FF0000"/>
                </a:solidFill>
              </a:rPr>
              <a:t>ЯКІ </a:t>
            </a:r>
            <a:r>
              <a:rPr lang="ru-RU" sz="3200" b="1" dirty="0">
                <a:solidFill>
                  <a:srgbClr val="FF0000"/>
                </a:solidFill>
              </a:rPr>
              <a:t>ОСОБИСТІСНІ ХАРАКТЕРИСТИКИ СПРИЯТИМУТЬ ЕФФЕКТИВНІЙ КРОСКУЛЬТУРНІЙ ВЗАЄМОДІЇ?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ЗМІСТ ІНТЕГРАТОРА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832648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uk-UA" dirty="0" smtClean="0"/>
              <a:t>1.Опис ситуації.</a:t>
            </a:r>
          </a:p>
          <a:p>
            <a:pPr lvl="0">
              <a:buNone/>
            </a:pPr>
            <a:r>
              <a:rPr lang="uk-UA" dirty="0" smtClean="0"/>
              <a:t>2. Питання.</a:t>
            </a:r>
          </a:p>
          <a:p>
            <a:pPr lvl="0">
              <a:buNone/>
            </a:pPr>
            <a:r>
              <a:rPr lang="uk-UA" dirty="0" smtClean="0"/>
              <a:t>3.Чотири варіанти відповіді. </a:t>
            </a:r>
          </a:p>
          <a:p>
            <a:pPr lvl="0" algn="just">
              <a:buNone/>
            </a:pPr>
            <a:r>
              <a:rPr lang="uk-UA" dirty="0" smtClean="0"/>
              <a:t>    Ситуація аналізується на основі таблиці культурних вимірів Г.</a:t>
            </a:r>
            <a:r>
              <a:rPr lang="uk-UA" dirty="0" err="1" smtClean="0"/>
              <a:t>Хофстеде</a:t>
            </a:r>
            <a:r>
              <a:rPr lang="uk-UA" dirty="0" smtClean="0"/>
              <a:t>. Порівнюються розбіжності культур, прогнозуються можливі труднощі взаємодії. На основі ситуацій розробляються стратегії взаємодії.</a:t>
            </a:r>
          </a:p>
          <a:p>
            <a:pPr lvl="0" algn="just">
              <a:buNone/>
            </a:pPr>
            <a:r>
              <a:rPr lang="uk-UA" dirty="0" smtClean="0"/>
              <a:t>    Якщо учасник взаємодії обирає неправильну відповідь, йому необхідно повернутися до ситуації ще раз та вибрати інше пояснення поведінки персонажів. У разі вибору правильної відповіді детально описуються особливості культури (цінності, норми, звичаї тощо), відповідно до яких він діяв.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ПРИКЛАД ІНТЕГРАТОРА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Культурний інтегратор. Австрія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r>
              <a:rPr lang="uk-UA" sz="3600" b="1" dirty="0" smtClean="0"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/>
              <a:t>1.</a:t>
            </a:r>
            <a:r>
              <a:rPr lang="uk-UA" sz="3600" b="1" i="1" dirty="0" smtClean="0"/>
              <a:t>“Ситуація в </a:t>
            </a:r>
            <a:r>
              <a:rPr lang="uk-UA" sz="3600" b="1" i="1" dirty="0" err="1" smtClean="0"/>
              <a:t>університеті”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Джудіт</a:t>
            </a:r>
            <a:r>
              <a:rPr lang="ru-RU" dirty="0"/>
              <a:t>, студентка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/>
              <a:t>пише</a:t>
            </a:r>
            <a:r>
              <a:rPr lang="ru-RU" dirty="0"/>
              <a:t> </a:t>
            </a:r>
            <a:r>
              <a:rPr lang="ru-RU" dirty="0" err="1"/>
              <a:t>магістерську</a:t>
            </a:r>
            <a:r>
              <a:rPr lang="ru-RU" dirty="0"/>
              <a:t> роботу в одному з </a:t>
            </a:r>
            <a:r>
              <a:rPr lang="ru-RU" dirty="0" err="1"/>
              <a:t>університетів</a:t>
            </a:r>
            <a:r>
              <a:rPr lang="ru-RU" dirty="0"/>
              <a:t> </a:t>
            </a:r>
            <a:r>
              <a:rPr lang="ru-RU" dirty="0" err="1"/>
              <a:t>Відня</a:t>
            </a:r>
            <a:r>
              <a:rPr lang="ru-RU" dirty="0"/>
              <a:t>.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подобається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r>
              <a:rPr lang="ru-RU" dirty="0"/>
              <a:t> в </a:t>
            </a:r>
            <a:r>
              <a:rPr lang="ru-RU" dirty="0" err="1"/>
              <a:t>Австрії</a:t>
            </a:r>
            <a:r>
              <a:rPr lang="ru-RU" dirty="0"/>
              <a:t>.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університеті</a:t>
            </a:r>
            <a:r>
              <a:rPr lang="ru-RU" dirty="0"/>
              <a:t> </a:t>
            </a:r>
            <a:r>
              <a:rPr lang="ru-RU" dirty="0" err="1"/>
              <a:t>прикладних</a:t>
            </a:r>
            <a:r>
              <a:rPr lang="ru-RU" dirty="0"/>
              <a:t> наук (</a:t>
            </a:r>
            <a:r>
              <a:rPr lang="en-US" dirty="0"/>
              <a:t>University of Applied Sciences) </a:t>
            </a:r>
            <a:r>
              <a:rPr lang="ru-RU" dirty="0" err="1"/>
              <a:t>відбувається</a:t>
            </a:r>
            <a:r>
              <a:rPr lang="ru-RU" dirty="0"/>
              <a:t> в невеликих </a:t>
            </a:r>
            <a:r>
              <a:rPr lang="ru-RU" dirty="0" err="1"/>
              <a:t>групах</a:t>
            </a:r>
            <a:r>
              <a:rPr lang="ru-RU" dirty="0"/>
              <a:t> з акцентом на </a:t>
            </a:r>
            <a:r>
              <a:rPr lang="ru-RU" dirty="0" err="1"/>
              <a:t>обговоренні</a:t>
            </a:r>
            <a:r>
              <a:rPr lang="ru-RU" dirty="0"/>
              <a:t> </a:t>
            </a:r>
            <a:r>
              <a:rPr lang="ru-RU" dirty="0" err="1"/>
              <a:t>проблемних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міжнародного</a:t>
            </a:r>
            <a:r>
              <a:rPr lang="ru-RU" dirty="0"/>
              <a:t> маркетингу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зранку</a:t>
            </a:r>
            <a:r>
              <a:rPr lang="ru-RU" dirty="0"/>
              <a:t>. </a:t>
            </a:r>
            <a:r>
              <a:rPr lang="ru-RU" dirty="0" err="1"/>
              <a:t>Джудіт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запізнюється</a:t>
            </a:r>
            <a:r>
              <a:rPr lang="ru-RU" dirty="0"/>
              <a:t> на 10-20 </a:t>
            </a:r>
            <a:r>
              <a:rPr lang="ru-RU" dirty="0" err="1"/>
              <a:t>хвилин</a:t>
            </a:r>
            <a:r>
              <a:rPr lang="ru-RU" dirty="0"/>
              <a:t> через </a:t>
            </a:r>
            <a:r>
              <a:rPr lang="ru-RU" dirty="0" err="1"/>
              <a:t>уранішні</a:t>
            </a:r>
            <a:r>
              <a:rPr lang="ru-RU" dirty="0"/>
              <a:t> </a:t>
            </a:r>
            <a:r>
              <a:rPr lang="ru-RU" dirty="0" err="1"/>
              <a:t>затори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Коли </a:t>
            </a:r>
            <a:r>
              <a:rPr lang="ru-RU" dirty="0" err="1"/>
              <a:t>почався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курс, </a:t>
            </a:r>
            <a:r>
              <a:rPr lang="ru-RU" dirty="0" err="1"/>
              <a:t>стосунки</a:t>
            </a:r>
            <a:r>
              <a:rPr lang="ru-RU" dirty="0"/>
              <a:t> з </a:t>
            </a:r>
            <a:r>
              <a:rPr lang="ru-RU" dirty="0" err="1"/>
              <a:t>професором</a:t>
            </a:r>
            <a:r>
              <a:rPr lang="ru-RU" dirty="0"/>
              <a:t>, паном Штерном,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гарними</a:t>
            </a:r>
            <a:r>
              <a:rPr lang="ru-RU" dirty="0"/>
              <a:t>. Але через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у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з боку </a:t>
            </a:r>
            <a:r>
              <a:rPr lang="ru-RU" dirty="0" err="1"/>
              <a:t>професора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змінилося</a:t>
            </a:r>
            <a:r>
              <a:rPr lang="ru-RU" dirty="0"/>
              <a:t>. Вона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бути такою активною. Вона </a:t>
            </a:r>
            <a:r>
              <a:rPr lang="ru-RU" dirty="0" err="1"/>
              <a:t>помітила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професору</a:t>
            </a:r>
            <a:r>
              <a:rPr lang="ru-RU" dirty="0"/>
              <a:t> Штерну не </a:t>
            </a:r>
            <a:r>
              <a:rPr lang="ru-RU" dirty="0" err="1"/>
              <a:t>сподобалося</a:t>
            </a:r>
            <a:r>
              <a:rPr lang="ru-RU" dirty="0"/>
              <a:t>, коли одного разу, </a:t>
            </a:r>
            <a:r>
              <a:rPr lang="ru-RU" dirty="0" err="1"/>
              <a:t>зустрівши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автобусі</a:t>
            </a:r>
            <a:r>
              <a:rPr lang="ru-RU" dirty="0"/>
              <a:t>, </a:t>
            </a:r>
            <a:r>
              <a:rPr lang="ru-RU" dirty="0" err="1"/>
              <a:t>дівчина</a:t>
            </a:r>
            <a:r>
              <a:rPr lang="ru-RU" dirty="0"/>
              <a:t> </a:t>
            </a:r>
            <a:r>
              <a:rPr lang="ru-RU" dirty="0" err="1"/>
              <a:t>підійшла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обговорити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та </a:t>
            </a:r>
            <a:r>
              <a:rPr lang="ru-RU" dirty="0" err="1"/>
              <a:t>висловити</a:t>
            </a:r>
            <a:r>
              <a:rPr lang="ru-RU" dirty="0"/>
              <a:t> свою думку.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6323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317430" cy="632430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А. </a:t>
            </a:r>
            <a:r>
              <a:rPr lang="ru-RU" b="1" dirty="0" err="1"/>
              <a:t>Джудіт</a:t>
            </a:r>
            <a:r>
              <a:rPr lang="ru-RU" b="1" dirty="0"/>
              <a:t> </a:t>
            </a:r>
            <a:r>
              <a:rPr lang="ru-RU" b="1" dirty="0" err="1"/>
              <a:t>дійсно</a:t>
            </a:r>
            <a:r>
              <a:rPr lang="ru-RU" b="1" dirty="0"/>
              <a:t> </a:t>
            </a:r>
            <a:r>
              <a:rPr lang="ru-RU" b="1" dirty="0" err="1"/>
              <a:t>дуже</a:t>
            </a:r>
            <a:r>
              <a:rPr lang="ru-RU" b="1" dirty="0"/>
              <a:t> </a:t>
            </a:r>
            <a:r>
              <a:rPr lang="ru-RU" b="1" dirty="0" err="1"/>
              <a:t>балакуча</a:t>
            </a:r>
            <a:r>
              <a:rPr lang="ru-RU" b="1" dirty="0"/>
              <a:t>. В </a:t>
            </a:r>
            <a:r>
              <a:rPr lang="ru-RU" b="1" dirty="0" err="1"/>
              <a:t>Австрії</a:t>
            </a:r>
            <a:r>
              <a:rPr lang="ru-RU" b="1" dirty="0"/>
              <a:t> </a:t>
            </a:r>
            <a:r>
              <a:rPr lang="ru-RU" b="1" dirty="0" err="1"/>
              <a:t>викладачам</a:t>
            </a:r>
            <a:r>
              <a:rPr lang="ru-RU" b="1" dirty="0"/>
              <a:t> не </a:t>
            </a:r>
            <a:r>
              <a:rPr lang="ru-RU" b="1" dirty="0" err="1"/>
              <a:t>подобається</a:t>
            </a:r>
            <a:r>
              <a:rPr lang="ru-RU" b="1" dirty="0"/>
              <a:t>, коли студент </a:t>
            </a:r>
            <a:r>
              <a:rPr lang="ru-RU" b="1" dirty="0" err="1"/>
              <a:t>бере</a:t>
            </a:r>
            <a:r>
              <a:rPr lang="ru-RU" b="1" dirty="0"/>
              <a:t> участь у </a:t>
            </a:r>
            <a:r>
              <a:rPr lang="ru-RU" b="1" dirty="0" err="1"/>
              <a:t>кожній</a:t>
            </a:r>
            <a:r>
              <a:rPr lang="ru-RU" b="1" dirty="0"/>
              <a:t> </a:t>
            </a:r>
            <a:r>
              <a:rPr lang="ru-RU" b="1" dirty="0" err="1"/>
              <a:t>дискусії</a:t>
            </a:r>
            <a:r>
              <a:rPr lang="ru-RU" b="1" dirty="0"/>
              <a:t> на </a:t>
            </a:r>
            <a:r>
              <a:rPr lang="ru-RU" b="1" dirty="0" err="1"/>
              <a:t>занятті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Б. </a:t>
            </a:r>
            <a:r>
              <a:rPr lang="ru-RU" b="1" dirty="0" err="1"/>
              <a:t>Джудіт</a:t>
            </a:r>
            <a:r>
              <a:rPr lang="ru-RU" b="1" dirty="0"/>
              <a:t> не </a:t>
            </a:r>
            <a:r>
              <a:rPr lang="ru-RU" b="1" dirty="0" err="1"/>
              <a:t>зробила</a:t>
            </a:r>
            <a:r>
              <a:rPr lang="ru-RU" b="1" dirty="0"/>
              <a:t> </a:t>
            </a:r>
            <a:r>
              <a:rPr lang="ru-RU" b="1" dirty="0" err="1"/>
              <a:t>нічого</a:t>
            </a:r>
            <a:r>
              <a:rPr lang="ru-RU" b="1" dirty="0"/>
              <a:t> поганого. </a:t>
            </a:r>
            <a:r>
              <a:rPr lang="ru-RU" b="1" dirty="0" err="1"/>
              <a:t>Можливо</a:t>
            </a:r>
            <a:r>
              <a:rPr lang="ru-RU" b="1" dirty="0"/>
              <a:t>, у </a:t>
            </a:r>
            <a:r>
              <a:rPr lang="ru-RU" b="1" dirty="0" err="1"/>
              <a:t>професора</a:t>
            </a:r>
            <a:r>
              <a:rPr lang="ru-RU" b="1" dirty="0"/>
              <a:t> </a:t>
            </a:r>
            <a:r>
              <a:rPr lang="ru-RU" b="1" dirty="0" err="1"/>
              <a:t>були</a:t>
            </a:r>
            <a:r>
              <a:rPr lang="ru-RU" b="1" dirty="0"/>
              <a:t> </a:t>
            </a:r>
            <a:r>
              <a:rPr lang="ru-RU" b="1" dirty="0" err="1"/>
              <a:t>деякі</a:t>
            </a:r>
            <a:r>
              <a:rPr lang="ru-RU" b="1" dirty="0"/>
              <a:t> </a:t>
            </a:r>
            <a:r>
              <a:rPr lang="ru-RU" b="1" dirty="0" err="1"/>
              <a:t>особисті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, і </a:t>
            </a:r>
            <a:r>
              <a:rPr lang="ru-RU" b="1" dirty="0" err="1"/>
              <a:t>він</a:t>
            </a:r>
            <a:r>
              <a:rPr lang="ru-RU" b="1" dirty="0"/>
              <a:t> </a:t>
            </a:r>
            <a:r>
              <a:rPr lang="ru-RU" b="1" dirty="0" err="1"/>
              <a:t>був</a:t>
            </a:r>
            <a:r>
              <a:rPr lang="ru-RU" b="1" dirty="0"/>
              <a:t> у поганому </a:t>
            </a:r>
            <a:r>
              <a:rPr lang="ru-RU" b="1" dirty="0" err="1"/>
              <a:t>настрої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В. В </a:t>
            </a:r>
            <a:r>
              <a:rPr lang="ru-RU" b="1" dirty="0" err="1"/>
              <a:t>Австрії</a:t>
            </a:r>
            <a:r>
              <a:rPr lang="ru-RU" b="1" dirty="0"/>
              <a:t> </a:t>
            </a:r>
            <a:r>
              <a:rPr lang="ru-RU" b="1" dirty="0" err="1"/>
              <a:t>неввічливо</a:t>
            </a:r>
            <a:r>
              <a:rPr lang="ru-RU" b="1" dirty="0"/>
              <a:t> </a:t>
            </a:r>
            <a:r>
              <a:rPr lang="ru-RU" b="1" dirty="0" err="1"/>
              <a:t>запізнюватися</a:t>
            </a:r>
            <a:r>
              <a:rPr lang="ru-RU" b="1" dirty="0"/>
              <a:t> на </a:t>
            </a:r>
            <a:r>
              <a:rPr lang="ru-RU" b="1" dirty="0" err="1"/>
              <a:t>заняття</a:t>
            </a:r>
            <a:r>
              <a:rPr lang="ru-RU" b="1" dirty="0"/>
              <a:t>. Час і </a:t>
            </a:r>
            <a:r>
              <a:rPr lang="ru-RU" b="1" dirty="0" err="1"/>
              <a:t>пунктуальність</a:t>
            </a:r>
            <a:r>
              <a:rPr lang="ru-RU" b="1" dirty="0"/>
              <a:t> </a:t>
            </a:r>
            <a:r>
              <a:rPr lang="ru-RU" b="1" dirty="0" err="1"/>
              <a:t>дуже</a:t>
            </a:r>
            <a:r>
              <a:rPr lang="ru-RU" b="1" dirty="0"/>
              <a:t> </a:t>
            </a:r>
            <a:r>
              <a:rPr lang="ru-RU" b="1" dirty="0" err="1"/>
              <a:t>важливі</a:t>
            </a:r>
            <a:r>
              <a:rPr lang="ru-RU" b="1" dirty="0"/>
              <a:t> для </a:t>
            </a:r>
            <a:r>
              <a:rPr lang="ru-RU" b="1" dirty="0" err="1"/>
              <a:t>австрійців</a:t>
            </a:r>
            <a:r>
              <a:rPr lang="ru-RU" b="1" dirty="0"/>
              <a:t>. </a:t>
            </a:r>
            <a:r>
              <a:rPr lang="ru-RU" b="1" dirty="0" err="1"/>
              <a:t>Професор</a:t>
            </a:r>
            <a:r>
              <a:rPr lang="ru-RU" b="1" dirty="0"/>
              <a:t> </a:t>
            </a:r>
            <a:r>
              <a:rPr lang="ru-RU" b="1" dirty="0" err="1"/>
              <a:t>відчув</a:t>
            </a:r>
            <a:r>
              <a:rPr lang="ru-RU" b="1" dirty="0"/>
              <a:t> себе </a:t>
            </a:r>
            <a:r>
              <a:rPr lang="ru-RU" b="1" dirty="0" err="1"/>
              <a:t>особисто</a:t>
            </a:r>
            <a:r>
              <a:rPr lang="ru-RU" b="1" dirty="0"/>
              <a:t> </a:t>
            </a:r>
            <a:r>
              <a:rPr lang="ru-RU" b="1" dirty="0" err="1"/>
              <a:t>ображеним</a:t>
            </a:r>
            <a:r>
              <a:rPr lang="ru-RU" b="1" dirty="0"/>
              <a:t>, </a:t>
            </a:r>
            <a:r>
              <a:rPr lang="ru-RU" b="1" dirty="0" err="1"/>
              <a:t>оскільки</a:t>
            </a:r>
            <a:r>
              <a:rPr lang="ru-RU" b="1" dirty="0"/>
              <a:t> </a:t>
            </a:r>
            <a:r>
              <a:rPr lang="ru-RU" b="1" dirty="0" err="1"/>
              <a:t>Джудіт</a:t>
            </a:r>
            <a:r>
              <a:rPr lang="ru-RU" b="1" dirty="0"/>
              <a:t> </a:t>
            </a:r>
            <a:r>
              <a:rPr lang="ru-RU" b="1" dirty="0" err="1"/>
              <a:t>запізнюється</a:t>
            </a:r>
            <a:r>
              <a:rPr lang="ru-RU" b="1" dirty="0"/>
              <a:t> на </a:t>
            </a:r>
            <a:r>
              <a:rPr lang="ru-RU" b="1" dirty="0" err="1"/>
              <a:t>кожне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заняття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Г. Пану Штерну не </a:t>
            </a:r>
            <a:r>
              <a:rPr lang="ru-RU" b="1" dirty="0" err="1"/>
              <a:t>сподобалося</a:t>
            </a:r>
            <a:r>
              <a:rPr lang="ru-RU" b="1" dirty="0"/>
              <a:t>, коли </a:t>
            </a:r>
            <a:r>
              <a:rPr lang="ru-RU" b="1" dirty="0" err="1"/>
              <a:t>Джудіт</a:t>
            </a:r>
            <a:r>
              <a:rPr lang="ru-RU" b="1" dirty="0"/>
              <a:t> </a:t>
            </a:r>
            <a:r>
              <a:rPr lang="ru-RU" b="1" dirty="0" err="1"/>
              <a:t>підійшла</a:t>
            </a:r>
            <a:r>
              <a:rPr lang="ru-RU" b="1" dirty="0"/>
              <a:t> до </a:t>
            </a:r>
            <a:r>
              <a:rPr lang="ru-RU" b="1" dirty="0" err="1"/>
              <a:t>нього</a:t>
            </a:r>
            <a:r>
              <a:rPr lang="ru-RU" b="1" dirty="0"/>
              <a:t> в </a:t>
            </a:r>
            <a:r>
              <a:rPr lang="ru-RU" b="1" dirty="0" err="1"/>
              <a:t>автобусі</a:t>
            </a:r>
            <a:r>
              <a:rPr lang="ru-RU" b="1" dirty="0"/>
              <a:t> </a:t>
            </a:r>
            <a:r>
              <a:rPr lang="ru-RU" b="1" dirty="0" err="1"/>
              <a:t>місяць</a:t>
            </a:r>
            <a:r>
              <a:rPr lang="ru-RU" b="1" dirty="0"/>
              <a:t> тому. В </a:t>
            </a:r>
            <a:r>
              <a:rPr lang="ru-RU" b="1" dirty="0" err="1"/>
              <a:t>Австрії</a:t>
            </a:r>
            <a:r>
              <a:rPr lang="ru-RU" b="1" dirty="0"/>
              <a:t> </a:t>
            </a:r>
            <a:r>
              <a:rPr lang="ru-RU" b="1" dirty="0" err="1"/>
              <a:t>студенти</a:t>
            </a:r>
            <a:r>
              <a:rPr lang="ru-RU" b="1" dirty="0"/>
              <a:t> не </a:t>
            </a:r>
            <a:r>
              <a:rPr lang="ru-RU" b="1" dirty="0" err="1"/>
              <a:t>повинні</a:t>
            </a:r>
            <a:r>
              <a:rPr lang="ru-RU" b="1" dirty="0"/>
              <a:t> </a:t>
            </a:r>
            <a:r>
              <a:rPr lang="ru-RU" b="1" dirty="0" err="1"/>
              <a:t>спілкуватися</a:t>
            </a:r>
            <a:r>
              <a:rPr lang="ru-RU" b="1" dirty="0"/>
              <a:t> з </a:t>
            </a:r>
            <a:r>
              <a:rPr lang="ru-RU" b="1" dirty="0" err="1"/>
              <a:t>викладачами</a:t>
            </a:r>
            <a:r>
              <a:rPr lang="ru-RU" b="1" dirty="0"/>
              <a:t> неформально за межами </a:t>
            </a:r>
            <a:r>
              <a:rPr lang="ru-RU" b="1" dirty="0" err="1"/>
              <a:t>університету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008313" cy="4641379"/>
          </a:xfrm>
        </p:spPr>
        <p:txBody>
          <a:bodyPr>
            <a:norm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Що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може</a:t>
            </a:r>
            <a:r>
              <a:rPr lang="ru-RU" sz="4000" dirty="0">
                <a:solidFill>
                  <a:srgbClr val="FF0000"/>
                </a:solidFill>
              </a:rPr>
              <a:t> бути причиною </a:t>
            </a:r>
            <a:r>
              <a:rPr lang="ru-RU" sz="4000" dirty="0" err="1">
                <a:solidFill>
                  <a:srgbClr val="FF0000"/>
                </a:solidFill>
              </a:rPr>
              <a:t>зміни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ставлення</a:t>
            </a:r>
            <a:r>
              <a:rPr lang="ru-RU" sz="4000" dirty="0">
                <a:solidFill>
                  <a:srgbClr val="FF0000"/>
                </a:solidFill>
              </a:rPr>
              <a:t> до </a:t>
            </a:r>
            <a:r>
              <a:rPr lang="ru-RU" sz="4000" dirty="0" err="1">
                <a:solidFill>
                  <a:srgbClr val="FF0000"/>
                </a:solidFill>
              </a:rPr>
              <a:t>неї</a:t>
            </a:r>
            <a:r>
              <a:rPr lang="ru-RU" sz="4000" dirty="0">
                <a:solidFill>
                  <a:srgbClr val="FF000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151341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600" b="1" dirty="0" err="1" smtClean="0">
                <a:solidFill>
                  <a:srgbClr val="FF0000"/>
                </a:solidFill>
              </a:rPr>
              <a:t>Індекси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культурних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вимірів</a:t>
            </a:r>
            <a:r>
              <a:rPr lang="ru-RU" sz="3600" b="1" dirty="0" smtClean="0">
                <a:solidFill>
                  <a:srgbClr val="FF0000"/>
                </a:solidFill>
              </a:rPr>
              <a:t> за  </a:t>
            </a:r>
            <a:r>
              <a:rPr lang="ru-RU" sz="3600" b="1" dirty="0" err="1" smtClean="0">
                <a:solidFill>
                  <a:srgbClr val="FF0000"/>
                </a:solidFill>
              </a:rPr>
              <a:t>Г.Хофстидом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(приклад </a:t>
            </a:r>
            <a:r>
              <a:rPr lang="ru-RU" sz="3600" b="1" dirty="0" err="1" smtClean="0">
                <a:solidFill>
                  <a:srgbClr val="FF0000"/>
                </a:solidFill>
              </a:rPr>
              <a:t>Австрії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Дистанція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                           11</a:t>
            </a:r>
            <a:endParaRPr lang="ru-RU" dirty="0" smtClean="0"/>
          </a:p>
          <a:p>
            <a:r>
              <a:rPr lang="ru-RU" b="1" dirty="0" err="1" smtClean="0"/>
              <a:t>Індивидуалізм</a:t>
            </a:r>
            <a:r>
              <a:rPr lang="ru-RU" b="1" dirty="0" smtClean="0"/>
              <a:t>                              55</a:t>
            </a:r>
            <a:endParaRPr lang="ru-RU" dirty="0" smtClean="0"/>
          </a:p>
          <a:p>
            <a:r>
              <a:rPr lang="ru-RU" b="1" dirty="0" err="1" smtClean="0"/>
              <a:t>Маскулінність</a:t>
            </a:r>
            <a:r>
              <a:rPr lang="ru-RU" b="1" dirty="0" smtClean="0"/>
              <a:t>                                79</a:t>
            </a:r>
            <a:endParaRPr lang="ru-RU" dirty="0" smtClean="0"/>
          </a:p>
          <a:p>
            <a:r>
              <a:rPr lang="ru-RU" b="1" dirty="0" err="1" smtClean="0"/>
              <a:t>Уникнення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невизначеності</a:t>
            </a:r>
            <a:r>
              <a:rPr lang="ru-RU" b="1" dirty="0" smtClean="0"/>
              <a:t>        70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18028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</a:rPr>
              <a:t>Відповідь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неправильна 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/>
              <a:t>Австрії</a:t>
            </a:r>
            <a:r>
              <a:rPr lang="ru-RU" dirty="0"/>
              <a:t> </a:t>
            </a:r>
            <a:r>
              <a:rPr lang="ru-RU" dirty="0" err="1"/>
              <a:t>викладачі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підтримують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дискусії</a:t>
            </a:r>
            <a:r>
              <a:rPr lang="ru-RU" dirty="0"/>
              <a:t> на </a:t>
            </a:r>
            <a:r>
              <a:rPr lang="ru-RU" dirty="0" err="1"/>
              <a:t>заняттях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пояснюється</a:t>
            </a:r>
            <a:r>
              <a:rPr lang="ru-RU" dirty="0"/>
              <a:t> таким </a:t>
            </a:r>
            <a:r>
              <a:rPr lang="ru-RU" dirty="0" err="1"/>
              <a:t>ціннісним</a:t>
            </a:r>
            <a:r>
              <a:rPr lang="ru-RU" dirty="0"/>
              <a:t> </a:t>
            </a:r>
            <a:r>
              <a:rPr lang="ru-RU" dirty="0" err="1"/>
              <a:t>виміром</a:t>
            </a:r>
            <a:r>
              <a:rPr lang="ru-RU" dirty="0"/>
              <a:t>, як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дистанції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 (</a:t>
            </a:r>
            <a:r>
              <a:rPr lang="ru-RU" dirty="0" err="1"/>
              <a:t>індекс</a:t>
            </a:r>
            <a:r>
              <a:rPr lang="ru-RU" dirty="0"/>
              <a:t> 11 за шкалою </a:t>
            </a:r>
            <a:r>
              <a:rPr lang="ru-RU" dirty="0" err="1"/>
              <a:t>Хофстеде</a:t>
            </a:r>
            <a:r>
              <a:rPr lang="ru-RU" dirty="0"/>
              <a:t>). </a:t>
            </a:r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чекає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та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на </a:t>
            </a:r>
            <a:r>
              <a:rPr lang="ru-RU" dirty="0" err="1"/>
              <a:t>занятті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Поверніться</a:t>
            </a:r>
            <a:r>
              <a:rPr lang="ru-RU" sz="2200" b="1" dirty="0">
                <a:solidFill>
                  <a:srgbClr val="FF0000"/>
                </a:solidFill>
              </a:rPr>
              <a:t> до </a:t>
            </a:r>
            <a:r>
              <a:rPr lang="ru-RU" sz="2200" b="1" dirty="0" err="1">
                <a:solidFill>
                  <a:srgbClr val="FF0000"/>
                </a:solidFill>
              </a:rPr>
              <a:t>опису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ситуації</a:t>
            </a:r>
            <a:r>
              <a:rPr lang="ru-RU" sz="2200" b="1" dirty="0">
                <a:solidFill>
                  <a:srgbClr val="FF0000"/>
                </a:solidFill>
              </a:rPr>
              <a:t> та </a:t>
            </a:r>
            <a:r>
              <a:rPr lang="ru-RU" sz="2200" b="1" dirty="0" err="1">
                <a:solidFill>
                  <a:srgbClr val="FF0000"/>
                </a:solidFill>
              </a:rPr>
              <a:t>виберіть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іншу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відповідь</a:t>
            </a:r>
            <a:r>
              <a:rPr lang="ru-RU" sz="2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Ви </a:t>
            </a:r>
            <a:r>
              <a:rPr lang="ru-RU" sz="4000" dirty="0" err="1">
                <a:solidFill>
                  <a:srgbClr val="FF0000"/>
                </a:solidFill>
              </a:rPr>
              <a:t>вибрали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варіант</a:t>
            </a:r>
            <a:r>
              <a:rPr lang="ru-RU" sz="4000" dirty="0">
                <a:solidFill>
                  <a:srgbClr val="FF0000"/>
                </a:solidFill>
              </a:rPr>
              <a:t> А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2400" b="1" dirty="0" err="1"/>
              <a:t>Джудіт</a:t>
            </a:r>
            <a:r>
              <a:rPr lang="ru-RU" sz="2400" b="1" dirty="0"/>
              <a:t> </a:t>
            </a:r>
            <a:r>
              <a:rPr lang="ru-RU" sz="2400" b="1" dirty="0" err="1"/>
              <a:t>дійсно</a:t>
            </a:r>
            <a:r>
              <a:rPr lang="ru-RU" sz="2400" b="1" dirty="0"/>
              <a:t> </a:t>
            </a:r>
            <a:r>
              <a:rPr lang="ru-RU" sz="2400" b="1" dirty="0" err="1"/>
              <a:t>дуже</a:t>
            </a:r>
            <a:r>
              <a:rPr lang="ru-RU" sz="2400" b="1" dirty="0"/>
              <a:t> </a:t>
            </a:r>
            <a:r>
              <a:rPr lang="ru-RU" sz="2400" b="1" dirty="0" err="1"/>
              <a:t>балакуча</a:t>
            </a:r>
            <a:r>
              <a:rPr lang="ru-RU" sz="2400" b="1" dirty="0"/>
              <a:t>. В </a:t>
            </a:r>
            <a:r>
              <a:rPr lang="ru-RU" sz="2400" b="1" dirty="0" err="1"/>
              <a:t>Австрії</a:t>
            </a:r>
            <a:r>
              <a:rPr lang="ru-RU" sz="2400" b="1" dirty="0"/>
              <a:t> </a:t>
            </a:r>
            <a:r>
              <a:rPr lang="ru-RU" sz="2400" b="1" dirty="0" err="1"/>
              <a:t>викладачам</a:t>
            </a:r>
            <a:r>
              <a:rPr lang="ru-RU" sz="2400" b="1" dirty="0"/>
              <a:t> не </a:t>
            </a:r>
            <a:r>
              <a:rPr lang="ru-RU" sz="2400" b="1" dirty="0" err="1"/>
              <a:t>подобається</a:t>
            </a:r>
            <a:r>
              <a:rPr lang="ru-RU" sz="2400" b="1" dirty="0"/>
              <a:t>, коли студент </a:t>
            </a:r>
            <a:r>
              <a:rPr lang="ru-RU" sz="2400" b="1" dirty="0" err="1"/>
              <a:t>бере</a:t>
            </a:r>
            <a:r>
              <a:rPr lang="ru-RU" sz="2400" b="1" dirty="0"/>
              <a:t> участь у </a:t>
            </a:r>
            <a:r>
              <a:rPr lang="ru-RU" sz="2400" b="1" dirty="0" err="1"/>
              <a:t>кожній</a:t>
            </a:r>
            <a:r>
              <a:rPr lang="ru-RU" sz="2400" b="1" dirty="0"/>
              <a:t> </a:t>
            </a:r>
            <a:r>
              <a:rPr lang="ru-RU" sz="2400" b="1" dirty="0" err="1"/>
              <a:t>дискусії</a:t>
            </a:r>
            <a:r>
              <a:rPr lang="ru-RU" sz="2400" b="1" dirty="0"/>
              <a:t> на </a:t>
            </a:r>
            <a:r>
              <a:rPr lang="ru-RU" sz="2400" b="1" dirty="0" err="1"/>
              <a:t>занятті</a:t>
            </a:r>
            <a:r>
              <a:rPr lang="ru-RU" sz="2400" b="1" dirty="0"/>
              <a:t>. 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719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>
                <a:solidFill>
                  <a:srgbClr val="FF0000"/>
                </a:solidFill>
              </a:rPr>
              <a:t>Відповідь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неправильна 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800" dirty="0"/>
              <a:t>У </a:t>
            </a:r>
            <a:r>
              <a:rPr lang="ru-RU" sz="2800" dirty="0" err="1"/>
              <a:t>ситуації</a:t>
            </a:r>
            <a:r>
              <a:rPr lang="ru-RU" sz="2800" dirty="0"/>
              <a:t> про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немає</a:t>
            </a:r>
            <a:r>
              <a:rPr lang="ru-RU" sz="2800" dirty="0"/>
              <a:t> </a:t>
            </a:r>
            <a:r>
              <a:rPr lang="ru-RU" sz="2800" dirty="0" err="1"/>
              <a:t>жодної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. </a:t>
            </a:r>
            <a:r>
              <a:rPr lang="ru-RU" sz="2800" dirty="0" err="1"/>
              <a:t>Крім</a:t>
            </a:r>
            <a:r>
              <a:rPr lang="ru-RU" sz="2800" dirty="0"/>
              <a:t> того, </a:t>
            </a:r>
            <a:r>
              <a:rPr lang="ru-RU" sz="2800" dirty="0" err="1"/>
              <a:t>австрійці</a:t>
            </a:r>
            <a:r>
              <a:rPr lang="ru-RU" sz="2800" dirty="0"/>
              <a:t> не </a:t>
            </a:r>
            <a:r>
              <a:rPr lang="ru-RU" sz="2800" dirty="0" err="1"/>
              <a:t>показують</a:t>
            </a:r>
            <a:r>
              <a:rPr lang="ru-RU" sz="2800" dirty="0"/>
              <a:t> </a:t>
            </a:r>
            <a:r>
              <a:rPr lang="ru-RU" sz="2800" dirty="0" err="1"/>
              <a:t>свої</a:t>
            </a:r>
            <a:r>
              <a:rPr lang="ru-RU" sz="2800" dirty="0"/>
              <a:t> </a:t>
            </a:r>
            <a:r>
              <a:rPr lang="ru-RU" sz="2800" dirty="0" err="1"/>
              <a:t>відчуття</a:t>
            </a:r>
            <a:r>
              <a:rPr lang="ru-RU" sz="2800" dirty="0"/>
              <a:t> на </a:t>
            </a:r>
            <a:r>
              <a:rPr lang="ru-RU" sz="2800" dirty="0" err="1"/>
              <a:t>робочому</a:t>
            </a:r>
            <a:r>
              <a:rPr lang="ru-RU" sz="2800" dirty="0"/>
              <a:t> </a:t>
            </a:r>
            <a:r>
              <a:rPr lang="ru-RU" sz="2800" dirty="0" err="1"/>
              <a:t>місці</a:t>
            </a:r>
            <a:r>
              <a:rPr lang="ru-RU" sz="2800" dirty="0"/>
              <a:t>, </a:t>
            </a:r>
            <a:r>
              <a:rPr lang="ru-RU" sz="2800" dirty="0" err="1"/>
              <a:t>дотримуються</a:t>
            </a:r>
            <a:r>
              <a:rPr lang="ru-RU" sz="2800" dirty="0"/>
              <a:t> </a:t>
            </a:r>
            <a:r>
              <a:rPr lang="ru-RU" sz="2800" dirty="0" err="1"/>
              <a:t>нейтральності</a:t>
            </a:r>
            <a:r>
              <a:rPr lang="ru-RU" sz="2800" dirty="0"/>
              <a:t> в </a:t>
            </a:r>
            <a:r>
              <a:rPr lang="ru-RU" sz="2800" dirty="0" err="1"/>
              <a:t>міжособистісних</a:t>
            </a:r>
            <a:r>
              <a:rPr lang="ru-RU" sz="2800" dirty="0"/>
              <a:t> </a:t>
            </a:r>
            <a:r>
              <a:rPr lang="ru-RU" sz="2800" dirty="0" err="1"/>
              <a:t>соціальних</a:t>
            </a:r>
            <a:r>
              <a:rPr lang="ru-RU" sz="2800" dirty="0"/>
              <a:t> </a:t>
            </a:r>
            <a:r>
              <a:rPr lang="ru-RU" sz="2800" dirty="0" err="1"/>
              <a:t>стосунках</a:t>
            </a:r>
            <a:r>
              <a:rPr lang="ru-RU" sz="2800" dirty="0"/>
              <a:t>. </a:t>
            </a:r>
          </a:p>
          <a:p>
            <a:pPr marL="0" indent="0" algn="just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rgbClr val="FF0000"/>
                </a:solidFill>
              </a:rPr>
              <a:t>Поверніться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до </a:t>
            </a:r>
            <a:r>
              <a:rPr lang="ru-RU" sz="2000" dirty="0" err="1">
                <a:solidFill>
                  <a:srgbClr val="FF0000"/>
                </a:solidFill>
              </a:rPr>
              <a:t>ситуації</a:t>
            </a:r>
            <a:r>
              <a:rPr lang="ru-RU" sz="2000" dirty="0">
                <a:solidFill>
                  <a:srgbClr val="FF0000"/>
                </a:solidFill>
              </a:rPr>
              <a:t> та продумайте </a:t>
            </a:r>
            <a:r>
              <a:rPr lang="ru-RU" sz="2000" dirty="0" err="1">
                <a:solidFill>
                  <a:srgbClr val="FF0000"/>
                </a:solidFill>
              </a:rPr>
              <a:t>інший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варіант</a:t>
            </a:r>
            <a:r>
              <a:rPr lang="ru-RU" sz="20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Ви </a:t>
            </a:r>
            <a:r>
              <a:rPr lang="ru-RU" sz="4000" dirty="0" err="1">
                <a:solidFill>
                  <a:srgbClr val="FF0000"/>
                </a:solidFill>
              </a:rPr>
              <a:t>вибрали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варіант</a:t>
            </a:r>
            <a:r>
              <a:rPr lang="ru-RU" sz="4000" dirty="0">
                <a:solidFill>
                  <a:srgbClr val="FF0000"/>
                </a:solidFill>
              </a:rPr>
              <a:t> Б. 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ru-RU" sz="2400" b="1" dirty="0" err="1"/>
              <a:t>Джудіт</a:t>
            </a:r>
            <a:r>
              <a:rPr lang="ru-RU" sz="2400" b="1" dirty="0"/>
              <a:t> не </a:t>
            </a:r>
            <a:r>
              <a:rPr lang="ru-RU" sz="2400" b="1" dirty="0" err="1"/>
              <a:t>зробила</a:t>
            </a:r>
            <a:r>
              <a:rPr lang="ru-RU" sz="2400" b="1" dirty="0"/>
              <a:t> </a:t>
            </a:r>
            <a:r>
              <a:rPr lang="ru-RU" sz="2400" b="1" dirty="0" err="1"/>
              <a:t>нічого</a:t>
            </a:r>
            <a:r>
              <a:rPr lang="ru-RU" sz="2400" b="1" dirty="0"/>
              <a:t> поганого. </a:t>
            </a:r>
            <a:r>
              <a:rPr lang="ru-RU" sz="2400" b="1" dirty="0" err="1"/>
              <a:t>Можливо</a:t>
            </a:r>
            <a:r>
              <a:rPr lang="ru-RU" sz="2400" b="1" dirty="0"/>
              <a:t>, у </a:t>
            </a:r>
            <a:r>
              <a:rPr lang="ru-RU" sz="2400" b="1" dirty="0" err="1"/>
              <a:t>професора</a:t>
            </a:r>
            <a:r>
              <a:rPr lang="ru-RU" sz="2400" b="1" dirty="0"/>
              <a:t> </a:t>
            </a:r>
            <a:r>
              <a:rPr lang="ru-RU" sz="2400" b="1" dirty="0" err="1"/>
              <a:t>були</a:t>
            </a:r>
            <a:r>
              <a:rPr lang="ru-RU" sz="2400" b="1" dirty="0"/>
              <a:t> </a:t>
            </a:r>
            <a:r>
              <a:rPr lang="ru-RU" sz="2400" b="1" dirty="0" err="1"/>
              <a:t>деякі</a:t>
            </a:r>
            <a:r>
              <a:rPr lang="ru-RU" sz="2400" b="1" dirty="0"/>
              <a:t> </a:t>
            </a:r>
            <a:r>
              <a:rPr lang="ru-RU" sz="2400" b="1" dirty="0" err="1"/>
              <a:t>особисті</a:t>
            </a:r>
            <a:r>
              <a:rPr lang="ru-RU" sz="2400" b="1" dirty="0"/>
              <a:t> </a:t>
            </a:r>
            <a:r>
              <a:rPr lang="ru-RU" sz="2400" b="1" dirty="0" err="1"/>
              <a:t>проблеми</a:t>
            </a:r>
            <a:r>
              <a:rPr lang="ru-RU" sz="2400" b="1" dirty="0"/>
              <a:t>, і </a:t>
            </a:r>
            <a:r>
              <a:rPr lang="ru-RU" sz="2400" b="1" dirty="0" err="1"/>
              <a:t>він</a:t>
            </a:r>
            <a:r>
              <a:rPr lang="ru-RU" sz="2400" b="1" dirty="0"/>
              <a:t> </a:t>
            </a:r>
            <a:r>
              <a:rPr lang="ru-RU" sz="2400" b="1" dirty="0" err="1"/>
              <a:t>був</a:t>
            </a:r>
            <a:r>
              <a:rPr lang="ru-RU" sz="2400" b="1" dirty="0"/>
              <a:t> у поганому </a:t>
            </a:r>
            <a:r>
              <a:rPr lang="ru-RU" sz="2400" b="1" dirty="0" err="1"/>
              <a:t>настрої</a:t>
            </a:r>
            <a:r>
              <a:rPr lang="ru-RU" sz="2400" b="1" dirty="0"/>
              <a:t>.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350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sz="3400" b="1" dirty="0" err="1" smtClean="0">
                <a:solidFill>
                  <a:srgbClr val="FF0000"/>
                </a:solidFill>
              </a:rPr>
              <a:t>Це</a:t>
            </a:r>
            <a:r>
              <a:rPr lang="ru-RU" sz="3400" b="1" dirty="0" smtClean="0">
                <a:solidFill>
                  <a:srgbClr val="FF0000"/>
                </a:solidFill>
              </a:rPr>
              <a:t> </a:t>
            </a:r>
            <a:r>
              <a:rPr lang="ru-RU" sz="3400" b="1" dirty="0">
                <a:solidFill>
                  <a:srgbClr val="FF0000"/>
                </a:solidFill>
              </a:rPr>
              <a:t>правильна </a:t>
            </a:r>
            <a:r>
              <a:rPr lang="ru-RU" sz="3400" b="1" dirty="0" err="1" smtClean="0">
                <a:solidFill>
                  <a:srgbClr val="FF0000"/>
                </a:solidFill>
              </a:rPr>
              <a:t>відповідь</a:t>
            </a:r>
            <a:endParaRPr lang="ru-RU" sz="3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австрійців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важлива</a:t>
            </a:r>
            <a:r>
              <a:rPr lang="ru-RU" dirty="0"/>
              <a:t> </a:t>
            </a:r>
            <a:r>
              <a:rPr lang="ru-RU" dirty="0" err="1"/>
              <a:t>пунктуальність</a:t>
            </a:r>
            <a:r>
              <a:rPr lang="ru-RU" dirty="0"/>
              <a:t> і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(</a:t>
            </a:r>
            <a:r>
              <a:rPr lang="ru-RU" dirty="0" err="1"/>
              <a:t>індекс</a:t>
            </a:r>
            <a:r>
              <a:rPr lang="ru-RU" dirty="0"/>
              <a:t>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невизначеності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70 за шкалою </a:t>
            </a:r>
            <a:r>
              <a:rPr lang="ru-RU" dirty="0" err="1"/>
              <a:t>Хофстеде</a:t>
            </a:r>
            <a:r>
              <a:rPr lang="ru-RU" dirty="0"/>
              <a:t>).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студент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вчасно</a:t>
            </a:r>
            <a:r>
              <a:rPr lang="ru-RU" dirty="0"/>
              <a:t> </a:t>
            </a:r>
            <a:r>
              <a:rPr lang="ru-RU" dirty="0" err="1"/>
              <a:t>приходити</a:t>
            </a:r>
            <a:r>
              <a:rPr lang="ru-RU" dirty="0"/>
              <a:t> на </a:t>
            </a:r>
            <a:r>
              <a:rPr lang="ru-RU" dirty="0" err="1"/>
              <a:t>лекцію</a:t>
            </a:r>
            <a:r>
              <a:rPr lang="ru-RU" dirty="0"/>
              <a:t>. </a:t>
            </a:r>
            <a:r>
              <a:rPr lang="ru-RU" dirty="0" err="1"/>
              <a:t>Нерозуміння</a:t>
            </a:r>
            <a:r>
              <a:rPr lang="ru-RU" dirty="0"/>
              <a:t> </a:t>
            </a:r>
            <a:r>
              <a:rPr lang="ru-RU" dirty="0" err="1"/>
              <a:t>Джудіт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 у </a:t>
            </a:r>
            <a:r>
              <a:rPr lang="ru-RU" dirty="0" err="1"/>
              <a:t>культурних</a:t>
            </a:r>
            <a:r>
              <a:rPr lang="ru-RU" dirty="0"/>
              <a:t> </a:t>
            </a:r>
            <a:r>
              <a:rPr lang="ru-RU" dirty="0" err="1"/>
              <a:t>показниках</a:t>
            </a:r>
            <a:r>
              <a:rPr lang="ru-RU" dirty="0"/>
              <a:t> </a:t>
            </a:r>
            <a:r>
              <a:rPr lang="ru-RU" dirty="0" err="1"/>
              <a:t>часової</a:t>
            </a:r>
            <a:r>
              <a:rPr lang="ru-RU" dirty="0"/>
              <a:t> </a:t>
            </a:r>
            <a:r>
              <a:rPr lang="ru-RU" dirty="0" err="1"/>
              <a:t>орієнтації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культурах </a:t>
            </a:r>
            <a:r>
              <a:rPr lang="ru-RU" dirty="0" err="1"/>
              <a:t>призвели</a:t>
            </a:r>
            <a:r>
              <a:rPr lang="ru-RU" dirty="0"/>
              <a:t> до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професор</a:t>
            </a:r>
            <a:r>
              <a:rPr lang="ru-RU" dirty="0"/>
              <a:t> як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австрійської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з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«</a:t>
            </a:r>
            <a:r>
              <a:rPr lang="ru-RU" dirty="0" err="1"/>
              <a:t>маскулінності</a:t>
            </a:r>
            <a:r>
              <a:rPr lang="ru-RU" dirty="0"/>
              <a:t>» (79),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відповідальному</a:t>
            </a:r>
            <a:r>
              <a:rPr lang="ru-RU" dirty="0"/>
              <a:t> </a:t>
            </a:r>
            <a:r>
              <a:rPr lang="ru-RU" dirty="0" err="1"/>
              <a:t>ставленні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і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Джудіт</a:t>
            </a:r>
            <a:r>
              <a:rPr lang="ru-RU" dirty="0"/>
              <a:t> </a:t>
            </a:r>
            <a:r>
              <a:rPr lang="ru-RU" dirty="0" err="1"/>
              <a:t>безвідповідальною</a:t>
            </a:r>
            <a:r>
              <a:rPr lang="ru-RU" dirty="0"/>
              <a:t> й такою, яка не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наполегливо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sz="2900" dirty="0" smtClean="0">
                <a:solidFill>
                  <a:srgbClr val="FF0000"/>
                </a:solidFill>
              </a:rPr>
              <a:t>           </a:t>
            </a:r>
            <a:r>
              <a:rPr lang="ru-RU" sz="2900" dirty="0" err="1" smtClean="0">
                <a:solidFill>
                  <a:srgbClr val="FF0000"/>
                </a:solidFill>
              </a:rPr>
              <a:t>Перейдіть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>
                <a:solidFill>
                  <a:srgbClr val="FF0000"/>
                </a:solidFill>
              </a:rPr>
              <a:t>до </a:t>
            </a:r>
            <a:r>
              <a:rPr lang="ru-RU" sz="2900" dirty="0" err="1">
                <a:solidFill>
                  <a:srgbClr val="FF0000"/>
                </a:solidFill>
              </a:rPr>
              <a:t>розгляду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іншої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ситуації</a:t>
            </a:r>
            <a:r>
              <a:rPr lang="ru-RU" sz="29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500" dirty="0">
                <a:solidFill>
                  <a:srgbClr val="FF0000"/>
                </a:solidFill>
              </a:rPr>
              <a:t>Ви </a:t>
            </a:r>
            <a:r>
              <a:rPr lang="ru-RU" sz="4500" dirty="0" err="1">
                <a:solidFill>
                  <a:srgbClr val="FF0000"/>
                </a:solidFill>
              </a:rPr>
              <a:t>вибрали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варіант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smtClean="0">
                <a:solidFill>
                  <a:srgbClr val="FF0000"/>
                </a:solidFill>
              </a:rPr>
              <a:t>В</a:t>
            </a:r>
            <a:endParaRPr lang="en-US" sz="4500" dirty="0" smtClean="0">
              <a:solidFill>
                <a:srgbClr val="FF0000"/>
              </a:solidFill>
            </a:endParaRPr>
          </a:p>
          <a:p>
            <a:pPr algn="just"/>
            <a:r>
              <a:rPr lang="ru-RU" sz="3800" dirty="0" smtClean="0"/>
              <a:t>В </a:t>
            </a:r>
            <a:r>
              <a:rPr lang="ru-RU" sz="3800" dirty="0" err="1"/>
              <a:t>Австрії</a:t>
            </a:r>
            <a:r>
              <a:rPr lang="ru-RU" sz="3800" dirty="0"/>
              <a:t> </a:t>
            </a:r>
            <a:r>
              <a:rPr lang="ru-RU" sz="3800" dirty="0" err="1"/>
              <a:t>неввічливо</a:t>
            </a:r>
            <a:r>
              <a:rPr lang="ru-RU" sz="3800" dirty="0"/>
              <a:t> </a:t>
            </a:r>
            <a:r>
              <a:rPr lang="ru-RU" sz="3800" dirty="0" err="1"/>
              <a:t>запізнюватися</a:t>
            </a:r>
            <a:r>
              <a:rPr lang="ru-RU" sz="3800" dirty="0"/>
              <a:t> на </a:t>
            </a:r>
            <a:r>
              <a:rPr lang="ru-RU" sz="3800" dirty="0" err="1"/>
              <a:t>заняття</a:t>
            </a:r>
            <a:r>
              <a:rPr lang="ru-RU" sz="3800" dirty="0"/>
              <a:t>. Час і </a:t>
            </a:r>
            <a:r>
              <a:rPr lang="ru-RU" sz="3800" dirty="0" err="1"/>
              <a:t>пунктуальність</a:t>
            </a:r>
            <a:r>
              <a:rPr lang="ru-RU" sz="3800" dirty="0"/>
              <a:t> </a:t>
            </a:r>
            <a:r>
              <a:rPr lang="ru-RU" sz="3800" dirty="0" err="1"/>
              <a:t>дуже</a:t>
            </a:r>
            <a:r>
              <a:rPr lang="ru-RU" sz="3800" dirty="0"/>
              <a:t> </a:t>
            </a:r>
            <a:r>
              <a:rPr lang="ru-RU" sz="3800" dirty="0" err="1"/>
              <a:t>важливі</a:t>
            </a:r>
            <a:r>
              <a:rPr lang="ru-RU" sz="3800" dirty="0"/>
              <a:t> для </a:t>
            </a:r>
            <a:r>
              <a:rPr lang="ru-RU" sz="3800" dirty="0" err="1"/>
              <a:t>австрійців</a:t>
            </a:r>
            <a:r>
              <a:rPr lang="ru-RU" sz="3800" dirty="0"/>
              <a:t>. </a:t>
            </a:r>
            <a:r>
              <a:rPr lang="ru-RU" sz="3800" dirty="0" err="1"/>
              <a:t>Професор</a:t>
            </a:r>
            <a:r>
              <a:rPr lang="ru-RU" sz="3800" dirty="0"/>
              <a:t> </a:t>
            </a:r>
            <a:r>
              <a:rPr lang="ru-RU" sz="3800" dirty="0" err="1"/>
              <a:t>відчув</a:t>
            </a:r>
            <a:r>
              <a:rPr lang="ru-RU" sz="3800" dirty="0"/>
              <a:t> себе </a:t>
            </a:r>
            <a:r>
              <a:rPr lang="ru-RU" sz="3800" dirty="0" err="1"/>
              <a:t>особисто</a:t>
            </a:r>
            <a:r>
              <a:rPr lang="ru-RU" sz="3800" dirty="0"/>
              <a:t> </a:t>
            </a:r>
            <a:r>
              <a:rPr lang="ru-RU" sz="3800" dirty="0" err="1"/>
              <a:t>ображеним</a:t>
            </a:r>
            <a:r>
              <a:rPr lang="ru-RU" sz="3800" dirty="0"/>
              <a:t>, </a:t>
            </a:r>
            <a:r>
              <a:rPr lang="ru-RU" sz="3800" dirty="0" err="1"/>
              <a:t>оскільки</a:t>
            </a:r>
            <a:r>
              <a:rPr lang="ru-RU" sz="3800" dirty="0"/>
              <a:t> </a:t>
            </a:r>
            <a:r>
              <a:rPr lang="ru-RU" sz="3800" dirty="0" err="1"/>
              <a:t>Джудіт</a:t>
            </a:r>
            <a:r>
              <a:rPr lang="ru-RU" sz="3800" dirty="0"/>
              <a:t> </a:t>
            </a:r>
            <a:r>
              <a:rPr lang="ru-RU" sz="3800" dirty="0" err="1"/>
              <a:t>запізнюється</a:t>
            </a:r>
            <a:r>
              <a:rPr lang="ru-RU" sz="3800" dirty="0"/>
              <a:t> на </a:t>
            </a:r>
            <a:r>
              <a:rPr lang="ru-RU" sz="3800" dirty="0" err="1"/>
              <a:t>кожне</a:t>
            </a:r>
            <a:r>
              <a:rPr lang="ru-RU" sz="3800" dirty="0"/>
              <a:t> </a:t>
            </a:r>
            <a:r>
              <a:rPr lang="ru-RU" sz="3800" dirty="0" err="1"/>
              <a:t>його</a:t>
            </a:r>
            <a:r>
              <a:rPr lang="ru-RU" sz="3800" dirty="0"/>
              <a:t> </a:t>
            </a:r>
            <a:r>
              <a:rPr lang="ru-RU" sz="3800" dirty="0" err="1"/>
              <a:t>заняття</a:t>
            </a:r>
            <a:r>
              <a:rPr lang="ru-RU" sz="3800" dirty="0"/>
              <a:t>. </a:t>
            </a: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075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245422" cy="625229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800" b="1" dirty="0" err="1">
                <a:solidFill>
                  <a:srgbClr val="FF0000"/>
                </a:solidFill>
              </a:rPr>
              <a:t>Відповідь</a:t>
            </a:r>
            <a:r>
              <a:rPr lang="ru-RU" sz="3800" b="1" dirty="0">
                <a:solidFill>
                  <a:srgbClr val="FF0000"/>
                </a:solidFill>
              </a:rPr>
              <a:t> неправильна. </a:t>
            </a:r>
          </a:p>
          <a:p>
            <a:pPr marL="0" indent="0" algn="just">
              <a:buNone/>
            </a:pP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Джудіт</a:t>
            </a:r>
            <a:r>
              <a:rPr lang="ru-RU" dirty="0"/>
              <a:t> не могла бути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вирішила</a:t>
            </a:r>
            <a:r>
              <a:rPr lang="ru-RU" dirty="0"/>
              <a:t> </a:t>
            </a:r>
            <a:r>
              <a:rPr lang="ru-RU" dirty="0" err="1"/>
              <a:t>поговорити</a:t>
            </a:r>
            <a:r>
              <a:rPr lang="ru-RU" dirty="0"/>
              <a:t> з </a:t>
            </a:r>
            <a:r>
              <a:rPr lang="ru-RU" dirty="0" err="1"/>
              <a:t>професором</a:t>
            </a:r>
            <a:r>
              <a:rPr lang="ru-RU" dirty="0"/>
              <a:t> у </a:t>
            </a:r>
            <a:r>
              <a:rPr lang="ru-RU" dirty="0" err="1"/>
              <a:t>неформальній</a:t>
            </a:r>
            <a:r>
              <a:rPr lang="ru-RU" dirty="0"/>
              <a:t> </a:t>
            </a:r>
            <a:r>
              <a:rPr lang="ru-RU" dirty="0" err="1"/>
              <a:t>обстановці</a:t>
            </a:r>
            <a:r>
              <a:rPr lang="ru-RU" dirty="0"/>
              <a:t>. </a:t>
            </a:r>
            <a:r>
              <a:rPr lang="ru-RU" dirty="0" err="1"/>
              <a:t>Австрія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культур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низьким</a:t>
            </a:r>
            <a:r>
              <a:rPr lang="ru-RU" dirty="0"/>
              <a:t> </a:t>
            </a:r>
            <a:r>
              <a:rPr lang="ru-RU" dirty="0" err="1"/>
              <a:t>індексом</a:t>
            </a:r>
            <a:r>
              <a:rPr lang="ru-RU" dirty="0"/>
              <a:t> </a:t>
            </a:r>
            <a:r>
              <a:rPr lang="ru-RU" dirty="0" err="1"/>
              <a:t>дистанції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</a:t>
            </a:r>
            <a:r>
              <a:rPr lang="ru-RU" dirty="0" err="1"/>
              <a:t>індекс</a:t>
            </a:r>
            <a:r>
              <a:rPr lang="ru-RU" dirty="0"/>
              <a:t> 11), де </a:t>
            </a:r>
            <a:r>
              <a:rPr lang="ru-RU" dirty="0" err="1"/>
              <a:t>влада</a:t>
            </a:r>
            <a:r>
              <a:rPr lang="ru-RU" dirty="0"/>
              <a:t> не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пільг</a:t>
            </a:r>
            <a:r>
              <a:rPr lang="ru-RU" dirty="0"/>
              <a:t> і </a:t>
            </a:r>
            <a:r>
              <a:rPr lang="ru-RU" dirty="0" err="1"/>
              <a:t>привілеїв</a:t>
            </a:r>
            <a:r>
              <a:rPr lang="ru-RU" dirty="0"/>
              <a:t>. </a:t>
            </a:r>
            <a:r>
              <a:rPr lang="ru-RU" dirty="0" err="1"/>
              <a:t>Цінується</a:t>
            </a:r>
            <a:r>
              <a:rPr lang="ru-RU" dirty="0"/>
              <a:t> </a:t>
            </a:r>
            <a:r>
              <a:rPr lang="ru-RU" dirty="0" err="1"/>
              <a:t>освіченість</a:t>
            </a:r>
            <a:r>
              <a:rPr lang="ru-RU" dirty="0"/>
              <a:t>, </a:t>
            </a:r>
            <a:r>
              <a:rPr lang="ru-RU" dirty="0" err="1"/>
              <a:t>ідеї</a:t>
            </a:r>
            <a:r>
              <a:rPr lang="ru-RU" dirty="0"/>
              <a:t> та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достоїнства</a:t>
            </a:r>
            <a:r>
              <a:rPr lang="ru-RU" dirty="0"/>
              <a:t>, а не статус.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мінімізації</a:t>
            </a:r>
            <a:r>
              <a:rPr lang="ru-RU" dirty="0"/>
              <a:t> </a:t>
            </a:r>
            <a:r>
              <a:rPr lang="ru-RU" dirty="0" err="1"/>
              <a:t>нерівності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завуальованості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особистій</a:t>
            </a:r>
            <a:r>
              <a:rPr lang="ru-RU" dirty="0"/>
              <a:t> </a:t>
            </a:r>
            <a:r>
              <a:rPr lang="ru-RU" dirty="0" err="1"/>
              <a:t>ініціативі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австрійська</a:t>
            </a:r>
            <a:r>
              <a:rPr lang="ru-RU" dirty="0"/>
              <a:t> культура є «</a:t>
            </a:r>
            <a:r>
              <a:rPr lang="ru-RU" dirty="0" err="1"/>
              <a:t>маскулінною</a:t>
            </a:r>
            <a:r>
              <a:rPr lang="ru-RU" dirty="0"/>
              <a:t>» (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– 79). </a:t>
            </a:r>
            <a:r>
              <a:rPr lang="ru-RU" dirty="0" err="1"/>
              <a:t>Представники</a:t>
            </a:r>
            <a:r>
              <a:rPr lang="ru-RU" dirty="0"/>
              <a:t> таких культур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кропіткої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напруженої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вони </a:t>
            </a:r>
            <a:r>
              <a:rPr lang="ru-RU" dirty="0" err="1"/>
              <a:t>вбачають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ймовірно</a:t>
            </a:r>
            <a:r>
              <a:rPr lang="ru-RU" dirty="0"/>
              <a:t>, у </a:t>
            </a:r>
            <a:r>
              <a:rPr lang="ru-RU" dirty="0" err="1"/>
              <a:t>професора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не </a:t>
            </a:r>
            <a:r>
              <a:rPr lang="ru-RU" dirty="0" err="1"/>
              <a:t>найкраща</a:t>
            </a:r>
            <a:r>
              <a:rPr lang="ru-RU" dirty="0"/>
              <a:t> думка про </a:t>
            </a:r>
            <a:r>
              <a:rPr lang="ru-RU" dirty="0" err="1"/>
              <a:t>Джудіт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причинами. </a:t>
            </a:r>
          </a:p>
          <a:p>
            <a:pPr marL="0" indent="0" algn="just">
              <a:buNone/>
            </a:pPr>
            <a:r>
              <a:rPr lang="ru-RU" sz="2900" dirty="0" err="1">
                <a:solidFill>
                  <a:srgbClr val="FF0000"/>
                </a:solidFill>
              </a:rPr>
              <a:t>Поверніться</a:t>
            </a:r>
            <a:r>
              <a:rPr lang="ru-RU" sz="2900" dirty="0">
                <a:solidFill>
                  <a:srgbClr val="FF0000"/>
                </a:solidFill>
              </a:rPr>
              <a:t> до </a:t>
            </a:r>
            <a:r>
              <a:rPr lang="ru-RU" sz="2900" dirty="0" err="1">
                <a:solidFill>
                  <a:srgbClr val="FF0000"/>
                </a:solidFill>
              </a:rPr>
              <a:t>ситуації</a:t>
            </a:r>
            <a:r>
              <a:rPr lang="ru-RU" sz="2900" dirty="0">
                <a:solidFill>
                  <a:srgbClr val="FF0000"/>
                </a:solidFill>
              </a:rPr>
              <a:t> та продумайте </a:t>
            </a:r>
            <a:r>
              <a:rPr lang="ru-RU" sz="2900" dirty="0" err="1">
                <a:solidFill>
                  <a:srgbClr val="FF0000"/>
                </a:solidFill>
              </a:rPr>
              <a:t>інший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варіант</a:t>
            </a:r>
            <a:r>
              <a:rPr lang="ru-RU" sz="29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Ви </a:t>
            </a:r>
            <a:r>
              <a:rPr lang="ru-RU" sz="4000" dirty="0" err="1">
                <a:solidFill>
                  <a:srgbClr val="FF0000"/>
                </a:solidFill>
              </a:rPr>
              <a:t>вибрали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варіант</a:t>
            </a:r>
            <a:r>
              <a:rPr lang="ru-RU" sz="4000" dirty="0">
                <a:solidFill>
                  <a:srgbClr val="FF0000"/>
                </a:solidFill>
              </a:rPr>
              <a:t> Г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ru-RU" sz="4000" b="1" dirty="0" smtClean="0"/>
              <a:t>Пану </a:t>
            </a:r>
            <a:r>
              <a:rPr lang="ru-RU" sz="4000" b="1" dirty="0"/>
              <a:t>Штерну не </a:t>
            </a:r>
            <a:r>
              <a:rPr lang="ru-RU" sz="4000" b="1" dirty="0" err="1"/>
              <a:t>сподобалося</a:t>
            </a:r>
            <a:r>
              <a:rPr lang="ru-RU" sz="4000" b="1" dirty="0"/>
              <a:t>, коли </a:t>
            </a:r>
            <a:r>
              <a:rPr lang="ru-RU" sz="4000" b="1" dirty="0" err="1"/>
              <a:t>Джудіт</a:t>
            </a:r>
            <a:r>
              <a:rPr lang="ru-RU" sz="4000" b="1" dirty="0"/>
              <a:t> </a:t>
            </a:r>
            <a:r>
              <a:rPr lang="ru-RU" sz="4000" b="1" dirty="0" err="1"/>
              <a:t>підійшла</a:t>
            </a:r>
            <a:r>
              <a:rPr lang="ru-RU" sz="4000" b="1" dirty="0"/>
              <a:t> до </a:t>
            </a:r>
            <a:r>
              <a:rPr lang="ru-RU" sz="4000" b="1" dirty="0" err="1"/>
              <a:t>нього</a:t>
            </a:r>
            <a:r>
              <a:rPr lang="ru-RU" sz="4000" b="1" dirty="0"/>
              <a:t> в </a:t>
            </a:r>
            <a:r>
              <a:rPr lang="ru-RU" sz="4000" b="1" dirty="0" err="1"/>
              <a:t>автобусі</a:t>
            </a:r>
            <a:r>
              <a:rPr lang="ru-RU" sz="4000" b="1" dirty="0"/>
              <a:t> </a:t>
            </a:r>
            <a:r>
              <a:rPr lang="ru-RU" sz="4000" b="1" dirty="0" err="1"/>
              <a:t>місяць</a:t>
            </a:r>
            <a:r>
              <a:rPr lang="ru-RU" sz="4000" b="1" dirty="0"/>
              <a:t> тому. В </a:t>
            </a:r>
            <a:r>
              <a:rPr lang="ru-RU" sz="4000" b="1" dirty="0" err="1"/>
              <a:t>Австрії</a:t>
            </a:r>
            <a:r>
              <a:rPr lang="ru-RU" sz="4000" b="1" dirty="0"/>
              <a:t> </a:t>
            </a:r>
            <a:r>
              <a:rPr lang="ru-RU" sz="4000" b="1" dirty="0" err="1"/>
              <a:t>студенти</a:t>
            </a:r>
            <a:r>
              <a:rPr lang="ru-RU" sz="4000" b="1" dirty="0"/>
              <a:t> не </a:t>
            </a:r>
            <a:r>
              <a:rPr lang="ru-RU" sz="4000" b="1" dirty="0" err="1"/>
              <a:t>повинні</a:t>
            </a:r>
            <a:r>
              <a:rPr lang="ru-RU" sz="4000" b="1" dirty="0"/>
              <a:t> </a:t>
            </a:r>
            <a:r>
              <a:rPr lang="ru-RU" sz="4000" b="1" dirty="0" err="1"/>
              <a:t>спілкуватися</a:t>
            </a:r>
            <a:r>
              <a:rPr lang="ru-RU" sz="4000" b="1" dirty="0"/>
              <a:t> з </a:t>
            </a:r>
            <a:r>
              <a:rPr lang="ru-RU" sz="4000" b="1" dirty="0" err="1"/>
              <a:t>викладачами</a:t>
            </a:r>
            <a:r>
              <a:rPr lang="ru-RU" sz="4000" b="1" dirty="0"/>
              <a:t> неформально за межами </a:t>
            </a:r>
            <a:r>
              <a:rPr lang="ru-RU" sz="4000" b="1" dirty="0" err="1"/>
              <a:t>університету</a:t>
            </a:r>
            <a:r>
              <a:rPr lang="ru-RU" sz="4000" b="1" dirty="0"/>
              <a:t>.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50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579296" cy="121173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             </a:t>
            </a:r>
            <a:r>
              <a:rPr lang="ru-RU" sz="3600" dirty="0" err="1" smtClean="0">
                <a:solidFill>
                  <a:srgbClr val="FF0000"/>
                </a:solidFill>
              </a:rPr>
              <a:t>Готовність</a:t>
            </a:r>
            <a:r>
              <a:rPr lang="ru-RU" sz="3600" dirty="0" smtClean="0">
                <a:solidFill>
                  <a:srgbClr val="FF0000"/>
                </a:solidFill>
              </a:rPr>
              <a:t>  до кроскультурної </a:t>
            </a:r>
            <a:r>
              <a:rPr lang="ru-RU" sz="3600" dirty="0" err="1" smtClean="0">
                <a:solidFill>
                  <a:srgbClr val="FF0000"/>
                </a:solidFill>
              </a:rPr>
              <a:t>взаємодії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412776"/>
            <a:ext cx="4824536" cy="5256584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err="1" smtClean="0"/>
              <a:t>особистісна</a:t>
            </a:r>
            <a:r>
              <a:rPr lang="ru-RU" b="1" dirty="0" smtClean="0"/>
              <a:t> </a:t>
            </a:r>
            <a:r>
              <a:rPr lang="ru-RU" b="1" dirty="0" err="1"/>
              <a:t>якість</a:t>
            </a:r>
            <a:r>
              <a:rPr lang="ru-RU" b="1" dirty="0"/>
              <a:t> </a:t>
            </a:r>
            <a:r>
              <a:rPr lang="ru-RU" b="1" dirty="0" err="1"/>
              <a:t>учасника</a:t>
            </a:r>
            <a:r>
              <a:rPr lang="ru-RU" b="1" dirty="0"/>
              <a:t> </a:t>
            </a:r>
            <a:r>
              <a:rPr lang="ru-RU" b="1" dirty="0" err="1"/>
              <a:t>взаємодії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інтегрує</a:t>
            </a:r>
            <a:r>
              <a:rPr lang="ru-RU" b="1" dirty="0"/>
              <a:t> </a:t>
            </a:r>
            <a:r>
              <a:rPr lang="ru-RU" b="1" dirty="0" err="1"/>
              <a:t>сприйнятливість</a:t>
            </a:r>
            <a:r>
              <a:rPr lang="ru-RU" b="1" dirty="0"/>
              <a:t> до </a:t>
            </a:r>
            <a:r>
              <a:rPr lang="ru-RU" b="1" dirty="0" err="1"/>
              <a:t>інших</a:t>
            </a:r>
            <a:r>
              <a:rPr lang="ru-RU" b="1" dirty="0"/>
              <a:t> культур і </a:t>
            </a:r>
            <a:r>
              <a:rPr lang="ru-RU" b="1" dirty="0" err="1"/>
              <a:t>розглядається</a:t>
            </a:r>
            <a:r>
              <a:rPr lang="ru-RU" b="1" dirty="0"/>
              <a:t> як </a:t>
            </a:r>
            <a:r>
              <a:rPr lang="ru-RU" b="1" dirty="0" err="1"/>
              <a:t>прояв</a:t>
            </a:r>
            <a:r>
              <a:rPr lang="ru-RU" b="1" dirty="0"/>
              <a:t> кроскультурної компетентності у </a:t>
            </a:r>
            <a:r>
              <a:rPr lang="ru-RU" b="1" dirty="0" err="1"/>
              <a:t>взаємодії</a:t>
            </a:r>
            <a:r>
              <a:rPr lang="ru-RU" b="1" dirty="0"/>
              <a:t>, </a:t>
            </a:r>
            <a:r>
              <a:rPr lang="ru-RU" b="1" dirty="0" err="1"/>
              <a:t>спрямовану</a:t>
            </a:r>
            <a:r>
              <a:rPr lang="ru-RU" b="1" dirty="0"/>
              <a:t> на </a:t>
            </a: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спільного</a:t>
            </a:r>
            <a:r>
              <a:rPr lang="ru-RU" b="1" dirty="0"/>
              <a:t> </a:t>
            </a:r>
            <a:r>
              <a:rPr lang="ru-RU" b="1" dirty="0" err="1"/>
              <a:t>смислу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3888432" cy="5018236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3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культурна </a:t>
            </a:r>
            <a:r>
              <a:rPr lang="ru-RU" sz="4000" dirty="0" err="1">
                <a:solidFill>
                  <a:srgbClr val="FF0000"/>
                </a:solidFill>
              </a:rPr>
              <a:t>сприйнятливість</a:t>
            </a:r>
            <a:r>
              <a:rPr lang="ru-RU" sz="4000" dirty="0">
                <a:solidFill>
                  <a:srgbClr val="FF0000"/>
                </a:solidFill>
              </a:rPr>
              <a:t> (</a:t>
            </a:r>
            <a:r>
              <a:rPr lang="ru-RU" sz="4000" dirty="0" err="1">
                <a:solidFill>
                  <a:srgbClr val="FF0000"/>
                </a:solidFill>
              </a:rPr>
              <a:t>сензитивність</a:t>
            </a:r>
            <a:r>
              <a:rPr lang="ru-RU" sz="4000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1772816"/>
            <a:ext cx="3682752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чутливість</a:t>
            </a:r>
            <a:r>
              <a:rPr lang="ru-RU" b="1" dirty="0"/>
              <a:t> до </a:t>
            </a:r>
            <a:r>
              <a:rPr lang="ru-RU" b="1" dirty="0" err="1"/>
              <a:t>відмінностей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культурами, </a:t>
            </a:r>
            <a:r>
              <a:rPr lang="ru-RU" b="1" dirty="0" err="1"/>
              <a:t>усвідомлення</a:t>
            </a:r>
            <a:r>
              <a:rPr lang="ru-RU" b="1" dirty="0"/>
              <a:t> </a:t>
            </a:r>
            <a:r>
              <a:rPr lang="ru-RU" b="1" dirty="0" err="1"/>
              <a:t>можливості</a:t>
            </a:r>
            <a:r>
              <a:rPr lang="ru-RU" b="1" dirty="0"/>
              <a:t> </a:t>
            </a:r>
            <a:r>
              <a:rPr lang="ru-RU" b="1" dirty="0" err="1"/>
              <a:t>виникнення</a:t>
            </a:r>
            <a:r>
              <a:rPr lang="ru-RU" b="1" dirty="0"/>
              <a:t> </a:t>
            </a:r>
            <a:r>
              <a:rPr lang="ru-RU" b="1" dirty="0" err="1"/>
              <a:t>труднощів</a:t>
            </a:r>
            <a:r>
              <a:rPr lang="ru-RU" b="1" dirty="0"/>
              <a:t> у кроскультурній </a:t>
            </a:r>
            <a:r>
              <a:rPr lang="ru-RU" b="1" dirty="0" err="1"/>
              <a:t>взаємодії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4464496" cy="4946228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81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116205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кроскультурна </a:t>
            </a:r>
            <a:r>
              <a:rPr lang="ru-RU" sz="4000" dirty="0" err="1">
                <a:solidFill>
                  <a:srgbClr val="FF0000"/>
                </a:solidFill>
              </a:rPr>
              <a:t>компетентність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484784"/>
            <a:ext cx="4680520" cy="471338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особистісна</a:t>
            </a:r>
            <a:r>
              <a:rPr lang="ru-RU" b="1" dirty="0"/>
              <a:t> </a:t>
            </a:r>
            <a:r>
              <a:rPr lang="ru-RU" b="1" dirty="0" err="1"/>
              <a:t>якість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характеризується</a:t>
            </a:r>
            <a:r>
              <a:rPr lang="ru-RU" b="1" dirty="0"/>
              <a:t> синтезом </a:t>
            </a:r>
            <a:r>
              <a:rPr lang="ru-RU" b="1" dirty="0" err="1"/>
              <a:t>спеціальних</a:t>
            </a:r>
            <a:r>
              <a:rPr lang="ru-RU" b="1" dirty="0"/>
              <a:t> </a:t>
            </a:r>
            <a:r>
              <a:rPr lang="ru-RU" b="1" dirty="0" err="1"/>
              <a:t>знань</a:t>
            </a:r>
            <a:r>
              <a:rPr lang="ru-RU" b="1" dirty="0"/>
              <a:t> (</a:t>
            </a:r>
            <a:r>
              <a:rPr lang="ru-RU" b="1" dirty="0" err="1"/>
              <a:t>країнознавчих</a:t>
            </a:r>
            <a:r>
              <a:rPr lang="ru-RU" b="1" dirty="0"/>
              <a:t>, </a:t>
            </a:r>
            <a:r>
              <a:rPr lang="ru-RU" b="1" dirty="0" err="1"/>
              <a:t>соціокультурних</a:t>
            </a:r>
            <a:r>
              <a:rPr lang="ru-RU" b="1" dirty="0"/>
              <a:t>, </a:t>
            </a:r>
            <a:r>
              <a:rPr lang="ru-RU" b="1" dirty="0" err="1"/>
              <a:t>психологічних</a:t>
            </a:r>
            <a:r>
              <a:rPr lang="ru-RU" b="1" dirty="0"/>
              <a:t>), </a:t>
            </a:r>
            <a:r>
              <a:rPr lang="ru-RU" b="1" dirty="0" err="1"/>
              <a:t>умінь</a:t>
            </a:r>
            <a:r>
              <a:rPr lang="ru-RU" b="1" dirty="0"/>
              <a:t> (</a:t>
            </a:r>
            <a:r>
              <a:rPr lang="ru-RU" b="1" dirty="0" err="1"/>
              <a:t>вербальних</a:t>
            </a:r>
            <a:r>
              <a:rPr lang="ru-RU" b="1" dirty="0"/>
              <a:t>, </a:t>
            </a:r>
            <a:r>
              <a:rPr lang="ru-RU" b="1" dirty="0" err="1"/>
              <a:t>невербальних</a:t>
            </a:r>
            <a:r>
              <a:rPr lang="ru-RU" b="1" dirty="0"/>
              <a:t> і </a:t>
            </a:r>
            <a:r>
              <a:rPr lang="ru-RU" b="1" dirty="0" err="1"/>
              <a:t>паравербальних</a:t>
            </a:r>
            <a:r>
              <a:rPr lang="ru-RU" b="1" dirty="0"/>
              <a:t> </a:t>
            </a:r>
            <a:r>
              <a:rPr lang="ru-RU" b="1" dirty="0" err="1"/>
              <a:t>комунікативних</a:t>
            </a:r>
            <a:r>
              <a:rPr lang="ru-RU" b="1" dirty="0"/>
              <a:t> </a:t>
            </a:r>
            <a:r>
              <a:rPr lang="ru-RU" b="1" dirty="0" err="1"/>
              <a:t>умінь</a:t>
            </a:r>
            <a:r>
              <a:rPr lang="ru-RU" b="1" dirty="0"/>
              <a:t>); </a:t>
            </a:r>
            <a:r>
              <a:rPr lang="ru-RU" b="1" dirty="0" err="1"/>
              <a:t>соціально-ціннісної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  <a:r>
              <a:rPr lang="ru-RU" b="1" dirty="0" err="1"/>
              <a:t>відповідно</a:t>
            </a:r>
            <a:r>
              <a:rPr lang="ru-RU" b="1" dirty="0"/>
              <a:t> до </a:t>
            </a:r>
            <a:r>
              <a:rPr lang="ru-RU" b="1" dirty="0" err="1"/>
              <a:t>іншомовних</a:t>
            </a:r>
            <a:r>
              <a:rPr lang="ru-RU" b="1" dirty="0"/>
              <a:t> норм і </a:t>
            </a:r>
            <a:r>
              <a:rPr lang="ru-RU" b="1" dirty="0" err="1"/>
              <a:t>цінностей</a:t>
            </a:r>
            <a:r>
              <a:rPr lang="ru-RU" b="1" dirty="0"/>
              <a:t> (</a:t>
            </a:r>
            <a:r>
              <a:rPr lang="ru-RU" b="1" dirty="0" err="1"/>
              <a:t>володіння</a:t>
            </a:r>
            <a:r>
              <a:rPr lang="ru-RU" b="1" dirty="0"/>
              <a:t> </a:t>
            </a:r>
            <a:r>
              <a:rPr lang="ru-RU" b="1" dirty="0" err="1"/>
              <a:t>механізмами</a:t>
            </a:r>
            <a:r>
              <a:rPr lang="ru-RU" b="1" dirty="0"/>
              <a:t> </a:t>
            </a:r>
            <a:r>
              <a:rPr lang="ru-RU" b="1" dirty="0" err="1"/>
              <a:t>імітації</a:t>
            </a:r>
            <a:r>
              <a:rPr lang="ru-RU" b="1" dirty="0"/>
              <a:t>, </a:t>
            </a:r>
            <a:r>
              <a:rPr lang="ru-RU" b="1" dirty="0" err="1"/>
              <a:t>ідентифікації</a:t>
            </a:r>
            <a:r>
              <a:rPr lang="ru-RU" b="1" dirty="0"/>
              <a:t>, </a:t>
            </a:r>
            <a:r>
              <a:rPr lang="ru-RU" b="1" dirty="0" err="1"/>
              <a:t>стереотипізації</a:t>
            </a:r>
            <a:r>
              <a:rPr lang="ru-RU" b="1" dirty="0"/>
              <a:t>, </a:t>
            </a:r>
            <a:r>
              <a:rPr lang="ru-RU" b="1" dirty="0" err="1"/>
              <a:t>узагальнення</a:t>
            </a:r>
            <a:r>
              <a:rPr lang="ru-RU" b="1" dirty="0"/>
              <a:t> та </a:t>
            </a:r>
            <a:r>
              <a:rPr lang="ru-RU" b="1" dirty="0" err="1"/>
              <a:t>ціннісних</a:t>
            </a:r>
            <a:r>
              <a:rPr lang="ru-RU" b="1" dirty="0"/>
              <a:t> </a:t>
            </a:r>
            <a:r>
              <a:rPr lang="ru-RU" b="1" dirty="0" err="1"/>
              <a:t>орієнтацій</a:t>
            </a:r>
            <a:r>
              <a:rPr lang="ru-RU" b="1" dirty="0"/>
              <a:t> на </a:t>
            </a:r>
            <a:r>
              <a:rPr lang="ru-RU" b="1" dirty="0" err="1"/>
              <a:t>іншомовну</a:t>
            </a:r>
            <a:r>
              <a:rPr lang="ru-RU" b="1" dirty="0"/>
              <a:t> культуру).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98776" cy="4691063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30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 </a:t>
            </a:r>
            <a:r>
              <a:rPr lang="ru-RU" sz="3200" b="1" dirty="0" err="1">
                <a:solidFill>
                  <a:srgbClr val="FF0000"/>
                </a:solidFill>
              </a:rPr>
              <a:t>чому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сутність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механізму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здійснення</a:t>
            </a:r>
            <a:r>
              <a:rPr lang="ru-RU" sz="3200" b="1" dirty="0">
                <a:solidFill>
                  <a:srgbClr val="FF0000"/>
                </a:solidFill>
              </a:rPr>
              <a:t>  кроскультурної </a:t>
            </a:r>
            <a:r>
              <a:rPr lang="ru-RU" sz="3200" b="1" dirty="0" err="1" smtClean="0">
                <a:solidFill>
                  <a:srgbClr val="FF0000"/>
                </a:solidFill>
              </a:rPr>
              <a:t>взаємодії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31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Внутрішній</a:t>
            </a:r>
            <a:r>
              <a:rPr lang="ru-RU" b="1" dirty="0">
                <a:solidFill>
                  <a:srgbClr val="FF0000"/>
                </a:solidFill>
              </a:rPr>
              <a:t> контекст </a:t>
            </a:r>
            <a:r>
              <a:rPr lang="ru-RU" b="1" dirty="0" err="1">
                <a:solidFill>
                  <a:srgbClr val="FF0000"/>
                </a:solidFill>
              </a:rPr>
              <a:t>особистості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58772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/>
              <a:t>Кожна</a:t>
            </a:r>
            <a:r>
              <a:rPr lang="ru-RU" b="1" dirty="0"/>
              <a:t> </a:t>
            </a:r>
            <a:r>
              <a:rPr lang="ru-RU" b="1" dirty="0" err="1"/>
              <a:t>людина</a:t>
            </a:r>
            <a:r>
              <a:rPr lang="ru-RU" b="1" dirty="0"/>
              <a:t>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свій</a:t>
            </a:r>
            <a:r>
              <a:rPr lang="ru-RU" b="1" dirty="0"/>
              <a:t> </a:t>
            </a:r>
            <a:r>
              <a:rPr lang="ru-RU" b="1" dirty="0" err="1"/>
              <a:t>унікальний</a:t>
            </a:r>
            <a:r>
              <a:rPr lang="ru-RU" b="1" dirty="0"/>
              <a:t> образ </a:t>
            </a:r>
            <a:r>
              <a:rPr lang="ru-RU" b="1" dirty="0" err="1"/>
              <a:t>освіту</a:t>
            </a:r>
            <a:r>
              <a:rPr lang="ru-RU" b="1" dirty="0"/>
              <a:t> – </a:t>
            </a:r>
            <a:r>
              <a:rPr lang="ru-RU" b="1" dirty="0" err="1"/>
              <a:t>внутрішній</a:t>
            </a:r>
            <a:r>
              <a:rPr lang="ru-RU" b="1" dirty="0"/>
              <a:t> контекст. </a:t>
            </a:r>
            <a:r>
              <a:rPr lang="ru-RU" b="1" i="1" dirty="0" err="1">
                <a:solidFill>
                  <a:srgbClr val="FF0000"/>
                </a:solidFill>
              </a:rPr>
              <a:t>Внутрішній</a:t>
            </a:r>
            <a:r>
              <a:rPr lang="ru-RU" b="1" i="1" dirty="0">
                <a:solidFill>
                  <a:srgbClr val="FF0000"/>
                </a:solidFill>
              </a:rPr>
              <a:t> контекст </a:t>
            </a:r>
            <a:r>
              <a:rPr lang="ru-RU" b="1" dirty="0"/>
              <a:t>– </a:t>
            </a:r>
            <a:r>
              <a:rPr lang="ru-RU" b="1" dirty="0" err="1"/>
              <a:t>це</a:t>
            </a:r>
            <a:r>
              <a:rPr lang="ru-RU" b="1" dirty="0"/>
              <a:t> система </a:t>
            </a:r>
            <a:r>
              <a:rPr lang="ru-RU" b="1" dirty="0" err="1"/>
              <a:t>унікальних</a:t>
            </a:r>
            <a:r>
              <a:rPr lang="ru-RU" b="1" dirty="0"/>
              <a:t> для </a:t>
            </a:r>
            <a:r>
              <a:rPr lang="ru-RU" b="1" dirty="0" err="1"/>
              <a:t>кожної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r>
              <a:rPr lang="ru-RU" b="1" dirty="0" err="1"/>
              <a:t>психофізіологічних</a:t>
            </a:r>
            <a:r>
              <a:rPr lang="ru-RU" b="1" dirty="0"/>
              <a:t> та </a:t>
            </a:r>
            <a:r>
              <a:rPr lang="ru-RU" b="1" dirty="0" err="1"/>
              <a:t>особистісних</a:t>
            </a:r>
            <a:r>
              <a:rPr lang="ru-RU" b="1" dirty="0"/>
              <a:t> </a:t>
            </a:r>
            <a:r>
              <a:rPr lang="ru-RU" b="1" dirty="0" err="1"/>
              <a:t>особливостей</a:t>
            </a:r>
            <a:r>
              <a:rPr lang="ru-RU" b="1" dirty="0"/>
              <a:t> і </a:t>
            </a:r>
            <a:r>
              <a:rPr lang="ru-RU" b="1" dirty="0" err="1"/>
              <a:t>станів</a:t>
            </a:r>
            <a:r>
              <a:rPr lang="ru-RU" b="1" dirty="0"/>
              <a:t>,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настанов</a:t>
            </a:r>
            <a:r>
              <a:rPr lang="ru-RU" b="1" dirty="0"/>
              <a:t>, </a:t>
            </a:r>
            <a:r>
              <a:rPr lang="ru-RU" b="1" dirty="0" err="1"/>
              <a:t>відносин</a:t>
            </a:r>
            <a:r>
              <a:rPr lang="ru-RU" b="1" dirty="0"/>
              <a:t>, </a:t>
            </a:r>
            <a:r>
              <a:rPr lang="ru-RU" b="1" dirty="0" err="1"/>
              <a:t>знань</a:t>
            </a:r>
            <a:r>
              <a:rPr lang="ru-RU" b="1" dirty="0"/>
              <a:t> і </a:t>
            </a:r>
            <a:r>
              <a:rPr lang="ru-RU" b="1" dirty="0" err="1"/>
              <a:t>досвіду</a:t>
            </a:r>
            <a:r>
              <a:rPr lang="ru-RU" b="1" dirty="0"/>
              <a:t>.</a:t>
            </a:r>
          </a:p>
          <a:p>
            <a:pPr algn="just"/>
            <a:r>
              <a:rPr lang="ru-RU" b="1" i="1" dirty="0" err="1">
                <a:solidFill>
                  <a:srgbClr val="FF0000"/>
                </a:solidFill>
              </a:rPr>
              <a:t>Внутрішній</a:t>
            </a:r>
            <a:r>
              <a:rPr lang="ru-RU" b="1" i="1" dirty="0">
                <a:solidFill>
                  <a:srgbClr val="FF0000"/>
                </a:solidFill>
              </a:rPr>
              <a:t> (</a:t>
            </a:r>
            <a:r>
              <a:rPr lang="ru-RU" b="1" i="1" dirty="0" err="1">
                <a:solidFill>
                  <a:srgbClr val="FF0000"/>
                </a:solidFill>
              </a:rPr>
              <a:t>особистісний</a:t>
            </a:r>
            <a:r>
              <a:rPr lang="ru-RU" b="1" i="1" dirty="0">
                <a:solidFill>
                  <a:srgbClr val="FF0000"/>
                </a:solidFill>
              </a:rPr>
              <a:t>) </a:t>
            </a:r>
            <a:r>
              <a:rPr lang="ru-RU" b="1" dirty="0"/>
              <a:t>контекст </a:t>
            </a:r>
            <a:r>
              <a:rPr lang="ru-RU" b="1" dirty="0" err="1"/>
              <a:t>розглядається</a:t>
            </a:r>
            <a:r>
              <a:rPr lang="ru-RU" b="1" dirty="0"/>
              <a:t> як образ </a:t>
            </a:r>
            <a:r>
              <a:rPr lang="ru-RU" b="1" dirty="0" err="1"/>
              <a:t>світу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складаєтья</a:t>
            </a:r>
            <a:r>
              <a:rPr lang="ru-RU" b="1" dirty="0"/>
              <a:t> в </a:t>
            </a:r>
            <a:r>
              <a:rPr lang="ru-RU" b="1" dirty="0" err="1"/>
              <a:t>результаті</a:t>
            </a:r>
            <a:r>
              <a:rPr lang="ru-RU" b="1" dirty="0"/>
              <a:t> </a:t>
            </a:r>
            <a:r>
              <a:rPr lang="ru-RU" b="1" dirty="0" err="1"/>
              <a:t>взаємодії</a:t>
            </a:r>
            <a:r>
              <a:rPr lang="ru-RU" b="1" dirty="0"/>
              <a:t> та </a:t>
            </a:r>
            <a:r>
              <a:rPr lang="ru-RU" b="1" dirty="0" err="1"/>
              <a:t>взаємовпливу</a:t>
            </a:r>
            <a:r>
              <a:rPr lang="ru-RU" b="1" dirty="0"/>
              <a:t> </a:t>
            </a:r>
            <a:r>
              <a:rPr lang="ru-RU" b="1" dirty="0" err="1"/>
              <a:t>різних</a:t>
            </a:r>
            <a:r>
              <a:rPr lang="ru-RU" b="1" dirty="0"/>
              <a:t> культур (</a:t>
            </a:r>
            <a:r>
              <a:rPr lang="ru-RU" b="1" dirty="0" err="1"/>
              <a:t>загальнолюдської</a:t>
            </a:r>
            <a:r>
              <a:rPr lang="ru-RU" b="1" dirty="0"/>
              <a:t>, </a:t>
            </a:r>
            <a:r>
              <a:rPr lang="ru-RU" b="1" dirty="0" err="1"/>
              <a:t>етнічної</a:t>
            </a:r>
            <a:r>
              <a:rPr lang="ru-RU" b="1" dirty="0"/>
              <a:t>, </a:t>
            </a:r>
            <a:r>
              <a:rPr lang="ru-RU" b="1" dirty="0" err="1"/>
              <a:t>національної</a:t>
            </a:r>
            <a:r>
              <a:rPr lang="ru-RU" b="1" dirty="0"/>
              <a:t> </a:t>
            </a:r>
            <a:r>
              <a:rPr lang="ru-RU" b="1" dirty="0" err="1"/>
              <a:t>тощо</a:t>
            </a:r>
            <a:r>
              <a:rPr lang="ru-RU" b="1" dirty="0"/>
              <a:t>),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визначає</a:t>
            </a:r>
            <a:r>
              <a:rPr lang="ru-RU" b="1" dirty="0"/>
              <a:t> для </a:t>
            </a:r>
            <a:r>
              <a:rPr lang="ru-RU" b="1" dirty="0" err="1"/>
              <a:t>особистості</a:t>
            </a:r>
            <a:r>
              <a:rPr lang="ru-RU" b="1" dirty="0"/>
              <a:t> </a:t>
            </a:r>
            <a:r>
              <a:rPr lang="ru-RU" b="1" dirty="0" err="1"/>
              <a:t>значення</a:t>
            </a:r>
            <a:r>
              <a:rPr lang="ru-RU" b="1" dirty="0"/>
              <a:t> та </a:t>
            </a:r>
            <a:r>
              <a:rPr lang="ru-RU" b="1" dirty="0" err="1"/>
              <a:t>сенс</a:t>
            </a:r>
            <a:r>
              <a:rPr lang="ru-RU" b="1" dirty="0"/>
              <a:t> </a:t>
            </a:r>
            <a:r>
              <a:rPr lang="ru-RU" b="1" dirty="0" err="1"/>
              <a:t>сприйняття</a:t>
            </a:r>
            <a:r>
              <a:rPr lang="ru-RU" b="1" dirty="0"/>
              <a:t>, </a:t>
            </a:r>
            <a:r>
              <a:rPr lang="ru-RU" b="1" dirty="0" err="1"/>
              <a:t>розуміння</a:t>
            </a:r>
            <a:r>
              <a:rPr lang="ru-RU" b="1" dirty="0"/>
              <a:t> й </a:t>
            </a:r>
            <a:r>
              <a:rPr lang="ru-RU" b="1" dirty="0" err="1"/>
              <a:t>перетворення</a:t>
            </a:r>
            <a:r>
              <a:rPr lang="ru-RU" b="1" dirty="0"/>
              <a:t> </a:t>
            </a:r>
            <a:r>
              <a:rPr lang="ru-RU" b="1" dirty="0" err="1"/>
              <a:t>конкретної</a:t>
            </a:r>
            <a:r>
              <a:rPr lang="ru-RU" b="1" dirty="0"/>
              <a:t> </a:t>
            </a:r>
            <a:r>
              <a:rPr lang="ru-RU" b="1" dirty="0" err="1"/>
              <a:t>ситуації</a:t>
            </a:r>
            <a:r>
              <a:rPr lang="ru-RU" b="1" dirty="0"/>
              <a:t> як </a:t>
            </a:r>
            <a:r>
              <a:rPr lang="ru-RU" b="1" dirty="0" err="1"/>
              <a:t>цілого</a:t>
            </a:r>
            <a:r>
              <a:rPr lang="ru-RU" b="1" dirty="0"/>
              <a:t> та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компонентів</a:t>
            </a:r>
            <a:r>
              <a:rPr lang="ru-RU" b="1" dirty="0"/>
              <a:t>.</a:t>
            </a:r>
          </a:p>
          <a:p>
            <a:pPr algn="just"/>
            <a:r>
              <a:rPr lang="ru-RU" b="1" dirty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«Образ </a:t>
            </a:r>
            <a:r>
              <a:rPr lang="ru-RU" b="1" i="1" dirty="0" err="1">
                <a:solidFill>
                  <a:srgbClr val="FF0000"/>
                </a:solidFill>
              </a:rPr>
              <a:t>світу</a:t>
            </a:r>
            <a:r>
              <a:rPr lang="ru-RU" b="1" i="1" dirty="0">
                <a:solidFill>
                  <a:srgbClr val="FF0000"/>
                </a:solidFill>
              </a:rPr>
              <a:t>»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«картина </a:t>
            </a:r>
            <a:r>
              <a:rPr lang="ru-RU" b="1" i="1" dirty="0" err="1">
                <a:solidFill>
                  <a:srgbClr val="FF0000"/>
                </a:solidFill>
              </a:rPr>
              <a:t>світу</a:t>
            </a:r>
            <a:r>
              <a:rPr lang="ru-RU" b="1" i="1" dirty="0">
                <a:solidFill>
                  <a:srgbClr val="FF0000"/>
                </a:solidFill>
              </a:rPr>
              <a:t>» </a:t>
            </a:r>
            <a:r>
              <a:rPr lang="ru-RU" b="1" dirty="0" err="1"/>
              <a:t>формується</a:t>
            </a:r>
            <a:r>
              <a:rPr lang="ru-RU" b="1" dirty="0"/>
              <a:t> </a:t>
            </a:r>
            <a:r>
              <a:rPr lang="ru-RU" b="1" dirty="0" err="1"/>
              <a:t>суб'єктом</a:t>
            </a:r>
            <a:r>
              <a:rPr lang="ru-RU" b="1" dirty="0"/>
              <a:t> через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суб'єктну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- активного </a:t>
            </a:r>
            <a:r>
              <a:rPr lang="ru-RU" b="1" dirty="0" err="1"/>
              <a:t>залучення</a:t>
            </a:r>
            <a:r>
              <a:rPr lang="ru-RU" b="1" dirty="0"/>
              <a:t> себе у </a:t>
            </a:r>
            <a:r>
              <a:rPr lang="ru-RU" b="1" dirty="0" err="1"/>
              <a:t>світ</a:t>
            </a:r>
            <a:r>
              <a:rPr lang="ru-RU" b="1" dirty="0"/>
              <a:t> предметного, </a:t>
            </a:r>
            <a:r>
              <a:rPr lang="ru-RU" b="1" dirty="0" err="1"/>
              <a:t>соціального</a:t>
            </a:r>
            <a:r>
              <a:rPr lang="ru-RU" b="1" dirty="0"/>
              <a:t> та духовного простору культур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581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FF0000"/>
                </a:solidFill>
              </a:rPr>
              <a:t>Зовнішній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 err="1" smtClean="0">
                <a:solidFill>
                  <a:srgbClr val="FF0000"/>
                </a:solidFill>
              </a:rPr>
              <a:t>соціокультурний</a:t>
            </a:r>
            <a:r>
              <a:rPr lang="ru-RU" sz="3600" b="1" dirty="0" smtClean="0">
                <a:solidFill>
                  <a:srgbClr val="FF0000"/>
                </a:solidFill>
              </a:rPr>
              <a:t>) </a:t>
            </a:r>
            <a:r>
              <a:rPr lang="ru-RU" sz="3600" b="1" dirty="0">
                <a:solidFill>
                  <a:srgbClr val="FF0000"/>
                </a:solidFill>
              </a:rPr>
              <a:t>контекст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60212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err="1">
                <a:solidFill>
                  <a:srgbClr val="FF0000"/>
                </a:solidFill>
              </a:rPr>
              <a:t>Соціокультурний</a:t>
            </a:r>
            <a:r>
              <a:rPr lang="ru-RU" b="1" i="1" dirty="0">
                <a:solidFill>
                  <a:srgbClr val="FF0000"/>
                </a:solidFill>
              </a:rPr>
              <a:t> контекст </a:t>
            </a:r>
            <a:r>
              <a:rPr lang="ru-RU" dirty="0" smtClean="0"/>
              <a:t>– </a:t>
            </a:r>
            <a:r>
              <a:rPr lang="ru-RU" b="1" dirty="0" smtClean="0"/>
              <a:t>система </a:t>
            </a:r>
            <a:r>
              <a:rPr lang="ru-RU" b="1" dirty="0" err="1"/>
              <a:t>предметних</a:t>
            </a:r>
            <a:r>
              <a:rPr lang="ru-RU" b="1" dirty="0"/>
              <a:t>, </a:t>
            </a:r>
            <a:r>
              <a:rPr lang="ru-RU" b="1" dirty="0" err="1"/>
              <a:t>соціальних</a:t>
            </a:r>
            <a:r>
              <a:rPr lang="ru-RU" b="1" dirty="0"/>
              <a:t>, </a:t>
            </a:r>
            <a:r>
              <a:rPr lang="ru-RU" b="1" dirty="0" err="1"/>
              <a:t>соціокультурних</a:t>
            </a:r>
            <a:r>
              <a:rPr lang="ru-RU" b="1" dirty="0"/>
              <a:t>, </a:t>
            </a:r>
            <a:r>
              <a:rPr lang="ru-RU" b="1" dirty="0" err="1"/>
              <a:t>просторово-часових</a:t>
            </a:r>
            <a:r>
              <a:rPr lang="ru-RU" b="1" dirty="0"/>
              <a:t> та </a:t>
            </a:r>
            <a:r>
              <a:rPr lang="ru-RU" b="1" dirty="0" err="1"/>
              <a:t>інших</a:t>
            </a:r>
            <a:r>
              <a:rPr lang="ru-RU" b="1" dirty="0"/>
              <a:t> характеристик </a:t>
            </a:r>
            <a:r>
              <a:rPr lang="ru-RU" b="1" dirty="0" err="1"/>
              <a:t>ситуації</a:t>
            </a:r>
            <a:r>
              <a:rPr lang="ru-RU" b="1" dirty="0"/>
              <a:t> </a:t>
            </a:r>
            <a:r>
              <a:rPr lang="ru-RU" b="1" dirty="0" err="1"/>
              <a:t>дії</a:t>
            </a:r>
            <a:r>
              <a:rPr lang="ru-RU" b="1" dirty="0"/>
              <a:t> та </a:t>
            </a:r>
            <a:r>
              <a:rPr lang="ru-RU" b="1" dirty="0" err="1"/>
              <a:t>вчинку</a:t>
            </a:r>
            <a:r>
              <a:rPr lang="ru-RU" b="1" dirty="0"/>
              <a:t>. </a:t>
            </a:r>
            <a:endParaRPr lang="ru-RU" b="1" dirty="0" smtClean="0"/>
          </a:p>
          <a:p>
            <a:pPr algn="just"/>
            <a:r>
              <a:rPr lang="ru-RU" b="1" dirty="0" err="1" smtClean="0"/>
              <a:t>Зовнішні</a:t>
            </a:r>
            <a:r>
              <a:rPr lang="ru-RU" b="1" dirty="0" smtClean="0"/>
              <a:t> </a:t>
            </a:r>
            <a:r>
              <a:rPr lang="ru-RU" b="1" dirty="0" err="1"/>
              <a:t>соціокультурні</a:t>
            </a:r>
            <a:r>
              <a:rPr lang="ru-RU" b="1" dirty="0"/>
              <a:t> </a:t>
            </a:r>
            <a:r>
              <a:rPr lang="ru-RU" b="1" dirty="0" err="1"/>
              <a:t>контексти</a:t>
            </a:r>
            <a:r>
              <a:rPr lang="ru-RU" b="1" dirty="0"/>
              <a:t>, </a:t>
            </a:r>
            <a:r>
              <a:rPr lang="ru-RU" b="1" dirty="0" err="1"/>
              <a:t>зумовлені</a:t>
            </a:r>
            <a:r>
              <a:rPr lang="ru-RU" b="1" dirty="0"/>
              <a:t> такими факторами: </a:t>
            </a:r>
            <a:r>
              <a:rPr lang="ru-RU" b="1" i="1" dirty="0" err="1"/>
              <a:t>світовим</a:t>
            </a:r>
            <a:r>
              <a:rPr lang="ru-RU" b="1" i="1" dirty="0"/>
              <a:t> </a:t>
            </a:r>
            <a:r>
              <a:rPr lang="ru-RU" b="1" i="1" dirty="0" err="1"/>
              <a:t>освітнім</a:t>
            </a:r>
            <a:r>
              <a:rPr lang="ru-RU" b="1" i="1" dirty="0"/>
              <a:t> </a:t>
            </a:r>
            <a:r>
              <a:rPr lang="ru-RU" b="1" i="1" dirty="0" err="1"/>
              <a:t>середовищем</a:t>
            </a:r>
            <a:r>
              <a:rPr lang="ru-RU" b="1" i="1" dirty="0"/>
              <a:t> </a:t>
            </a:r>
            <a:r>
              <a:rPr lang="ru-RU" b="1" dirty="0"/>
              <a:t>(</a:t>
            </a:r>
            <a:r>
              <a:rPr lang="ru-RU" b="1" dirty="0" err="1"/>
              <a:t>різноманітними</a:t>
            </a:r>
            <a:r>
              <a:rPr lang="ru-RU" b="1" dirty="0"/>
              <a:t> </a:t>
            </a:r>
            <a:r>
              <a:rPr lang="ru-RU" b="1" dirty="0" err="1"/>
              <a:t>підходами</a:t>
            </a:r>
            <a:r>
              <a:rPr lang="ru-RU" b="1" dirty="0"/>
              <a:t>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); </a:t>
            </a:r>
            <a:r>
              <a:rPr lang="ru-RU" b="1" dirty="0" err="1"/>
              <a:t>освітнім</a:t>
            </a:r>
            <a:r>
              <a:rPr lang="ru-RU" b="1" dirty="0"/>
              <a:t> </a:t>
            </a:r>
            <a:r>
              <a:rPr lang="ru-RU" b="1" dirty="0" err="1"/>
              <a:t>середовищем</a:t>
            </a:r>
            <a:r>
              <a:rPr lang="ru-RU" b="1" dirty="0"/>
              <a:t> </a:t>
            </a:r>
            <a:r>
              <a:rPr lang="ru-RU" b="1" dirty="0" err="1"/>
              <a:t>країни</a:t>
            </a:r>
            <a:r>
              <a:rPr lang="ru-RU" b="1" dirty="0"/>
              <a:t> (</a:t>
            </a:r>
            <a:r>
              <a:rPr lang="ru-RU" b="1" dirty="0" err="1"/>
              <a:t>проявами</a:t>
            </a:r>
            <a:r>
              <a:rPr lang="ru-RU" b="1" dirty="0"/>
              <a:t> культурного </a:t>
            </a:r>
            <a:r>
              <a:rPr lang="ru-RU" b="1" dirty="0" err="1"/>
              <a:t>освітнього</a:t>
            </a:r>
            <a:r>
              <a:rPr lang="ru-RU" b="1" dirty="0"/>
              <a:t> колориту); </a:t>
            </a:r>
            <a:r>
              <a:rPr lang="ru-RU" b="1" i="1" dirty="0" err="1"/>
              <a:t>середовищем</a:t>
            </a:r>
            <a:r>
              <a:rPr lang="ru-RU" b="1" i="1" dirty="0"/>
              <a:t> </a:t>
            </a:r>
            <a:r>
              <a:rPr lang="ru-RU" b="1" i="1" dirty="0" err="1"/>
              <a:t>комунікативної</a:t>
            </a:r>
            <a:r>
              <a:rPr lang="ru-RU" b="1" i="1" dirty="0"/>
              <a:t> та </a:t>
            </a:r>
            <a:r>
              <a:rPr lang="ru-RU" b="1" i="1" dirty="0" err="1"/>
              <a:t>інформаційної</a:t>
            </a:r>
            <a:r>
              <a:rPr lang="ru-RU" b="1" i="1" dirty="0"/>
              <a:t> </a:t>
            </a:r>
            <a:r>
              <a:rPr lang="ru-RU" b="1" i="1" dirty="0" err="1"/>
              <a:t>культури</a:t>
            </a:r>
            <a:r>
              <a:rPr lang="ru-RU" b="1" dirty="0"/>
              <a:t>, </a:t>
            </a:r>
            <a:r>
              <a:rPr lang="ru-RU" b="1" dirty="0" err="1"/>
              <a:t>взаємодія</a:t>
            </a:r>
            <a:r>
              <a:rPr lang="ru-RU" b="1" dirty="0"/>
              <a:t>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формує</a:t>
            </a:r>
            <a:r>
              <a:rPr lang="ru-RU" b="1" dirty="0"/>
              <a:t> в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r>
              <a:rPr lang="ru-RU" b="1" dirty="0" err="1"/>
              <a:t>критерії</a:t>
            </a:r>
            <a:r>
              <a:rPr lang="ru-RU" b="1" dirty="0"/>
              <a:t> </a:t>
            </a:r>
            <a:r>
              <a:rPr lang="ru-RU" b="1" dirty="0" err="1"/>
              <a:t>сприйняття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 та </a:t>
            </a:r>
            <a:r>
              <a:rPr lang="ru-RU" b="1" dirty="0" err="1"/>
              <a:t>впливає</a:t>
            </a:r>
            <a:r>
              <a:rPr lang="ru-RU" b="1" dirty="0"/>
              <a:t> на </a:t>
            </a:r>
            <a:r>
              <a:rPr lang="ru-RU" b="1" dirty="0" err="1"/>
              <a:t>ціннісно-смислову</a:t>
            </a:r>
            <a:r>
              <a:rPr lang="ru-RU" b="1" dirty="0"/>
              <a:t> основу </a:t>
            </a:r>
            <a:r>
              <a:rPr lang="ru-RU" b="1" dirty="0" err="1"/>
              <a:t>особистісної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, і </a:t>
            </a:r>
            <a:r>
              <a:rPr lang="ru-RU" b="1" i="1" dirty="0" err="1"/>
              <a:t>власне</a:t>
            </a:r>
            <a:r>
              <a:rPr lang="ru-RU" b="1" i="1" dirty="0"/>
              <a:t> </a:t>
            </a:r>
            <a:r>
              <a:rPr lang="ru-RU" b="1" i="1" dirty="0" err="1"/>
              <a:t>освітнім</a:t>
            </a:r>
            <a:r>
              <a:rPr lang="ru-RU" b="1" i="1" dirty="0"/>
              <a:t> </a:t>
            </a:r>
            <a:r>
              <a:rPr lang="ru-RU" b="1" i="1" dirty="0" err="1"/>
              <a:t>середовищем</a:t>
            </a:r>
            <a:r>
              <a:rPr lang="ru-RU" b="1" dirty="0"/>
              <a:t>, де </a:t>
            </a:r>
            <a:r>
              <a:rPr lang="ru-RU" b="1" dirty="0" err="1"/>
              <a:t>створюються</a:t>
            </a:r>
            <a:r>
              <a:rPr lang="ru-RU" b="1" dirty="0"/>
              <a:t> </a:t>
            </a:r>
            <a:r>
              <a:rPr lang="ru-RU" b="1" dirty="0" err="1"/>
              <a:t>умови</a:t>
            </a:r>
            <a:r>
              <a:rPr lang="ru-RU" b="1" dirty="0"/>
              <a:t> для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особистості</a:t>
            </a:r>
            <a:r>
              <a:rPr lang="ru-RU" b="1" dirty="0"/>
              <a:t> в </a:t>
            </a:r>
            <a:r>
              <a:rPr lang="ru-RU" b="1" dirty="0" err="1"/>
              <a:t>просторі</a:t>
            </a:r>
            <a:r>
              <a:rPr lang="ru-RU" b="1" dirty="0"/>
              <a:t> </a:t>
            </a:r>
            <a:r>
              <a:rPr lang="ru-RU" b="1" dirty="0" err="1"/>
              <a:t>конкретної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740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FF0000"/>
                </a:solidFill>
              </a:rPr>
              <a:t>Дія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внутрішнього</a:t>
            </a:r>
            <a:r>
              <a:rPr lang="ru-RU" sz="4000" b="1" dirty="0">
                <a:solidFill>
                  <a:srgbClr val="FF0000"/>
                </a:solidFill>
              </a:rPr>
              <a:t> контексту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820472" cy="60932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err="1">
                <a:solidFill>
                  <a:srgbClr val="FF0000"/>
                </a:solidFill>
              </a:rPr>
              <a:t>Інтерпретація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соціокультурних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контекстів</a:t>
            </a:r>
            <a:r>
              <a:rPr lang="ru-RU" b="1" dirty="0"/>
              <a:t>, </a:t>
            </a:r>
            <a:r>
              <a:rPr lang="ru-RU" b="1" dirty="0" err="1"/>
              <a:t>наділення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змістом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занурення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в </a:t>
            </a:r>
            <a:r>
              <a:rPr lang="ru-RU" b="1" dirty="0" err="1"/>
              <a:t>особистісний</a:t>
            </a:r>
            <a:r>
              <a:rPr lang="ru-RU" b="1" dirty="0"/>
              <a:t> контекст.</a:t>
            </a:r>
          </a:p>
          <a:p>
            <a:pPr algn="just"/>
            <a:r>
              <a:rPr lang="ru-RU" b="1" i="1" dirty="0" err="1">
                <a:solidFill>
                  <a:srgbClr val="FF0000"/>
                </a:solidFill>
              </a:rPr>
              <a:t>Дія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внутрішнього</a:t>
            </a:r>
            <a:r>
              <a:rPr lang="ru-RU" b="1" i="1" dirty="0">
                <a:solidFill>
                  <a:srgbClr val="FF0000"/>
                </a:solidFill>
              </a:rPr>
              <a:t> контексту </a:t>
            </a:r>
            <a:r>
              <a:rPr lang="ru-RU" b="1" dirty="0" err="1"/>
              <a:t>обумовлена</a:t>
            </a:r>
            <a:r>
              <a:rPr lang="ru-RU" b="1" dirty="0"/>
              <a:t> </a:t>
            </a:r>
            <a:r>
              <a:rPr lang="ru-RU" b="1" dirty="0" err="1"/>
              <a:t>єдністю</a:t>
            </a:r>
            <a:r>
              <a:rPr lang="ru-RU" b="1" dirty="0"/>
              <a:t> </a:t>
            </a:r>
            <a:r>
              <a:rPr lang="ru-RU" b="1" dirty="0" err="1"/>
              <a:t>двох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r>
              <a:rPr lang="ru-RU" b="1" dirty="0"/>
              <a:t> </a:t>
            </a:r>
            <a:r>
              <a:rPr lang="ru-RU" b="1" dirty="0" err="1"/>
              <a:t>мислення</a:t>
            </a:r>
            <a:r>
              <a:rPr lang="ru-RU" b="1" dirty="0"/>
              <a:t>: </a:t>
            </a:r>
            <a:r>
              <a:rPr lang="ru-RU" b="1" i="1" dirty="0" err="1">
                <a:solidFill>
                  <a:srgbClr val="FF0000"/>
                </a:solidFill>
              </a:rPr>
              <a:t>рефлексії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/>
              <a:t>та </a:t>
            </a:r>
            <a:r>
              <a:rPr lang="ru-RU" b="1" i="1" dirty="0" err="1">
                <a:solidFill>
                  <a:srgbClr val="FF0000"/>
                </a:solidFill>
              </a:rPr>
              <a:t>антиципації</a:t>
            </a:r>
            <a:r>
              <a:rPr lang="ru-RU" b="1" i="1" dirty="0">
                <a:solidFill>
                  <a:srgbClr val="FF0000"/>
                </a:solidFill>
              </a:rPr>
              <a:t>.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/>
              <a:t>Рефлексивні</a:t>
            </a:r>
            <a:r>
              <a:rPr lang="ru-RU" b="1" dirty="0"/>
              <a:t> </a:t>
            </a:r>
            <a:r>
              <a:rPr lang="ru-RU" b="1" dirty="0" err="1"/>
              <a:t>процеси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бути </a:t>
            </a:r>
            <a:r>
              <a:rPr lang="ru-RU" b="1" dirty="0" err="1"/>
              <a:t>представлені</a:t>
            </a:r>
            <a:r>
              <a:rPr lang="ru-RU" b="1" dirty="0"/>
              <a:t> </a:t>
            </a:r>
            <a:r>
              <a:rPr lang="ru-RU" b="1" dirty="0" err="1"/>
              <a:t>елементами</a:t>
            </a:r>
            <a:r>
              <a:rPr lang="ru-RU" b="1" dirty="0"/>
              <a:t> </a:t>
            </a:r>
            <a:r>
              <a:rPr lang="ru-RU" b="1" dirty="0" err="1"/>
              <a:t>антиципації</a:t>
            </a:r>
            <a:r>
              <a:rPr lang="ru-RU" b="1" dirty="0"/>
              <a:t>, </a:t>
            </a:r>
            <a:r>
              <a:rPr lang="ru-RU" b="1" dirty="0" err="1"/>
              <a:t>прогнозування</a:t>
            </a:r>
            <a:r>
              <a:rPr lang="ru-RU" b="1" dirty="0"/>
              <a:t> та </a:t>
            </a:r>
            <a:r>
              <a:rPr lang="ru-RU" b="1" dirty="0" err="1"/>
              <a:t>програмування</a:t>
            </a:r>
            <a:r>
              <a:rPr lang="ru-RU" b="1" dirty="0"/>
              <a:t> </a:t>
            </a:r>
            <a:r>
              <a:rPr lang="ru-RU" b="1" dirty="0" err="1"/>
              <a:t>майбутнього</a:t>
            </a:r>
            <a:r>
              <a:rPr lang="ru-RU" b="1" dirty="0"/>
              <a:t> на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 </a:t>
            </a:r>
            <a:r>
              <a:rPr lang="ru-RU" b="1" dirty="0" err="1"/>
              <a:t>рефлексії</a:t>
            </a:r>
            <a:r>
              <a:rPr lang="ru-RU" b="1" dirty="0"/>
              <a:t>. </a:t>
            </a:r>
            <a:r>
              <a:rPr lang="ru-RU" b="1" dirty="0" err="1"/>
              <a:t>Рефлексія</a:t>
            </a:r>
            <a:r>
              <a:rPr lang="ru-RU" b="1" dirty="0"/>
              <a:t> як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/>
              <a:t>мислення</a:t>
            </a:r>
            <a:r>
              <a:rPr lang="ru-RU" b="1" dirty="0"/>
              <a:t> </a:t>
            </a:r>
            <a:r>
              <a:rPr lang="ru-RU" b="1" dirty="0" err="1"/>
              <a:t>спрямована</a:t>
            </a:r>
            <a:r>
              <a:rPr lang="ru-RU" b="1" dirty="0"/>
              <a:t> на те, </a:t>
            </a:r>
            <a:r>
              <a:rPr lang="ru-RU" b="1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відібрати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зовнішнього</a:t>
            </a:r>
            <a:r>
              <a:rPr lang="ru-RU" b="1" dirty="0"/>
              <a:t> </a:t>
            </a:r>
            <a:r>
              <a:rPr lang="ru-RU" b="1" dirty="0" err="1"/>
              <a:t>соціокультурного</a:t>
            </a:r>
            <a:r>
              <a:rPr lang="ru-RU" b="1" dirty="0"/>
              <a:t> контексту </a:t>
            </a:r>
            <a:r>
              <a:rPr lang="ru-RU" b="1" dirty="0" err="1"/>
              <a:t>значення</a:t>
            </a:r>
            <a:r>
              <a:rPr lang="ru-RU" b="1" dirty="0"/>
              <a:t> та </a:t>
            </a:r>
            <a:r>
              <a:rPr lang="ru-RU" b="1" dirty="0" err="1"/>
              <a:t>смисли</a:t>
            </a:r>
            <a:r>
              <a:rPr lang="ru-RU" b="1" dirty="0"/>
              <a:t> </a:t>
            </a:r>
            <a:r>
              <a:rPr lang="ru-RU" b="1" dirty="0" err="1"/>
              <a:t>ідей</a:t>
            </a:r>
            <a:r>
              <a:rPr lang="ru-RU" b="1" dirty="0"/>
              <a:t> </a:t>
            </a:r>
            <a:r>
              <a:rPr lang="ru-RU" b="1" dirty="0" err="1"/>
              <a:t>різних</a:t>
            </a:r>
            <a:r>
              <a:rPr lang="ru-RU" b="1" dirty="0"/>
              <a:t> культур і на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побудувати</a:t>
            </a:r>
            <a:r>
              <a:rPr lang="ru-RU" b="1" dirty="0"/>
              <a:t> схему </a:t>
            </a:r>
            <a:r>
              <a:rPr lang="ru-RU" b="1" dirty="0" err="1"/>
              <a:t>сприйняття</a:t>
            </a:r>
            <a:r>
              <a:rPr lang="ru-RU" b="1" dirty="0"/>
              <a:t> й </a:t>
            </a:r>
            <a:r>
              <a:rPr lang="ru-RU" b="1" dirty="0" err="1"/>
              <a:t>розуміння</a:t>
            </a:r>
            <a:r>
              <a:rPr lang="ru-RU" b="1" dirty="0"/>
              <a:t> </a:t>
            </a:r>
            <a:r>
              <a:rPr lang="ru-RU" b="1" dirty="0" err="1"/>
              <a:t>світу</a:t>
            </a:r>
            <a:r>
              <a:rPr lang="ru-RU" b="1" dirty="0"/>
              <a:t> в </a:t>
            </a:r>
            <a:r>
              <a:rPr lang="ru-RU" b="1" dirty="0" err="1"/>
              <a:t>майбутньому</a:t>
            </a:r>
            <a:r>
              <a:rPr lang="ru-RU" b="1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52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1697</Words>
  <Application>Microsoft Office PowerPoint</Application>
  <PresentationFormat>Экран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  ЯКІ ОСОБИСТІСНІ ХАРАКТЕРИСТИКИ СПРИЯТИМУТЬ ЕФФЕКТИВНІЙ КРОСКУЛЬТУРНІЙ ВЗАЄМОДІЇ? </vt:lpstr>
      <vt:lpstr>              Готовність  до кроскультурної взаємодії </vt:lpstr>
      <vt:lpstr>культурна сприйнятливість (сензитивність) </vt:lpstr>
      <vt:lpstr>кроскультурна компетентність </vt:lpstr>
      <vt:lpstr>В чому сутність механізму здійснення  кроскультурної взаємодії?</vt:lpstr>
      <vt:lpstr>Внутрішній контекст особистості</vt:lpstr>
      <vt:lpstr>Зовнішній (соціокультурний) контекст</vt:lpstr>
      <vt:lpstr>Дія внутрішнього контексту</vt:lpstr>
      <vt:lpstr>Кроскультурний контекст</vt:lpstr>
      <vt:lpstr>В чому полягають можливості інтенсифікації формування готовності до кроскультурної взаємодії?</vt:lpstr>
      <vt:lpstr>        Викладач вищої школи задає не тільки проекцію кроскультурної взаємодії у міжособистісних стосунках зі студентами, а й опосередковує у своїй суб'єктності всю складність і суперечливість взаємодії між культурами.      Успішність організації та управління діяльністю студентів в кроскультурному контексті залежить від того, наскільки викладач володіє формами організації цього процесу, вміє вибирати відповідні методи.</vt:lpstr>
      <vt:lpstr>Інформативні методи</vt:lpstr>
      <vt:lpstr>Слайд 14</vt:lpstr>
      <vt:lpstr>Кроскультурний інтегратор: інформативний, аналітичний та інтерактивний метод</vt:lpstr>
      <vt:lpstr>В чому полягають труднощі інтерпретації соціокультурного контексту?</vt:lpstr>
      <vt:lpstr>У виборі особистістю провідної лінії прояву цінностей</vt:lpstr>
      <vt:lpstr>Культурні виміри</vt:lpstr>
      <vt:lpstr>ЕТАПИ РОБОТИ З ІНТЕГРАТОРОМ</vt:lpstr>
      <vt:lpstr>ЗМІСТ ІНТЕГРАТОРА</vt:lpstr>
      <vt:lpstr>ПРИКЛАД ІНТЕГРАТОРА Культурний інтегратор. Австрія. 1.“Ситуація в університеті”</vt:lpstr>
      <vt:lpstr>Слайд 22</vt:lpstr>
      <vt:lpstr>  Індекси культурних вимірів за  Г.Хофстидом  (приклад Австрії)  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Home, Sweet Home! </dc:title>
  <dc:creator>Администратор</dc:creator>
  <cp:lastModifiedBy>Valued Acer Customer</cp:lastModifiedBy>
  <cp:revision>58</cp:revision>
  <dcterms:created xsi:type="dcterms:W3CDTF">2014-11-18T19:06:25Z</dcterms:created>
  <dcterms:modified xsi:type="dcterms:W3CDTF">2017-10-09T08:47:12Z</dcterms:modified>
</cp:coreProperties>
</file>