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matic SC" charset="-79"/>
      <p:regular r:id="rId27"/>
      <p:bold r:id="rId28"/>
    </p:embeddedFont>
    <p:embeddedFont>
      <p:font typeface="Raleway" charset="-52"/>
      <p:regular r:id="rId29"/>
      <p:bold r:id="rId30"/>
      <p:italic r:id="rId31"/>
      <p:boldItalic r:id="rId32"/>
    </p:embeddedFont>
    <p:embeddedFont>
      <p:font typeface="Source Code Pro"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2B00BE3-668D-4E4B-89AD-FD8A675C36AD}">
  <a:tblStyle styleId="{72B00BE3-668D-4E4B-89AD-FD8A675C36A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
        <p:cNvGrpSpPr/>
        <p:nvPr/>
      </p:nvGrpSpPr>
      <p:grpSpPr>
        <a:xfrm>
          <a:off x="0" y="0"/>
          <a:ext cx="0" cy="0"/>
          <a:chOff x="0" y="0"/>
          <a:chExt cx="0" cy="0"/>
        </a:xfrm>
      </p:grpSpPr>
      <p:sp>
        <p:nvSpPr>
          <p:cNvPr id="18" name="Google Shape;18;p4"/>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 name="Google Shape;19;p4"/>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20" name="Google Shape;20;p4"/>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21" name="Google Shape;21;p4"/>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2" name="Google Shape;22;p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
        <p:cNvGrpSpPr/>
        <p:nvPr/>
      </p:nvGrpSpPr>
      <p:grpSpPr>
        <a:xfrm>
          <a:off x="0" y="0"/>
          <a:ext cx="0" cy="0"/>
          <a:chOff x="0" y="0"/>
          <a:chExt cx="0" cy="0"/>
        </a:xfrm>
      </p:grpSpPr>
      <p:sp>
        <p:nvSpPr>
          <p:cNvPr id="31" name="Google Shape;31;p7"/>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32" name="Google Shape;32;p7"/>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6" name="Google Shape;36;p8"/>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40" name="Google Shape;40;p9"/>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9"/>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45" name="Google Shape;45;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Arizona_State_University"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VWObRKx38fo" TargetMode="External"/><Relationship Id="rId4" Type="http://schemas.openxmlformats.org/officeDocument/2006/relationships/hyperlink" Target="https://en.wikipedia.org/wiki/Walter_Cronkite_School_of_Journalism_and_Mass_Communic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timetoast.com/timelines/the-timeline-of-tv-s"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571550" y="84675"/>
            <a:ext cx="6000900" cy="32967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83087"/>
              <a:buNone/>
            </a:pPr>
            <a:r>
              <a:rPr lang="ru" sz="4855">
                <a:latin typeface="Courier New"/>
                <a:ea typeface="Courier New"/>
                <a:cs typeface="Courier New"/>
                <a:sym typeface="Courier New"/>
              </a:rPr>
              <a:t>UNIT 1</a:t>
            </a:r>
            <a:endParaRPr sz="4855">
              <a:latin typeface="Courier New"/>
              <a:ea typeface="Courier New"/>
              <a:cs typeface="Courier New"/>
              <a:sym typeface="Courier New"/>
            </a:endParaRPr>
          </a:p>
          <a:p>
            <a:pPr marL="0" lvl="0" indent="0" algn="ctr" rtl="0">
              <a:lnSpc>
                <a:spcPct val="100000"/>
              </a:lnSpc>
              <a:spcBef>
                <a:spcPts val="0"/>
              </a:spcBef>
              <a:spcAft>
                <a:spcPts val="0"/>
              </a:spcAft>
              <a:buSzPct val="237416"/>
              <a:buNone/>
            </a:pPr>
            <a:endParaRPr sz="3743">
              <a:solidFill>
                <a:srgbClr val="000000"/>
              </a:solidFill>
              <a:latin typeface="Courier New"/>
              <a:ea typeface="Courier New"/>
              <a:cs typeface="Courier New"/>
              <a:sym typeface="Courier New"/>
            </a:endParaRPr>
          </a:p>
          <a:p>
            <a:pPr marL="0" lvl="0" indent="0" algn="ctr" rtl="0">
              <a:lnSpc>
                <a:spcPct val="100000"/>
              </a:lnSpc>
              <a:spcBef>
                <a:spcPts val="0"/>
              </a:spcBef>
              <a:spcAft>
                <a:spcPts val="0"/>
              </a:spcAft>
              <a:buSzPct val="237416"/>
              <a:buNone/>
            </a:pPr>
            <a:r>
              <a:rPr lang="ru" sz="3743">
                <a:solidFill>
                  <a:srgbClr val="000000"/>
                </a:solidFill>
                <a:latin typeface="Courier New"/>
                <a:ea typeface="Courier New"/>
                <a:cs typeface="Courier New"/>
                <a:sym typeface="Courier New"/>
              </a:rPr>
              <a:t>BRIEF HISTORY </a:t>
            </a:r>
            <a:endParaRPr sz="3743">
              <a:solidFill>
                <a:srgbClr val="000000"/>
              </a:solidFill>
              <a:latin typeface="Courier New"/>
              <a:ea typeface="Courier New"/>
              <a:cs typeface="Courier New"/>
              <a:sym typeface="Courier New"/>
            </a:endParaRPr>
          </a:p>
          <a:p>
            <a:pPr marL="0" lvl="0" indent="0" algn="ctr" rtl="0">
              <a:lnSpc>
                <a:spcPct val="100000"/>
              </a:lnSpc>
              <a:spcBef>
                <a:spcPts val="0"/>
              </a:spcBef>
              <a:spcAft>
                <a:spcPts val="0"/>
              </a:spcAft>
              <a:buSzPct val="237416"/>
              <a:buNone/>
            </a:pPr>
            <a:r>
              <a:rPr lang="ru" sz="3743">
                <a:solidFill>
                  <a:srgbClr val="000000"/>
                </a:solidFill>
                <a:latin typeface="Courier New"/>
                <a:ea typeface="Courier New"/>
                <a:cs typeface="Courier New"/>
                <a:sym typeface="Courier New"/>
              </a:rPr>
              <a:t>OF MEDIA</a:t>
            </a:r>
            <a:endParaRPr sz="3743">
              <a:solidFill>
                <a:srgbClr val="000000"/>
              </a:solidFill>
              <a:latin typeface="Courier New"/>
              <a:ea typeface="Courier New"/>
              <a:cs typeface="Courier New"/>
              <a:sym typeface="Courier New"/>
            </a:endParaRPr>
          </a:p>
          <a:p>
            <a:pPr marL="0" lvl="0" indent="0" algn="ctr" rtl="0">
              <a:lnSpc>
                <a:spcPct val="115000"/>
              </a:lnSpc>
              <a:spcBef>
                <a:spcPts val="0"/>
              </a:spcBef>
              <a:spcAft>
                <a:spcPts val="0"/>
              </a:spcAft>
              <a:buSzPct val="167714"/>
              <a:buNone/>
            </a:pPr>
            <a:r>
              <a:rPr lang="ru" sz="5300">
                <a:solidFill>
                  <a:srgbClr val="000000"/>
                </a:solidFill>
                <a:highlight>
                  <a:srgbClr val="FFFFFF"/>
                </a:highlight>
                <a:latin typeface="Courier New"/>
                <a:ea typeface="Courier New"/>
                <a:cs typeface="Courier New"/>
                <a:sym typeface="Courier New"/>
              </a:rPr>
              <a:t> </a:t>
            </a:r>
            <a:endParaRPr sz="5300">
              <a:solidFill>
                <a:srgbClr val="000000"/>
              </a:solidFill>
              <a:latin typeface="Courier New"/>
              <a:ea typeface="Courier New"/>
              <a:cs typeface="Courier New"/>
              <a:sym typeface="Courier New"/>
            </a:endParaRPr>
          </a:p>
          <a:p>
            <a:pPr marL="0" lvl="0" indent="0" algn="ctr" rtl="0">
              <a:lnSpc>
                <a:spcPct val="100000"/>
              </a:lnSpc>
              <a:spcBef>
                <a:spcPts val="0"/>
              </a:spcBef>
              <a:spcAft>
                <a:spcPts val="0"/>
              </a:spcAft>
              <a:buSzPct val="335429"/>
              <a:buNone/>
            </a:pPr>
            <a:endParaRPr sz="2650"/>
          </a:p>
        </p:txBody>
      </p:sp>
      <p:pic>
        <p:nvPicPr>
          <p:cNvPr id="57" name="Google Shape;57;p13" descr="Image result for erasmus+ logo"/>
          <p:cNvPicPr preferRelativeResize="0"/>
          <p:nvPr/>
        </p:nvPicPr>
        <p:blipFill rotWithShape="1">
          <a:blip r:embed="rId3">
            <a:alphaModFix/>
          </a:blip>
          <a:srcRect/>
          <a:stretch/>
        </p:blipFill>
        <p:spPr>
          <a:xfrm>
            <a:off x="135550" y="3977912"/>
            <a:ext cx="2633975" cy="663200"/>
          </a:xfrm>
          <a:prstGeom prst="rect">
            <a:avLst/>
          </a:prstGeom>
          <a:noFill/>
          <a:ln>
            <a:noFill/>
          </a:ln>
        </p:spPr>
      </p:pic>
      <p:pic>
        <p:nvPicPr>
          <p:cNvPr id="58" name="Google Shape;58;p13"/>
          <p:cNvPicPr preferRelativeResize="0"/>
          <p:nvPr/>
        </p:nvPicPr>
        <p:blipFill rotWithShape="1">
          <a:blip r:embed="rId4">
            <a:alphaModFix/>
          </a:blip>
          <a:srcRect l="30349" t="14146" r="28440" b="13786"/>
          <a:stretch/>
        </p:blipFill>
        <p:spPr>
          <a:xfrm>
            <a:off x="6914992" y="3875964"/>
            <a:ext cx="1307783" cy="809557"/>
          </a:xfrm>
          <a:prstGeom prst="rect">
            <a:avLst/>
          </a:prstGeom>
          <a:noFill/>
          <a:ln>
            <a:noFill/>
          </a:ln>
        </p:spPr>
      </p:pic>
      <p:pic>
        <p:nvPicPr>
          <p:cNvPr id="60" name="Google Shape;60;p13"/>
          <p:cNvPicPr preferRelativeResize="0"/>
          <p:nvPr/>
        </p:nvPicPr>
        <p:blipFill rotWithShape="1">
          <a:blip r:embed="rId5">
            <a:alphaModFix/>
          </a:blip>
          <a:srcRect/>
          <a:stretch/>
        </p:blipFill>
        <p:spPr>
          <a:xfrm>
            <a:off x="3300325" y="2459538"/>
            <a:ext cx="2445626" cy="982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944875" y="105425"/>
            <a:ext cx="6931800" cy="6996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4000"/>
              <a:buNone/>
            </a:pPr>
            <a:r>
              <a:rPr lang="ru" sz="1800">
                <a:solidFill>
                  <a:schemeClr val="dk2"/>
                </a:solidFill>
                <a:latin typeface="Times New Roman"/>
                <a:ea typeface="Times New Roman"/>
                <a:cs typeface="Times New Roman"/>
                <a:sym typeface="Times New Roman"/>
              </a:rPr>
              <a:t>Who were the people who stimulated the media evolution? </a:t>
            </a:r>
            <a:endParaRPr sz="1800">
              <a:solidFill>
                <a:schemeClr val="dk2"/>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4000"/>
              <a:buNone/>
            </a:pPr>
            <a:r>
              <a:rPr lang="ru" sz="1800">
                <a:solidFill>
                  <a:schemeClr val="dk2"/>
                </a:solidFill>
                <a:latin typeface="Times New Roman"/>
                <a:ea typeface="Times New Roman"/>
                <a:cs typeface="Times New Roman"/>
                <a:sym typeface="Times New Roman"/>
              </a:rPr>
              <a:t>How did they do it?</a:t>
            </a:r>
            <a:endParaRPr sz="1800">
              <a:solidFill>
                <a:schemeClr val="dk2"/>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000"/>
              <a:buNone/>
            </a:pPr>
            <a:endParaRPr/>
          </a:p>
        </p:txBody>
      </p:sp>
      <p:sp>
        <p:nvSpPr>
          <p:cNvPr id="132" name="Google Shape;13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10</a:t>
            </a:fld>
            <a:endParaRPr/>
          </a:p>
        </p:txBody>
      </p:sp>
      <p:graphicFrame>
        <p:nvGraphicFramePr>
          <p:cNvPr id="133" name="Google Shape;133;p22"/>
          <p:cNvGraphicFramePr/>
          <p:nvPr/>
        </p:nvGraphicFramePr>
        <p:xfrm>
          <a:off x="944900" y="805175"/>
          <a:ext cx="6931925" cy="3999125"/>
        </p:xfrm>
        <a:graphic>
          <a:graphicData uri="http://schemas.openxmlformats.org/drawingml/2006/table">
            <a:tbl>
              <a:tblPr>
                <a:noFill/>
                <a:tableStyleId>{72B00BE3-668D-4E4B-89AD-FD8A675C36AD}</a:tableStyleId>
              </a:tblPr>
              <a:tblGrid>
                <a:gridCol w="1867500"/>
                <a:gridCol w="1350500"/>
                <a:gridCol w="1062500"/>
                <a:gridCol w="2651425"/>
              </a:tblGrid>
              <a:tr h="634650">
                <a:tc>
                  <a:txBody>
                    <a:bodyPr/>
                    <a:lstStyle/>
                    <a:p>
                      <a:pPr marL="0" marR="0" lvl="0" indent="0" algn="ctr"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Name</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Invention</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Country and year</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How did this invention change </a:t>
                      </a:r>
                      <a:endParaRPr sz="1400" u="none" strike="noStrike" cap="none">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history and society?</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Alexander Graham Bell</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t> </a:t>
                      </a:r>
                      <a:endParaRPr sz="1400" u="none" strike="noStrike" cap="none"/>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t> </a:t>
                      </a:r>
                      <a:endParaRPr sz="1400" u="none" strike="noStrike" cap="none"/>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Johannes Gutenberg</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t> </a:t>
                      </a:r>
                      <a:endParaRPr sz="1400" u="none" strike="noStrike" cap="none"/>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t> </a:t>
                      </a:r>
                      <a:endParaRPr sz="1400" u="none" strike="noStrike" cap="none"/>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John Logie Baird</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latin typeface="Times New Roman"/>
                          <a:ea typeface="Times New Roman"/>
                          <a:cs typeface="Times New Roman"/>
                          <a:sym typeface="Times New Roman"/>
                        </a:rPr>
                        <a:t> </a:t>
                      </a:r>
                      <a:endParaRPr sz="1400" u="none" strike="noStrike" cap="none">
                        <a:highlight>
                          <a:srgbClr val="CAD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Lumière brothers</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Mark Zuckerberg</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latin typeface="Times New Roman"/>
                          <a:ea typeface="Times New Roman"/>
                          <a:cs typeface="Times New Roman"/>
                          <a:sym typeface="Times New Roman"/>
                        </a:rPr>
                        <a:t> </a:t>
                      </a:r>
                      <a:endParaRPr sz="1400" u="none" strike="noStrike" cap="none">
                        <a:highlight>
                          <a:srgbClr val="CAD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9367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Philo Taylor Farnsworth</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latin typeface="Times New Roman"/>
                          <a:ea typeface="Times New Roman"/>
                          <a:cs typeface="Times New Roman"/>
                          <a:sym typeface="Times New Roman"/>
                        </a:rPr>
                        <a:t> </a:t>
                      </a:r>
                      <a:endParaRPr sz="1400" u="none" strike="noStrike" cap="none">
                        <a:highlight>
                          <a:srgbClr val="CAD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Samuel Morse</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latin typeface="Times New Roman"/>
                          <a:ea typeface="Times New Roman"/>
                          <a:cs typeface="Times New Roman"/>
                          <a:sym typeface="Times New Roman"/>
                        </a:rPr>
                        <a:t> </a:t>
                      </a:r>
                      <a:endParaRPr sz="1400" u="none" strike="noStrike" cap="none">
                        <a:highlight>
                          <a:srgbClr val="CAD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Steve Jobs</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latin typeface="Times New Roman"/>
                          <a:ea typeface="Times New Roman"/>
                          <a:cs typeface="Times New Roman"/>
                          <a:sym typeface="Times New Roman"/>
                        </a:rPr>
                        <a:t> </a:t>
                      </a:r>
                      <a:endParaRPr sz="1400" u="none" strike="noStrike" cap="none">
                        <a:highlight>
                          <a:srgbClr val="CAD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3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FFFFFF"/>
                          </a:highlight>
                          <a:latin typeface="Times New Roman"/>
                          <a:ea typeface="Times New Roman"/>
                          <a:cs typeface="Times New Roman"/>
                          <a:sym typeface="Times New Roman"/>
                        </a:rPr>
                        <a:t>Tim Berners-Lee</a:t>
                      </a:r>
                      <a:endParaRPr sz="1400" u="none" strike="noStrike" cap="none">
                        <a:highlight>
                          <a:srgbClr val="FFFFFF"/>
                        </a:highlight>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highlight>
                            <a:srgbClr val="CADFFF"/>
                          </a:highlight>
                        </a:rPr>
                        <a:t> </a:t>
                      </a:r>
                      <a:endParaRPr sz="1400" u="none" strike="noStrike" cap="none">
                        <a:highlight>
                          <a:srgbClr val="CADFFF"/>
                        </a:highlight>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2885575" y="316275"/>
            <a:ext cx="3538500" cy="3538500"/>
          </a:xfrm>
          <a:prstGeom prst="rect">
            <a:avLst/>
          </a:prstGeom>
          <a:solidFill>
            <a:srgbClr val="FFFFFF"/>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ru"/>
              <a:t>who was the inventor who launched the most radical social changes?</a:t>
            </a:r>
            <a:endParaRPr/>
          </a:p>
        </p:txBody>
      </p:sp>
      <p:sp>
        <p:nvSpPr>
          <p:cNvPr id="139" name="Google Shape;13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11</a:t>
            </a:fld>
            <a:endParaRPr/>
          </a:p>
        </p:txBody>
      </p:sp>
      <p:sp>
        <p:nvSpPr>
          <p:cNvPr id="140" name="Google Shape;140;p23"/>
          <p:cNvSpPr txBox="1"/>
          <p:nvPr/>
        </p:nvSpPr>
        <p:spPr>
          <a:xfrm>
            <a:off x="188275" y="3526813"/>
            <a:ext cx="2440200" cy="1530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ru" sz="3600" b="1" i="0" u="none" strike="noStrike" cap="none">
                <a:solidFill>
                  <a:srgbClr val="000000"/>
                </a:solidFill>
                <a:highlight>
                  <a:srgbClr val="FFFFFF"/>
                </a:highlight>
                <a:latin typeface="Amatic SC"/>
                <a:ea typeface="Amatic SC"/>
                <a:cs typeface="Amatic SC"/>
                <a:sym typeface="Amatic SC"/>
              </a:rPr>
              <a:t>Why </a:t>
            </a:r>
            <a:endParaRPr sz="3600" b="1" i="0" u="none" strike="noStrike" cap="none">
              <a:solidFill>
                <a:srgbClr val="000000"/>
              </a:solidFill>
              <a:highlight>
                <a:srgbClr val="FFFFFF"/>
              </a:highlight>
              <a:latin typeface="Amatic SC"/>
              <a:ea typeface="Amatic SC"/>
              <a:cs typeface="Amatic SC"/>
              <a:sym typeface="Amatic SC"/>
            </a:endParaRPr>
          </a:p>
          <a:p>
            <a:pPr marL="0" marR="0" lvl="0" indent="0" algn="ctr" rtl="0">
              <a:lnSpc>
                <a:spcPct val="115000"/>
              </a:lnSpc>
              <a:spcBef>
                <a:spcPts val="1200"/>
              </a:spcBef>
              <a:spcAft>
                <a:spcPts val="1200"/>
              </a:spcAft>
              <a:buClr>
                <a:srgbClr val="000000"/>
              </a:buClr>
              <a:buSzPts val="3600"/>
              <a:buFont typeface="Arial"/>
              <a:buNone/>
            </a:pPr>
            <a:r>
              <a:rPr lang="ru" sz="3600" b="1" i="0" u="none" strike="noStrike" cap="none">
                <a:solidFill>
                  <a:srgbClr val="000000"/>
                </a:solidFill>
                <a:highlight>
                  <a:srgbClr val="FFFFFF"/>
                </a:highlight>
                <a:latin typeface="Amatic SC"/>
                <a:ea typeface="Amatic SC"/>
                <a:cs typeface="Amatic SC"/>
                <a:sym typeface="Amatic SC"/>
              </a:rPr>
              <a:t>do you think so?</a:t>
            </a:r>
            <a:endParaRPr sz="3600" b="1" i="0" u="none" strike="noStrike" cap="none">
              <a:solidFill>
                <a:srgbClr val="000000"/>
              </a:solidFill>
              <a:highlight>
                <a:srgbClr val="FFFFFF"/>
              </a:highlight>
              <a:latin typeface="Amatic SC"/>
              <a:ea typeface="Amatic SC"/>
              <a:cs typeface="Amatic SC"/>
              <a:sym typeface="Amatic SC"/>
            </a:endParaRPr>
          </a:p>
        </p:txBody>
      </p:sp>
      <p:pic>
        <p:nvPicPr>
          <p:cNvPr id="141" name="Google Shape;141;p23"/>
          <p:cNvPicPr preferRelativeResize="0"/>
          <p:nvPr/>
        </p:nvPicPr>
        <p:blipFill rotWithShape="1">
          <a:blip r:embed="rId3">
            <a:alphaModFix/>
          </a:blip>
          <a:srcRect l="8765" t="5195" r="17138" b="19728"/>
          <a:stretch/>
        </p:blipFill>
        <p:spPr>
          <a:xfrm>
            <a:off x="546088" y="316287"/>
            <a:ext cx="1573925" cy="2552925"/>
          </a:xfrm>
          <a:prstGeom prst="rect">
            <a:avLst/>
          </a:prstGeom>
          <a:noFill/>
          <a:ln>
            <a:noFill/>
          </a:ln>
        </p:spPr>
      </p:pic>
      <p:pic>
        <p:nvPicPr>
          <p:cNvPr id="142" name="Google Shape;142;p23"/>
          <p:cNvPicPr preferRelativeResize="0"/>
          <p:nvPr/>
        </p:nvPicPr>
        <p:blipFill rotWithShape="1">
          <a:blip r:embed="rId4">
            <a:alphaModFix/>
          </a:blip>
          <a:srcRect l="23579" t="23941" r="24149" b="30548"/>
          <a:stretch/>
        </p:blipFill>
        <p:spPr>
          <a:xfrm>
            <a:off x="6905675" y="728724"/>
            <a:ext cx="1837850" cy="1728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p>
            <a:pPr marL="0" lvl="0" indent="0" algn="just" rtl="0">
              <a:lnSpc>
                <a:spcPct val="115000"/>
              </a:lnSpc>
              <a:spcBef>
                <a:spcPts val="0"/>
              </a:spcBef>
              <a:spcAft>
                <a:spcPts val="0"/>
              </a:spcAft>
              <a:buSzPts val="5400"/>
              <a:buNone/>
            </a:pPr>
            <a:r>
              <a:rPr lang="ru" sz="1600">
                <a:solidFill>
                  <a:srgbClr val="000000"/>
                </a:solidFill>
                <a:latin typeface="Courier New"/>
                <a:ea typeface="Courier New"/>
                <a:cs typeface="Courier New"/>
                <a:sym typeface="Courier New"/>
              </a:rPr>
              <a:t>Scan the QR code and study the timeline that describes the evolution of the media</a:t>
            </a:r>
            <a:endParaRPr sz="1600">
              <a:solidFill>
                <a:srgbClr val="000000"/>
              </a:solidFill>
              <a:latin typeface="Courier New"/>
              <a:ea typeface="Courier New"/>
              <a:cs typeface="Courier New"/>
              <a:sym typeface="Courier New"/>
            </a:endParaRPr>
          </a:p>
          <a:p>
            <a:pPr marL="0" lvl="0" indent="0" algn="ctr" rtl="0">
              <a:lnSpc>
                <a:spcPct val="100000"/>
              </a:lnSpc>
              <a:spcBef>
                <a:spcPts val="1200"/>
              </a:spcBef>
              <a:spcAft>
                <a:spcPts val="1600"/>
              </a:spcAft>
              <a:buSzPts val="5400"/>
              <a:buNone/>
            </a:pPr>
            <a:endParaRPr sz="3600">
              <a:solidFill>
                <a:schemeClr val="dk2"/>
              </a:solidFill>
              <a:latin typeface="Times New Roman"/>
              <a:ea typeface="Times New Roman"/>
              <a:cs typeface="Times New Roman"/>
              <a:sym typeface="Times New Roman"/>
            </a:endParaRPr>
          </a:p>
        </p:txBody>
      </p:sp>
      <p:sp>
        <p:nvSpPr>
          <p:cNvPr id="148" name="Google Shape;148;p2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0" lvl="0" indent="0" algn="l" rtl="0">
              <a:lnSpc>
                <a:spcPct val="115000"/>
              </a:lnSpc>
              <a:spcBef>
                <a:spcPts val="0"/>
              </a:spcBef>
              <a:spcAft>
                <a:spcPts val="1200"/>
              </a:spcAft>
              <a:buSzPts val="1800"/>
              <a:buNone/>
            </a:pPr>
            <a:endParaRPr/>
          </a:p>
        </p:txBody>
      </p:sp>
      <p:pic>
        <p:nvPicPr>
          <p:cNvPr id="149" name="Google Shape;149;p24"/>
          <p:cNvPicPr preferRelativeResize="0"/>
          <p:nvPr/>
        </p:nvPicPr>
        <p:blipFill rotWithShape="1">
          <a:blip r:embed="rId3">
            <a:alphaModFix/>
          </a:blip>
          <a:srcRect/>
          <a:stretch/>
        </p:blipFill>
        <p:spPr>
          <a:xfrm>
            <a:off x="6384450" y="512100"/>
            <a:ext cx="1167500" cy="1167500"/>
          </a:xfrm>
          <a:prstGeom prst="rect">
            <a:avLst/>
          </a:prstGeom>
          <a:noFill/>
          <a:ln>
            <a:noFill/>
          </a:ln>
        </p:spPr>
      </p:pic>
      <p:sp>
        <p:nvSpPr>
          <p:cNvPr id="150" name="Google Shape;15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12</a:t>
            </a:fld>
            <a:endParaRPr/>
          </a:p>
        </p:txBody>
      </p:sp>
      <p:pic>
        <p:nvPicPr>
          <p:cNvPr id="151" name="Google Shape;151;p24"/>
          <p:cNvPicPr preferRelativeResize="0"/>
          <p:nvPr/>
        </p:nvPicPr>
        <p:blipFill rotWithShape="1">
          <a:blip r:embed="rId4">
            <a:alphaModFix/>
          </a:blip>
          <a:srcRect/>
          <a:stretch/>
        </p:blipFill>
        <p:spPr>
          <a:xfrm>
            <a:off x="6079100" y="2178425"/>
            <a:ext cx="1866900" cy="186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13</a:t>
            </a:fld>
            <a:endParaRPr/>
          </a:p>
        </p:txBody>
      </p:sp>
      <p:sp>
        <p:nvSpPr>
          <p:cNvPr id="157" name="Google Shape;157;p25"/>
          <p:cNvSpPr txBox="1"/>
          <p:nvPr/>
        </p:nvSpPr>
        <p:spPr>
          <a:xfrm>
            <a:off x="361475" y="1664325"/>
            <a:ext cx="8615100" cy="2835300"/>
          </a:xfrm>
          <a:prstGeom prst="rect">
            <a:avLst/>
          </a:prstGeom>
          <a:solidFill>
            <a:schemeClr val="lt1"/>
          </a:solidFill>
          <a:ln>
            <a:noFill/>
          </a:ln>
        </p:spPr>
        <p:txBody>
          <a:bodyPr spcFirstLastPara="1" wrap="square" lIns="91425" tIns="91425" rIns="91425" bIns="91425" anchor="t" anchorCtr="0">
            <a:spAutoFit/>
          </a:bodyPr>
          <a:lstStyle/>
          <a:p>
            <a:pPr marL="0" marR="0" lvl="0" indent="0" algn="just" rtl="0">
              <a:lnSpc>
                <a:spcPct val="115000"/>
              </a:lnSpc>
              <a:spcBef>
                <a:spcPts val="1200"/>
              </a:spcBef>
              <a:spcAft>
                <a:spcPts val="0"/>
              </a:spcAft>
              <a:buClr>
                <a:srgbClr val="000000"/>
              </a:buClr>
              <a:buSzPts val="1500"/>
              <a:buFont typeface="Arial"/>
              <a:buNone/>
            </a:pPr>
            <a:r>
              <a:rPr lang="ru" sz="1500" b="0" i="0" u="none" strike="noStrike" cap="none">
                <a:solidFill>
                  <a:srgbClr val="000000"/>
                </a:solidFill>
                <a:latin typeface="Times New Roman"/>
                <a:ea typeface="Times New Roman"/>
                <a:cs typeface="Times New Roman"/>
                <a:sym typeface="Times New Roman"/>
              </a:rPr>
              <a:t>1. </a:t>
            </a:r>
            <a:r>
              <a:rPr lang="ru" sz="1800" b="0" i="0" u="none" strike="noStrike" cap="none">
                <a:solidFill>
                  <a:srgbClr val="000000"/>
                </a:solidFill>
                <a:latin typeface="Times New Roman"/>
                <a:ea typeface="Times New Roman"/>
                <a:cs typeface="Times New Roman"/>
                <a:sym typeface="Times New Roman"/>
              </a:rPr>
              <a:t>What are the four eras of the media? Using the picture, make up 2-3 sentences to characterize every era.</a:t>
            </a:r>
            <a:endParaRPr sz="18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120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2. How old is the media? Is it older than you used to think?</a:t>
            </a:r>
            <a:endParaRPr sz="1800" b="0" i="0" u="none" strike="noStrike" cap="none">
              <a:solidFill>
                <a:srgbClr val="000000"/>
              </a:solidFill>
              <a:latin typeface="Times New Roman"/>
              <a:ea typeface="Times New Roman"/>
              <a:cs typeface="Times New Roman"/>
              <a:sym typeface="Times New Roman"/>
            </a:endParaRPr>
          </a:p>
          <a:p>
            <a:pPr marL="269999" marR="0" lvl="0" indent="-269999" algn="just" rtl="0">
              <a:lnSpc>
                <a:spcPct val="115000"/>
              </a:lnSpc>
              <a:spcBef>
                <a:spcPts val="120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3. Do you think the media existed before the movable type? In which societies? In which formats (oral, written, graphic)? </a:t>
            </a:r>
            <a:endParaRPr sz="18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120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4. Analyze the timeline. How did mass media react to the scientific and technical breakthroughs?  Give examples.</a:t>
            </a:r>
            <a:endParaRPr sz="1600" b="0" i="0" u="none" strike="noStrike" cap="none">
              <a:solidFill>
                <a:srgbClr val="000000"/>
              </a:solidFill>
              <a:latin typeface="Times New Roman"/>
              <a:ea typeface="Times New Roman"/>
              <a:cs typeface="Times New Roman"/>
              <a:sym typeface="Times New Roman"/>
            </a:endParaRPr>
          </a:p>
        </p:txBody>
      </p:sp>
      <p:sp>
        <p:nvSpPr>
          <p:cNvPr id="158" name="Google Shape;158;p25"/>
          <p:cNvSpPr txBox="1"/>
          <p:nvPr/>
        </p:nvSpPr>
        <p:spPr>
          <a:xfrm>
            <a:off x="489500" y="462800"/>
            <a:ext cx="7538100" cy="945900"/>
          </a:xfrm>
          <a:prstGeom prst="rect">
            <a:avLst/>
          </a:prstGeom>
          <a:solidFill>
            <a:schemeClr val="dk1"/>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300"/>
              <a:buFont typeface="Arial"/>
              <a:buNone/>
            </a:pPr>
            <a:r>
              <a:rPr lang="ru" sz="2300" b="1" i="0" u="none" strike="noStrike" cap="none">
                <a:solidFill>
                  <a:srgbClr val="000000"/>
                </a:solidFill>
                <a:latin typeface="Courier New"/>
                <a:ea typeface="Courier New"/>
                <a:cs typeface="Courier New"/>
                <a:sym typeface="Courier New"/>
              </a:rPr>
              <a:t>The History and Evolution </a:t>
            </a:r>
            <a:endParaRPr sz="2300" b="1" i="0" u="none" strike="noStrike" cap="none">
              <a:solidFill>
                <a:srgbClr val="000000"/>
              </a:solidFill>
              <a:latin typeface="Courier New"/>
              <a:ea typeface="Courier New"/>
              <a:cs typeface="Courier New"/>
              <a:sym typeface="Courier New"/>
            </a:endParaRPr>
          </a:p>
          <a:p>
            <a:pPr marL="0" marR="0" lvl="0" indent="0" algn="ctr" rtl="0">
              <a:lnSpc>
                <a:spcPct val="115000"/>
              </a:lnSpc>
              <a:spcBef>
                <a:spcPts val="0"/>
              </a:spcBef>
              <a:spcAft>
                <a:spcPts val="0"/>
              </a:spcAft>
              <a:buClr>
                <a:srgbClr val="000000"/>
              </a:buClr>
              <a:buSzPts val="2300"/>
              <a:buFont typeface="Arial"/>
              <a:buNone/>
            </a:pPr>
            <a:r>
              <a:rPr lang="ru" sz="2300" b="1" i="0" u="none" strike="noStrike" cap="none">
                <a:solidFill>
                  <a:srgbClr val="000000"/>
                </a:solidFill>
                <a:latin typeface="Courier New"/>
                <a:ea typeface="Courier New"/>
                <a:cs typeface="Courier New"/>
                <a:sym typeface="Courier New"/>
              </a:rPr>
              <a:t>of Mass Media</a:t>
            </a:r>
            <a:endParaRPr sz="1400" b="0" i="0" u="none" strike="noStrike" cap="none">
              <a:solidFill>
                <a:srgbClr val="000000"/>
              </a:solidFill>
              <a:latin typeface="Courier New"/>
              <a:ea typeface="Courier New"/>
              <a:cs typeface="Courier New"/>
              <a:sym typeface="Courier New"/>
            </a:endParaRPr>
          </a:p>
        </p:txBody>
      </p:sp>
      <p:pic>
        <p:nvPicPr>
          <p:cNvPr id="159" name="Google Shape;159;p25"/>
          <p:cNvPicPr preferRelativeResize="0"/>
          <p:nvPr/>
        </p:nvPicPr>
        <p:blipFill rotWithShape="1">
          <a:blip r:embed="rId3">
            <a:alphaModFix/>
          </a:blip>
          <a:srcRect l="8765" t="5195" r="17138" b="19728"/>
          <a:stretch/>
        </p:blipFill>
        <p:spPr>
          <a:xfrm>
            <a:off x="8072975" y="173156"/>
            <a:ext cx="865350" cy="140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723600" y="617525"/>
            <a:ext cx="7696800" cy="3780300"/>
          </a:xfrm>
          <a:prstGeom prst="rect">
            <a:avLst/>
          </a:prstGeom>
          <a:solidFill>
            <a:srgbClr val="FFFFFF"/>
          </a:solidFill>
          <a:ln>
            <a:noFill/>
          </a:ln>
        </p:spPr>
        <p:txBody>
          <a:bodyPr spcFirstLastPara="1" wrap="square" lIns="91425" tIns="91425" rIns="91425" bIns="91425" anchor="ctr" anchorCtr="0">
            <a:normAutofit/>
          </a:bodyPr>
          <a:lstStyle/>
          <a:p>
            <a:pPr marL="0" lvl="0" indent="0" algn="just" rtl="0">
              <a:lnSpc>
                <a:spcPct val="100000"/>
              </a:lnSpc>
              <a:spcBef>
                <a:spcPts val="0"/>
              </a:spcBef>
              <a:spcAft>
                <a:spcPts val="0"/>
              </a:spcAft>
              <a:buSzPts val="4800"/>
              <a:buNone/>
            </a:pPr>
            <a:endParaRPr sz="1800">
              <a:solidFill>
                <a:schemeClr val="dk2"/>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4800"/>
              <a:buNone/>
            </a:pPr>
            <a:endParaRPr sz="1800">
              <a:solidFill>
                <a:schemeClr val="dk2"/>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4800"/>
              <a:buNone/>
            </a:pPr>
            <a:endParaRPr sz="1800">
              <a:solidFill>
                <a:schemeClr val="dk2"/>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4800"/>
              <a:buNone/>
            </a:pPr>
            <a:endParaRPr sz="1800">
              <a:solidFill>
                <a:schemeClr val="dk2"/>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4800"/>
              <a:buNone/>
            </a:pPr>
            <a:endParaRPr sz="1800">
              <a:solidFill>
                <a:schemeClr val="dk2"/>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4800"/>
              <a:buNone/>
            </a:pPr>
            <a:r>
              <a:rPr lang="ru" sz="1800">
                <a:solidFill>
                  <a:schemeClr val="dk2"/>
                </a:solidFill>
                <a:latin typeface="Times New Roman"/>
                <a:ea typeface="Times New Roman"/>
                <a:cs typeface="Times New Roman"/>
                <a:sym typeface="Times New Roman"/>
              </a:rPr>
              <a:t>Watch the video “Brief History of Media”</a:t>
            </a:r>
            <a:r>
              <a:rPr lang="ru" sz="1800" b="0">
                <a:solidFill>
                  <a:schemeClr val="dk2"/>
                </a:solidFill>
                <a:latin typeface="Times New Roman"/>
                <a:ea typeface="Times New Roman"/>
                <a:cs typeface="Times New Roman"/>
                <a:sym typeface="Times New Roman"/>
              </a:rPr>
              <a:t> </a:t>
            </a:r>
            <a:r>
              <a:rPr lang="ru" sz="1800">
                <a:solidFill>
                  <a:schemeClr val="dk2"/>
                </a:solidFill>
                <a:latin typeface="Times New Roman"/>
                <a:ea typeface="Times New Roman"/>
                <a:cs typeface="Times New Roman"/>
                <a:sym typeface="Times New Roman"/>
              </a:rPr>
              <a:t>(till 4.20 minutes) </a:t>
            </a:r>
            <a:r>
              <a:rPr lang="ru" sz="1800" b="0">
                <a:solidFill>
                  <a:schemeClr val="dk2"/>
                </a:solidFill>
                <a:latin typeface="Times New Roman"/>
                <a:ea typeface="Times New Roman"/>
                <a:cs typeface="Times New Roman"/>
                <a:sym typeface="Times New Roman"/>
              </a:rPr>
              <a:t>by Dan Gilmor (</a:t>
            </a:r>
            <a:r>
              <a:rPr lang="ru" sz="1800" b="0">
                <a:solidFill>
                  <a:schemeClr val="dk2"/>
                </a:solidFill>
                <a:highlight>
                  <a:srgbClr val="FFFFFF"/>
                </a:highlight>
                <a:latin typeface="Times New Roman"/>
                <a:ea typeface="Times New Roman"/>
                <a:cs typeface="Times New Roman"/>
                <a:sym typeface="Times New Roman"/>
              </a:rPr>
              <a:t>an American technology writer and columnist, director of News Co/Lab, an initiative to elevate news literacy and awareness, at </a:t>
            </a:r>
            <a:r>
              <a:rPr lang="ru" sz="1800" b="0">
                <a:solidFill>
                  <a:schemeClr val="hlink"/>
                </a:solidFill>
                <a:highlight>
                  <a:srgbClr val="FFFFFF"/>
                </a:highlight>
                <a:uFill>
                  <a:noFill/>
                </a:uFill>
                <a:latin typeface="Times New Roman"/>
                <a:ea typeface="Times New Roman"/>
                <a:cs typeface="Times New Roman"/>
                <a:sym typeface="Times New Roman"/>
                <a:hlinkClick r:id="rId3"/>
              </a:rPr>
              <a:t>Arizona State University</a:t>
            </a:r>
            <a:r>
              <a:rPr lang="ru" sz="1800" b="0">
                <a:solidFill>
                  <a:schemeClr val="dk2"/>
                </a:solidFill>
                <a:highlight>
                  <a:srgbClr val="FFFFFF"/>
                </a:highlight>
                <a:latin typeface="Times New Roman"/>
                <a:ea typeface="Times New Roman"/>
                <a:cs typeface="Times New Roman"/>
                <a:sym typeface="Times New Roman"/>
              </a:rPr>
              <a:t>'s </a:t>
            </a:r>
            <a:r>
              <a:rPr lang="ru" sz="1800" b="0">
                <a:solidFill>
                  <a:schemeClr val="hlink"/>
                </a:solidFill>
                <a:highlight>
                  <a:srgbClr val="FFFFFF"/>
                </a:highlight>
                <a:uFill>
                  <a:noFill/>
                </a:uFill>
                <a:latin typeface="Times New Roman"/>
                <a:ea typeface="Times New Roman"/>
                <a:cs typeface="Times New Roman"/>
                <a:sym typeface="Times New Roman"/>
                <a:hlinkClick r:id="rId4"/>
              </a:rPr>
              <a:t>Walter Cronkite School of Journalism and Mass Communication</a:t>
            </a:r>
            <a:r>
              <a:rPr lang="ru" sz="1800" b="0">
                <a:solidFill>
                  <a:schemeClr val="dk2"/>
                </a:solidFill>
                <a:latin typeface="Times New Roman"/>
                <a:ea typeface="Times New Roman"/>
                <a:cs typeface="Times New Roman"/>
                <a:sym typeface="Times New Roman"/>
              </a:rPr>
              <a:t>)</a:t>
            </a:r>
            <a:r>
              <a:rPr lang="ru" sz="1800" b="0">
                <a:solidFill>
                  <a:schemeClr val="hlink"/>
                </a:solidFill>
                <a:uFill>
                  <a:noFill/>
                </a:uFill>
                <a:latin typeface="Times New Roman"/>
                <a:ea typeface="Times New Roman"/>
                <a:cs typeface="Times New Roman"/>
                <a:sym typeface="Times New Roman"/>
                <a:hlinkClick r:id="rId5"/>
              </a:rPr>
              <a:t> </a:t>
            </a:r>
            <a:r>
              <a:rPr lang="ru" sz="1800" b="0">
                <a:solidFill>
                  <a:schemeClr val="dk2"/>
                </a:solidFill>
                <a:latin typeface="Times New Roman"/>
                <a:ea typeface="Times New Roman"/>
                <a:cs typeface="Times New Roman"/>
                <a:sym typeface="Times New Roman"/>
              </a:rPr>
              <a:t> which focuses on the evolution of media. </a:t>
            </a:r>
            <a:endParaRPr sz="1800" b="0">
              <a:solidFill>
                <a:schemeClr val="dk2"/>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4800"/>
              <a:buNone/>
            </a:pPr>
            <a:r>
              <a:rPr lang="ru" sz="1800" b="0">
                <a:solidFill>
                  <a:schemeClr val="dk2"/>
                </a:solidFill>
                <a:latin typeface="Times New Roman"/>
                <a:ea typeface="Times New Roman"/>
                <a:cs typeface="Times New Roman"/>
                <a:sym typeface="Times New Roman"/>
              </a:rPr>
              <a:t>Think of the </a:t>
            </a:r>
            <a:r>
              <a:rPr lang="ru" sz="1800">
                <a:solidFill>
                  <a:schemeClr val="dk2"/>
                </a:solidFill>
                <a:latin typeface="Times New Roman"/>
                <a:ea typeface="Times New Roman"/>
                <a:cs typeface="Times New Roman"/>
                <a:sym typeface="Times New Roman"/>
              </a:rPr>
              <a:t>reasons</a:t>
            </a:r>
            <a:r>
              <a:rPr lang="ru" sz="1800" b="0">
                <a:solidFill>
                  <a:schemeClr val="dk2"/>
                </a:solidFill>
                <a:latin typeface="Times New Roman"/>
                <a:ea typeface="Times New Roman"/>
                <a:cs typeface="Times New Roman"/>
                <a:sym typeface="Times New Roman"/>
              </a:rPr>
              <a:t> media was developed and </a:t>
            </a:r>
            <a:r>
              <a:rPr lang="ru" sz="1800">
                <a:solidFill>
                  <a:schemeClr val="dk2"/>
                </a:solidFill>
                <a:latin typeface="Times New Roman"/>
                <a:ea typeface="Times New Roman"/>
                <a:cs typeface="Times New Roman"/>
                <a:sym typeface="Times New Roman"/>
              </a:rPr>
              <a:t>name the main stages of media development</a:t>
            </a:r>
            <a:r>
              <a:rPr lang="ru" sz="1800" b="0">
                <a:solidFill>
                  <a:schemeClr val="dk2"/>
                </a:solidFill>
                <a:latin typeface="Times New Roman"/>
                <a:ea typeface="Times New Roman"/>
                <a:cs typeface="Times New Roman"/>
                <a:sym typeface="Times New Roman"/>
              </a:rPr>
              <a:t>.</a:t>
            </a:r>
            <a:endParaRPr sz="1800">
              <a:solidFill>
                <a:schemeClr val="dk2"/>
              </a:solidFill>
              <a:latin typeface="Times New Roman"/>
              <a:ea typeface="Times New Roman"/>
              <a:cs typeface="Times New Roman"/>
              <a:sym typeface="Times New Roman"/>
            </a:endParaRPr>
          </a:p>
        </p:txBody>
      </p:sp>
      <p:sp>
        <p:nvSpPr>
          <p:cNvPr id="165" name="Google Shape;16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14</a:t>
            </a:fld>
            <a:endParaRPr/>
          </a:p>
        </p:txBody>
      </p:sp>
      <p:pic>
        <p:nvPicPr>
          <p:cNvPr id="166" name="Google Shape;166;p26"/>
          <p:cNvPicPr preferRelativeResize="0"/>
          <p:nvPr/>
        </p:nvPicPr>
        <p:blipFill rotWithShape="1">
          <a:blip r:embed="rId6">
            <a:alphaModFix/>
          </a:blip>
          <a:srcRect/>
          <a:stretch/>
        </p:blipFill>
        <p:spPr>
          <a:xfrm>
            <a:off x="5203275" y="805775"/>
            <a:ext cx="1302325" cy="1302325"/>
          </a:xfrm>
          <a:prstGeom prst="rect">
            <a:avLst/>
          </a:prstGeom>
          <a:noFill/>
          <a:ln>
            <a:noFill/>
          </a:ln>
        </p:spPr>
      </p:pic>
      <p:pic>
        <p:nvPicPr>
          <p:cNvPr id="167" name="Google Shape;167;p26"/>
          <p:cNvPicPr preferRelativeResize="0"/>
          <p:nvPr/>
        </p:nvPicPr>
        <p:blipFill rotWithShape="1">
          <a:blip r:embed="rId7">
            <a:alphaModFix/>
          </a:blip>
          <a:srcRect t="14568" b="13664"/>
          <a:stretch/>
        </p:blipFill>
        <p:spPr>
          <a:xfrm>
            <a:off x="3062025" y="1085228"/>
            <a:ext cx="1302325" cy="9166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15</a:t>
            </a:fld>
            <a:endParaRPr/>
          </a:p>
        </p:txBody>
      </p:sp>
      <p:pic>
        <p:nvPicPr>
          <p:cNvPr id="173" name="Google Shape;173;p27"/>
          <p:cNvPicPr preferRelativeResize="0"/>
          <p:nvPr/>
        </p:nvPicPr>
        <p:blipFill rotWithShape="1">
          <a:blip r:embed="rId3">
            <a:alphaModFix/>
          </a:blip>
          <a:srcRect l="8765" t="5195" r="17138" b="19728"/>
          <a:stretch/>
        </p:blipFill>
        <p:spPr>
          <a:xfrm>
            <a:off x="7303050" y="1829912"/>
            <a:ext cx="1573925" cy="2552925"/>
          </a:xfrm>
          <a:prstGeom prst="rect">
            <a:avLst/>
          </a:prstGeom>
          <a:noFill/>
          <a:ln>
            <a:noFill/>
          </a:ln>
        </p:spPr>
      </p:pic>
      <p:pic>
        <p:nvPicPr>
          <p:cNvPr id="174" name="Google Shape;174;p27"/>
          <p:cNvPicPr preferRelativeResize="0"/>
          <p:nvPr/>
        </p:nvPicPr>
        <p:blipFill rotWithShape="1">
          <a:blip r:embed="rId4">
            <a:alphaModFix/>
          </a:blip>
          <a:srcRect l="23579" t="23941" r="24149" b="30548"/>
          <a:stretch/>
        </p:blipFill>
        <p:spPr>
          <a:xfrm>
            <a:off x="203325" y="2295625"/>
            <a:ext cx="1724550" cy="1621474"/>
          </a:xfrm>
          <a:prstGeom prst="rect">
            <a:avLst/>
          </a:prstGeom>
          <a:noFill/>
          <a:ln>
            <a:noFill/>
          </a:ln>
        </p:spPr>
      </p:pic>
      <p:sp>
        <p:nvSpPr>
          <p:cNvPr id="175" name="Google Shape;175;p27"/>
          <p:cNvSpPr txBox="1"/>
          <p:nvPr/>
        </p:nvSpPr>
        <p:spPr>
          <a:xfrm>
            <a:off x="2123775" y="399125"/>
            <a:ext cx="4894800" cy="10158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Times New Roman"/>
                <a:ea typeface="Times New Roman"/>
                <a:cs typeface="Times New Roman"/>
                <a:sym typeface="Times New Roman"/>
              </a:rPr>
              <a:t>Let’s talk!</a:t>
            </a:r>
            <a:endParaRPr sz="18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Times New Roman"/>
                <a:ea typeface="Times New Roman"/>
                <a:cs typeface="Times New Roman"/>
                <a:sym typeface="Times New Roman"/>
              </a:rPr>
              <a:t>How far do you agree or disagree with                the following quotation?</a:t>
            </a:r>
            <a:endParaRPr sz="1800" b="1" i="0" u="none" strike="noStrike" cap="none">
              <a:solidFill>
                <a:srgbClr val="000000"/>
              </a:solidFill>
              <a:latin typeface="Times New Roman"/>
              <a:ea typeface="Times New Roman"/>
              <a:cs typeface="Times New Roman"/>
              <a:sym typeface="Times New Roman"/>
            </a:endParaRPr>
          </a:p>
        </p:txBody>
      </p:sp>
      <p:pic>
        <p:nvPicPr>
          <p:cNvPr id="176" name="Google Shape;176;p27"/>
          <p:cNvPicPr preferRelativeResize="0"/>
          <p:nvPr/>
        </p:nvPicPr>
        <p:blipFill rotWithShape="1">
          <a:blip r:embed="rId5">
            <a:alphaModFix/>
          </a:blip>
          <a:srcRect/>
          <a:stretch/>
        </p:blipFill>
        <p:spPr>
          <a:xfrm>
            <a:off x="2373200" y="1634175"/>
            <a:ext cx="4140900" cy="3110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26800" y="-201275"/>
            <a:ext cx="4572000" cy="5051100"/>
          </a:xfrm>
          <a:prstGeom prst="rect">
            <a:avLst/>
          </a:prstGeom>
          <a:noFill/>
          <a:ln>
            <a:noFill/>
          </a:ln>
        </p:spPr>
        <p:txBody>
          <a:bodyPr spcFirstLastPara="1" wrap="square" lIns="91425" tIns="91425" rIns="91425" bIns="91425" anchor="b" anchorCtr="0">
            <a:normAutofit fontScale="90000"/>
          </a:bodyPr>
          <a:lstStyle/>
          <a:p>
            <a:pPr marL="0" lvl="0" indent="0" algn="just" rtl="0">
              <a:lnSpc>
                <a:spcPct val="115000"/>
              </a:lnSpc>
              <a:spcBef>
                <a:spcPts val="0"/>
              </a:spcBef>
              <a:spcAft>
                <a:spcPts val="0"/>
              </a:spcAft>
              <a:buSzPct val="333333"/>
              <a:buNone/>
            </a:pPr>
            <a:r>
              <a:rPr lang="ru" sz="1800">
                <a:latin typeface="Times New Roman"/>
                <a:ea typeface="Times New Roman"/>
                <a:cs typeface="Times New Roman"/>
                <a:sym typeface="Times New Roman"/>
              </a:rPr>
              <a:t>What</a:t>
            </a:r>
            <a:r>
              <a:rPr lang="ru" sz="1800" b="0">
                <a:latin typeface="Times New Roman"/>
                <a:ea typeface="Times New Roman"/>
                <a:cs typeface="Times New Roman"/>
                <a:sym typeface="Times New Roman"/>
              </a:rPr>
              <a:t> do I already know about </a:t>
            </a:r>
            <a:r>
              <a:rPr lang="ru" sz="1800">
                <a:latin typeface="Times New Roman"/>
                <a:ea typeface="Times New Roman"/>
                <a:cs typeface="Times New Roman"/>
                <a:sym typeface="Times New Roman"/>
              </a:rPr>
              <a:t>the media, its main types and formats</a:t>
            </a:r>
            <a:r>
              <a:rPr lang="ru" sz="1800" b="0">
                <a:latin typeface="Times New Roman"/>
                <a:ea typeface="Times New Roman"/>
                <a:cs typeface="Times New Roman"/>
                <a:sym typeface="Times New Roman"/>
              </a:rPr>
              <a:t>? </a:t>
            </a: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r>
              <a:rPr lang="ru" sz="1800">
                <a:latin typeface="Times New Roman"/>
                <a:ea typeface="Times New Roman"/>
                <a:cs typeface="Times New Roman"/>
                <a:sym typeface="Times New Roman"/>
              </a:rPr>
              <a:t>What</a:t>
            </a:r>
            <a:r>
              <a:rPr lang="ru" sz="1800" b="0">
                <a:latin typeface="Times New Roman"/>
                <a:ea typeface="Times New Roman"/>
                <a:cs typeface="Times New Roman"/>
                <a:sym typeface="Times New Roman"/>
              </a:rPr>
              <a:t> do I already know about </a:t>
            </a:r>
            <a:r>
              <a:rPr lang="ru" sz="1800">
                <a:latin typeface="Times New Roman"/>
                <a:ea typeface="Times New Roman"/>
                <a:cs typeface="Times New Roman"/>
                <a:sym typeface="Times New Roman"/>
              </a:rPr>
              <a:t>the media evolution</a:t>
            </a:r>
            <a:r>
              <a:rPr lang="ru" sz="1800" b="0">
                <a:latin typeface="Times New Roman"/>
                <a:ea typeface="Times New Roman"/>
                <a:cs typeface="Times New Roman"/>
                <a:sym typeface="Times New Roman"/>
              </a:rPr>
              <a:t>?</a:t>
            </a: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r>
              <a:rPr lang="ru" sz="1800">
                <a:solidFill>
                  <a:srgbClr val="000000"/>
                </a:solidFill>
                <a:latin typeface="Times New Roman"/>
                <a:ea typeface="Times New Roman"/>
                <a:cs typeface="Times New Roman"/>
                <a:sym typeface="Times New Roman"/>
              </a:rPr>
              <a:t>Can</a:t>
            </a:r>
            <a:r>
              <a:rPr lang="ru" sz="1800" b="0">
                <a:solidFill>
                  <a:srgbClr val="000000"/>
                </a:solidFill>
                <a:latin typeface="Times New Roman"/>
                <a:ea typeface="Times New Roman"/>
                <a:cs typeface="Times New Roman"/>
                <a:sym typeface="Times New Roman"/>
              </a:rPr>
              <a:t> I distinguish </a:t>
            </a:r>
            <a:r>
              <a:rPr lang="ru" sz="1800">
                <a:solidFill>
                  <a:srgbClr val="000000"/>
                </a:solidFill>
                <a:latin typeface="Times New Roman"/>
                <a:ea typeface="Times New Roman"/>
                <a:cs typeface="Times New Roman"/>
                <a:sym typeface="Times New Roman"/>
              </a:rPr>
              <a:t>media eras</a:t>
            </a:r>
            <a:r>
              <a:rPr lang="ru" sz="1800" b="0">
                <a:solidFill>
                  <a:srgbClr val="000000"/>
                </a:solidFill>
                <a:latin typeface="Times New Roman"/>
                <a:ea typeface="Times New Roman"/>
                <a:cs typeface="Times New Roman"/>
                <a:sym typeface="Times New Roman"/>
              </a:rPr>
              <a:t>?</a:t>
            </a:r>
            <a:endParaRPr sz="1800" b="0">
              <a:highlight>
                <a:schemeClr val="dk1"/>
              </a:highlight>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endParaRPr sz="1800" b="0">
              <a:highlight>
                <a:schemeClr val="dk1"/>
              </a:highlight>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r>
              <a:rPr lang="ru" sz="1800" b="0">
                <a:solidFill>
                  <a:srgbClr val="000000"/>
                </a:solidFill>
                <a:latin typeface="Times New Roman"/>
                <a:ea typeface="Times New Roman"/>
                <a:cs typeface="Times New Roman"/>
                <a:sym typeface="Times New Roman"/>
              </a:rPr>
              <a:t>Do I know </a:t>
            </a:r>
            <a:r>
              <a:rPr lang="ru" sz="1800">
                <a:solidFill>
                  <a:srgbClr val="000000"/>
                </a:solidFill>
                <a:latin typeface="Times New Roman"/>
                <a:ea typeface="Times New Roman"/>
                <a:cs typeface="Times New Roman"/>
                <a:sym typeface="Times New Roman"/>
              </a:rPr>
              <a:t>what</a:t>
            </a:r>
            <a:r>
              <a:rPr lang="ru" sz="1800" b="0">
                <a:solidFill>
                  <a:srgbClr val="000000"/>
                </a:solidFill>
                <a:latin typeface="Times New Roman"/>
                <a:ea typeface="Times New Roman"/>
                <a:cs typeface="Times New Roman"/>
                <a:sym typeface="Times New Roman"/>
              </a:rPr>
              <a:t> and </a:t>
            </a:r>
            <a:r>
              <a:rPr lang="ru" sz="1800">
                <a:solidFill>
                  <a:srgbClr val="000000"/>
                </a:solidFill>
                <a:latin typeface="Times New Roman"/>
                <a:ea typeface="Times New Roman"/>
                <a:cs typeface="Times New Roman"/>
                <a:sym typeface="Times New Roman"/>
              </a:rPr>
              <a:t>who</a:t>
            </a:r>
            <a:r>
              <a:rPr lang="ru" sz="1800" b="0">
                <a:solidFill>
                  <a:srgbClr val="000000"/>
                </a:solidFill>
                <a:latin typeface="Times New Roman"/>
                <a:ea typeface="Times New Roman"/>
                <a:cs typeface="Times New Roman"/>
                <a:sym typeface="Times New Roman"/>
              </a:rPr>
              <a:t> stipulated their </a:t>
            </a:r>
            <a:r>
              <a:rPr lang="ru" sz="1800">
                <a:solidFill>
                  <a:srgbClr val="000000"/>
                </a:solidFill>
                <a:latin typeface="Times New Roman"/>
                <a:ea typeface="Times New Roman"/>
                <a:cs typeface="Times New Roman"/>
                <a:sym typeface="Times New Roman"/>
              </a:rPr>
              <a:t>upheaval</a:t>
            </a:r>
            <a:r>
              <a:rPr lang="ru" sz="1800" b="0">
                <a:solidFill>
                  <a:srgbClr val="000000"/>
                </a:solidFill>
                <a:latin typeface="Times New Roman"/>
                <a:ea typeface="Times New Roman"/>
                <a:cs typeface="Times New Roman"/>
                <a:sym typeface="Times New Roman"/>
              </a:rPr>
              <a:t>?</a:t>
            </a:r>
            <a:endParaRPr sz="1800" b="0">
              <a:highlight>
                <a:schemeClr val="dk1"/>
              </a:highlight>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endParaRPr sz="1800" b="0">
              <a:highlight>
                <a:schemeClr val="dk1"/>
              </a:highlight>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r>
              <a:rPr lang="ru" sz="1800" b="0">
                <a:highlight>
                  <a:schemeClr val="dk1"/>
                </a:highlight>
                <a:latin typeface="Times New Roman"/>
                <a:ea typeface="Times New Roman"/>
                <a:cs typeface="Times New Roman"/>
                <a:sym typeface="Times New Roman"/>
              </a:rPr>
              <a:t>Do I know </a:t>
            </a:r>
            <a:r>
              <a:rPr lang="ru" sz="1800">
                <a:highlight>
                  <a:schemeClr val="dk1"/>
                </a:highlight>
                <a:latin typeface="Times New Roman"/>
                <a:ea typeface="Times New Roman"/>
                <a:cs typeface="Times New Roman"/>
                <a:sym typeface="Times New Roman"/>
              </a:rPr>
              <a:t>how</a:t>
            </a:r>
            <a:r>
              <a:rPr lang="ru" sz="1800" b="0">
                <a:highlight>
                  <a:schemeClr val="dk1"/>
                </a:highlight>
                <a:latin typeface="Times New Roman"/>
                <a:ea typeface="Times New Roman"/>
                <a:cs typeface="Times New Roman"/>
                <a:sym typeface="Times New Roman"/>
              </a:rPr>
              <a:t> these inventions </a:t>
            </a:r>
            <a:r>
              <a:rPr lang="ru" sz="1800">
                <a:highlight>
                  <a:schemeClr val="dk1"/>
                </a:highlight>
                <a:latin typeface="Times New Roman"/>
                <a:ea typeface="Times New Roman"/>
                <a:cs typeface="Times New Roman"/>
                <a:sym typeface="Times New Roman"/>
              </a:rPr>
              <a:t>changed society</a:t>
            </a:r>
            <a:r>
              <a:rPr lang="ru" sz="1800" b="0">
                <a:highlight>
                  <a:schemeClr val="dk1"/>
                </a:highlight>
                <a:latin typeface="Times New Roman"/>
                <a:ea typeface="Times New Roman"/>
                <a:cs typeface="Times New Roman"/>
                <a:sym typeface="Times New Roman"/>
              </a:rPr>
              <a:t>? </a:t>
            </a:r>
            <a:endParaRPr sz="1800" b="0">
              <a:highlight>
                <a:schemeClr val="dk1"/>
              </a:highlight>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r>
              <a:rPr lang="ru" sz="1800">
                <a:latin typeface="Times New Roman"/>
                <a:ea typeface="Times New Roman"/>
                <a:cs typeface="Times New Roman"/>
                <a:sym typeface="Times New Roman"/>
              </a:rPr>
              <a:t>Was</a:t>
            </a:r>
            <a:r>
              <a:rPr lang="ru" sz="1800" b="0">
                <a:latin typeface="Times New Roman"/>
                <a:ea typeface="Times New Roman"/>
                <a:cs typeface="Times New Roman"/>
                <a:sym typeface="Times New Roman"/>
              </a:rPr>
              <a:t> the </a:t>
            </a:r>
            <a:r>
              <a:rPr lang="ru" sz="1800">
                <a:latin typeface="Times New Roman"/>
                <a:ea typeface="Times New Roman"/>
                <a:cs typeface="Times New Roman"/>
                <a:sym typeface="Times New Roman"/>
              </a:rPr>
              <a:t>information useful</a:t>
            </a:r>
            <a:r>
              <a:rPr lang="ru" sz="1800" b="0">
                <a:latin typeface="Times New Roman"/>
                <a:ea typeface="Times New Roman"/>
                <a:cs typeface="Times New Roman"/>
                <a:sym typeface="Times New Roman"/>
              </a:rPr>
              <a:t> for me?</a:t>
            </a: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endParaRPr sz="1800" b="0">
              <a:latin typeface="Times New Roman"/>
              <a:ea typeface="Times New Roman"/>
              <a:cs typeface="Times New Roman"/>
              <a:sym typeface="Times New Roman"/>
            </a:endParaRPr>
          </a:p>
          <a:p>
            <a:pPr marL="0" lvl="0" indent="0" algn="just" rtl="0">
              <a:lnSpc>
                <a:spcPct val="115000"/>
              </a:lnSpc>
              <a:spcBef>
                <a:spcPts val="0"/>
              </a:spcBef>
              <a:spcAft>
                <a:spcPts val="0"/>
              </a:spcAft>
              <a:buSzPct val="333333"/>
              <a:buNone/>
            </a:pPr>
            <a:r>
              <a:rPr lang="ru" sz="1800">
                <a:latin typeface="Times New Roman"/>
                <a:ea typeface="Times New Roman"/>
                <a:cs typeface="Times New Roman"/>
                <a:sym typeface="Times New Roman"/>
              </a:rPr>
              <a:t>What</a:t>
            </a:r>
            <a:r>
              <a:rPr lang="ru" sz="1800" b="0">
                <a:latin typeface="Times New Roman"/>
                <a:ea typeface="Times New Roman"/>
                <a:cs typeface="Times New Roman"/>
                <a:sym typeface="Times New Roman"/>
              </a:rPr>
              <a:t> am I </a:t>
            </a:r>
            <a:r>
              <a:rPr lang="ru" sz="1800">
                <a:latin typeface="Times New Roman"/>
                <a:ea typeface="Times New Roman"/>
                <a:cs typeface="Times New Roman"/>
                <a:sym typeface="Times New Roman"/>
              </a:rPr>
              <a:t>planning to do</a:t>
            </a:r>
            <a:r>
              <a:rPr lang="ru" sz="1800" b="0">
                <a:latin typeface="Times New Roman"/>
                <a:ea typeface="Times New Roman"/>
                <a:cs typeface="Times New Roman"/>
                <a:sym typeface="Times New Roman"/>
              </a:rPr>
              <a:t> with the new knowledge I have attained during this session?</a:t>
            </a:r>
            <a:endParaRPr/>
          </a:p>
        </p:txBody>
      </p:sp>
      <p:sp>
        <p:nvSpPr>
          <p:cNvPr id="182" name="Google Shape;18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16</a:t>
            </a:fld>
            <a:endParaRPr/>
          </a:p>
        </p:txBody>
      </p:sp>
      <p:sp>
        <p:nvSpPr>
          <p:cNvPr id="183" name="Google Shape;183;p28"/>
          <p:cNvSpPr txBox="1"/>
          <p:nvPr/>
        </p:nvSpPr>
        <p:spPr>
          <a:xfrm>
            <a:off x="151375" y="417550"/>
            <a:ext cx="3734400" cy="1376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ru" sz="3600" b="1" i="0" u="none" strike="noStrike" cap="none">
                <a:solidFill>
                  <a:srgbClr val="757575"/>
                </a:solidFill>
                <a:latin typeface="Amatic SC"/>
                <a:ea typeface="Amatic SC"/>
                <a:cs typeface="Amatic SC"/>
                <a:sym typeface="Amatic SC"/>
              </a:rPr>
              <a:t>What did I learn</a:t>
            </a:r>
            <a:endParaRPr sz="3600" b="1" i="0" u="none" strike="noStrike" cap="none">
              <a:solidFill>
                <a:srgbClr val="757575"/>
              </a:solidFill>
              <a:latin typeface="Amatic SC"/>
              <a:ea typeface="Amatic SC"/>
              <a:cs typeface="Amatic SC"/>
              <a:sym typeface="Amatic SC"/>
            </a:endParaRPr>
          </a:p>
          <a:p>
            <a:pPr marL="0" marR="0" lvl="0" indent="0" algn="ctr" rtl="0">
              <a:lnSpc>
                <a:spcPct val="115000"/>
              </a:lnSpc>
              <a:spcBef>
                <a:spcPts val="0"/>
              </a:spcBef>
              <a:spcAft>
                <a:spcPts val="0"/>
              </a:spcAft>
              <a:buClr>
                <a:srgbClr val="000000"/>
              </a:buClr>
              <a:buSzPts val="3600"/>
              <a:buFont typeface="Arial"/>
              <a:buNone/>
            </a:pPr>
            <a:r>
              <a:rPr lang="ru" sz="3600" b="1" i="0" u="none" strike="noStrike" cap="none">
                <a:solidFill>
                  <a:srgbClr val="757575"/>
                </a:solidFill>
                <a:latin typeface="Amatic SC"/>
                <a:ea typeface="Amatic SC"/>
                <a:cs typeface="Amatic SC"/>
                <a:sym typeface="Amatic SC"/>
              </a:rPr>
              <a:t>in this session?</a:t>
            </a:r>
            <a:endParaRPr sz="3600" b="1" i="0" u="none" strike="noStrike" cap="none">
              <a:solidFill>
                <a:srgbClr val="757575"/>
              </a:solidFill>
              <a:latin typeface="Amatic SC"/>
              <a:ea typeface="Amatic SC"/>
              <a:cs typeface="Amatic SC"/>
              <a:sym typeface="Amatic SC"/>
            </a:endParaRPr>
          </a:p>
        </p:txBody>
      </p:sp>
      <p:pic>
        <p:nvPicPr>
          <p:cNvPr id="184" name="Google Shape;184;p28"/>
          <p:cNvPicPr preferRelativeResize="0"/>
          <p:nvPr/>
        </p:nvPicPr>
        <p:blipFill rotWithShape="1">
          <a:blip r:embed="rId3">
            <a:alphaModFix/>
          </a:blip>
          <a:srcRect/>
          <a:stretch/>
        </p:blipFill>
        <p:spPr>
          <a:xfrm>
            <a:off x="841625" y="2066862"/>
            <a:ext cx="2353896" cy="2696000"/>
          </a:xfrm>
          <a:prstGeom prst="rect">
            <a:avLst/>
          </a:prstGeom>
          <a:noFill/>
          <a:ln>
            <a:noFill/>
          </a:ln>
        </p:spPr>
      </p:pic>
      <p:pic>
        <p:nvPicPr>
          <p:cNvPr id="185" name="Google Shape;185;p28"/>
          <p:cNvPicPr preferRelativeResize="0"/>
          <p:nvPr/>
        </p:nvPicPr>
        <p:blipFill rotWithShape="1">
          <a:blip r:embed="rId4">
            <a:alphaModFix/>
          </a:blip>
          <a:srcRect/>
          <a:stretch/>
        </p:blipFill>
        <p:spPr>
          <a:xfrm>
            <a:off x="4192237" y="338900"/>
            <a:ext cx="379774" cy="351900"/>
          </a:xfrm>
          <a:prstGeom prst="rect">
            <a:avLst/>
          </a:prstGeom>
          <a:noFill/>
          <a:ln>
            <a:noFill/>
          </a:ln>
        </p:spPr>
      </p:pic>
      <p:pic>
        <p:nvPicPr>
          <p:cNvPr id="186" name="Google Shape;186;p28"/>
          <p:cNvPicPr preferRelativeResize="0"/>
          <p:nvPr/>
        </p:nvPicPr>
        <p:blipFill rotWithShape="1">
          <a:blip r:embed="rId5">
            <a:alphaModFix/>
          </a:blip>
          <a:srcRect/>
          <a:stretch/>
        </p:blipFill>
        <p:spPr>
          <a:xfrm>
            <a:off x="4192237" y="1215825"/>
            <a:ext cx="379774" cy="351900"/>
          </a:xfrm>
          <a:prstGeom prst="rect">
            <a:avLst/>
          </a:prstGeom>
          <a:noFill/>
          <a:ln>
            <a:noFill/>
          </a:ln>
        </p:spPr>
      </p:pic>
      <p:pic>
        <p:nvPicPr>
          <p:cNvPr id="187" name="Google Shape;187;p28"/>
          <p:cNvPicPr preferRelativeResize="0"/>
          <p:nvPr/>
        </p:nvPicPr>
        <p:blipFill rotWithShape="1">
          <a:blip r:embed="rId5">
            <a:alphaModFix/>
          </a:blip>
          <a:srcRect/>
          <a:stretch/>
        </p:blipFill>
        <p:spPr>
          <a:xfrm>
            <a:off x="4147037" y="1955812"/>
            <a:ext cx="379774" cy="351900"/>
          </a:xfrm>
          <a:prstGeom prst="rect">
            <a:avLst/>
          </a:prstGeom>
          <a:noFill/>
          <a:ln>
            <a:noFill/>
          </a:ln>
        </p:spPr>
      </p:pic>
      <p:pic>
        <p:nvPicPr>
          <p:cNvPr id="188" name="Google Shape;188;p28"/>
          <p:cNvPicPr preferRelativeResize="0"/>
          <p:nvPr/>
        </p:nvPicPr>
        <p:blipFill rotWithShape="1">
          <a:blip r:embed="rId5">
            <a:alphaModFix/>
          </a:blip>
          <a:srcRect/>
          <a:stretch/>
        </p:blipFill>
        <p:spPr>
          <a:xfrm>
            <a:off x="4147037" y="2494100"/>
            <a:ext cx="379774" cy="351900"/>
          </a:xfrm>
          <a:prstGeom prst="rect">
            <a:avLst/>
          </a:prstGeom>
          <a:noFill/>
          <a:ln>
            <a:noFill/>
          </a:ln>
        </p:spPr>
      </p:pic>
      <p:pic>
        <p:nvPicPr>
          <p:cNvPr id="189" name="Google Shape;189;p28"/>
          <p:cNvPicPr preferRelativeResize="0"/>
          <p:nvPr/>
        </p:nvPicPr>
        <p:blipFill rotWithShape="1">
          <a:blip r:embed="rId5">
            <a:alphaModFix/>
          </a:blip>
          <a:srcRect/>
          <a:stretch/>
        </p:blipFill>
        <p:spPr>
          <a:xfrm>
            <a:off x="4147037" y="2996637"/>
            <a:ext cx="379774" cy="351900"/>
          </a:xfrm>
          <a:prstGeom prst="rect">
            <a:avLst/>
          </a:prstGeom>
          <a:noFill/>
          <a:ln>
            <a:noFill/>
          </a:ln>
        </p:spPr>
      </p:pic>
      <p:pic>
        <p:nvPicPr>
          <p:cNvPr id="190" name="Google Shape;190;p28"/>
          <p:cNvPicPr preferRelativeResize="0"/>
          <p:nvPr/>
        </p:nvPicPr>
        <p:blipFill rotWithShape="1">
          <a:blip r:embed="rId5">
            <a:alphaModFix/>
          </a:blip>
          <a:srcRect/>
          <a:stretch/>
        </p:blipFill>
        <p:spPr>
          <a:xfrm>
            <a:off x="4147037" y="3665500"/>
            <a:ext cx="379774" cy="351900"/>
          </a:xfrm>
          <a:prstGeom prst="rect">
            <a:avLst/>
          </a:prstGeom>
          <a:noFill/>
          <a:ln>
            <a:noFill/>
          </a:ln>
        </p:spPr>
      </p:pic>
      <p:pic>
        <p:nvPicPr>
          <p:cNvPr id="191" name="Google Shape;191;p28"/>
          <p:cNvPicPr preferRelativeResize="0"/>
          <p:nvPr/>
        </p:nvPicPr>
        <p:blipFill rotWithShape="1">
          <a:blip r:embed="rId5">
            <a:alphaModFix/>
          </a:blip>
          <a:srcRect/>
          <a:stretch/>
        </p:blipFill>
        <p:spPr>
          <a:xfrm>
            <a:off x="4147037" y="4285950"/>
            <a:ext cx="379774" cy="351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5"/>
        <p:cNvGrpSpPr/>
        <p:nvPr/>
      </p:nvGrpSpPr>
      <p:grpSpPr>
        <a:xfrm>
          <a:off x="0" y="0"/>
          <a:ext cx="0" cy="0"/>
          <a:chOff x="0" y="0"/>
          <a:chExt cx="0" cy="0"/>
        </a:xfrm>
      </p:grpSpPr>
      <p:sp>
        <p:nvSpPr>
          <p:cNvPr id="196" name="Google Shape;19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solidFill>
                  <a:schemeClr val="lt1"/>
                </a:solidFill>
              </a:rPr>
              <a:pPr marL="0" lvl="0" indent="0" algn="r" rtl="0">
                <a:lnSpc>
                  <a:spcPct val="100000"/>
                </a:lnSpc>
                <a:spcBef>
                  <a:spcPts val="0"/>
                </a:spcBef>
                <a:spcAft>
                  <a:spcPts val="0"/>
                </a:spcAft>
                <a:buSzPts val="1000"/>
                <a:buNone/>
              </a:pPr>
              <a:t>17</a:t>
            </a:fld>
            <a:endParaRPr>
              <a:solidFill>
                <a:schemeClr val="lt1"/>
              </a:solidFill>
            </a:endParaRPr>
          </a:p>
        </p:txBody>
      </p:sp>
      <p:sp>
        <p:nvSpPr>
          <p:cNvPr id="197" name="Google Shape;197;p29"/>
          <p:cNvSpPr txBox="1"/>
          <p:nvPr/>
        </p:nvSpPr>
        <p:spPr>
          <a:xfrm>
            <a:off x="1686875" y="2495150"/>
            <a:ext cx="5053200" cy="20319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ru" sz="3000" b="1" i="0" u="none" strike="noStrike" cap="none">
                <a:solidFill>
                  <a:srgbClr val="666666"/>
                </a:solidFill>
                <a:latin typeface="Times New Roman"/>
                <a:ea typeface="Times New Roman"/>
                <a:cs typeface="Times New Roman"/>
                <a:sym typeface="Times New Roman"/>
              </a:rPr>
              <a:t>03.09.</a:t>
            </a:r>
            <a:endParaRPr sz="3000" b="1" i="0" u="none" strike="noStrike" cap="none">
              <a:solidFill>
                <a:srgbClr val="666666"/>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rgbClr val="666666"/>
                </a:solidFill>
                <a:latin typeface="Times New Roman"/>
                <a:ea typeface="Times New Roman"/>
                <a:cs typeface="Times New Roman"/>
                <a:sym typeface="Times New Roman"/>
              </a:rPr>
              <a:t>To learn more about the evolution of press and television, </a:t>
            </a:r>
            <a:endParaRPr sz="2400" b="0" i="0" u="none" strike="noStrike" cap="none">
              <a:solidFill>
                <a:srgbClr val="666666"/>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rgbClr val="666666"/>
                </a:solidFill>
                <a:latin typeface="Times New Roman"/>
                <a:ea typeface="Times New Roman"/>
                <a:cs typeface="Times New Roman"/>
                <a:sym typeface="Times New Roman"/>
              </a:rPr>
              <a:t>do </a:t>
            </a:r>
            <a:r>
              <a:rPr lang="ru" sz="2400" b="1" i="0" u="none" strike="noStrike" cap="none">
                <a:solidFill>
                  <a:srgbClr val="666666"/>
                </a:solidFill>
                <a:latin typeface="Times New Roman"/>
                <a:ea typeface="Times New Roman"/>
                <a:cs typeface="Times New Roman"/>
                <a:sym typeface="Times New Roman"/>
              </a:rPr>
              <a:t>tasks 1-3 + further readings</a:t>
            </a:r>
            <a:r>
              <a:rPr lang="ru" sz="1800" b="1" i="0" u="none" strike="noStrike" cap="none">
                <a:solidFill>
                  <a:schemeClr val="lt1"/>
                </a:solidFill>
                <a:latin typeface="Times New Roman"/>
                <a:ea typeface="Times New Roman"/>
                <a:cs typeface="Times New Roman"/>
                <a:sym typeface="Times New Roman"/>
              </a:rPr>
              <a:t> </a:t>
            </a:r>
            <a:endParaRPr sz="1800" b="1" i="0" u="none" strike="noStrike" cap="none">
              <a:solidFill>
                <a:schemeClr val="lt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ourier New"/>
              <a:ea typeface="Courier New"/>
              <a:cs typeface="Courier New"/>
              <a:sym typeface="Courier New"/>
            </a:endParaRPr>
          </a:p>
        </p:txBody>
      </p:sp>
      <p:pic>
        <p:nvPicPr>
          <p:cNvPr id="198" name="Google Shape;198;p29"/>
          <p:cNvPicPr preferRelativeResize="0"/>
          <p:nvPr/>
        </p:nvPicPr>
        <p:blipFill rotWithShape="1">
          <a:blip r:embed="rId3">
            <a:alphaModFix/>
          </a:blip>
          <a:srcRect/>
          <a:stretch/>
        </p:blipFill>
        <p:spPr>
          <a:xfrm>
            <a:off x="3199675" y="167475"/>
            <a:ext cx="2178248" cy="2190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18</a:t>
            </a:fld>
            <a:endParaRPr/>
          </a:p>
        </p:txBody>
      </p:sp>
      <p:sp>
        <p:nvSpPr>
          <p:cNvPr id="204" name="Google Shape;204;p30"/>
          <p:cNvSpPr txBox="1">
            <a:spLocks noGrp="1"/>
          </p:cNvSpPr>
          <p:nvPr>
            <p:ph type="body" idx="1"/>
          </p:nvPr>
        </p:nvSpPr>
        <p:spPr>
          <a:xfrm>
            <a:off x="1651300" y="2654575"/>
            <a:ext cx="6549600" cy="16983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ru"/>
              <a:t>          </a:t>
            </a:r>
            <a:endParaRPr/>
          </a:p>
          <a:p>
            <a:pPr marL="0" lvl="0" indent="0" algn="ctr" rtl="0">
              <a:lnSpc>
                <a:spcPct val="115000"/>
              </a:lnSpc>
              <a:spcBef>
                <a:spcPts val="1200"/>
              </a:spcBef>
              <a:spcAft>
                <a:spcPts val="0"/>
              </a:spcAft>
              <a:buSzPts val="1800"/>
              <a:buNone/>
            </a:pPr>
            <a:endParaRPr/>
          </a:p>
          <a:p>
            <a:pPr marL="0" lvl="0" indent="0" algn="r" rtl="0">
              <a:lnSpc>
                <a:spcPct val="115000"/>
              </a:lnSpc>
              <a:spcBef>
                <a:spcPts val="1200"/>
              </a:spcBef>
              <a:spcAft>
                <a:spcPts val="1200"/>
              </a:spcAft>
              <a:buSzPts val="1800"/>
              <a:buNone/>
            </a:pPr>
            <a:r>
              <a:rPr lang="ru" sz="2000"/>
              <a:t>Types of media: traditional vs new media.</a:t>
            </a:r>
            <a:r>
              <a:rPr lang="ru"/>
              <a:t> </a:t>
            </a:r>
            <a:endParaRPr/>
          </a:p>
        </p:txBody>
      </p:sp>
      <p:pic>
        <p:nvPicPr>
          <p:cNvPr id="205" name="Google Shape;205;p30"/>
          <p:cNvPicPr preferRelativeResize="0"/>
          <p:nvPr/>
        </p:nvPicPr>
        <p:blipFill rotWithShape="1">
          <a:blip r:embed="rId3">
            <a:alphaModFix/>
          </a:blip>
          <a:srcRect l="25439" t="12664" r="25143" b="12663"/>
          <a:stretch/>
        </p:blipFill>
        <p:spPr>
          <a:xfrm>
            <a:off x="128050" y="3673475"/>
            <a:ext cx="1627463" cy="1383350"/>
          </a:xfrm>
          <a:prstGeom prst="rect">
            <a:avLst/>
          </a:prstGeom>
          <a:noFill/>
          <a:ln>
            <a:noFill/>
          </a:ln>
        </p:spPr>
      </p:pic>
      <p:sp>
        <p:nvSpPr>
          <p:cNvPr id="206" name="Google Shape;206;p30"/>
          <p:cNvSpPr txBox="1"/>
          <p:nvPr/>
        </p:nvSpPr>
        <p:spPr>
          <a:xfrm>
            <a:off x="2503150" y="700375"/>
            <a:ext cx="4417500" cy="2308800"/>
          </a:xfrm>
          <a:prstGeom prst="rect">
            <a:avLst/>
          </a:prstGeom>
          <a:solidFill>
            <a:srgbClr val="FFFFFF"/>
          </a:solid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1100"/>
              <a:buFont typeface="Arial"/>
              <a:buNone/>
            </a:pPr>
            <a:r>
              <a:rPr lang="ru" sz="6900" b="1" i="0" u="none" strike="noStrike" cap="none">
                <a:solidFill>
                  <a:srgbClr val="999999"/>
                </a:solidFill>
                <a:latin typeface="Raleway"/>
                <a:ea typeface="Raleway"/>
                <a:cs typeface="Raleway"/>
                <a:sym typeface="Raleway"/>
              </a:rPr>
              <a:t>Good Job!</a:t>
            </a:r>
            <a:endParaRPr sz="6900" b="1" i="0" u="none" strike="noStrike" cap="none">
              <a:solidFill>
                <a:srgbClr val="999999"/>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273025" y="101700"/>
            <a:ext cx="4045200" cy="49401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5400"/>
              <a:buNone/>
            </a:pPr>
            <a:r>
              <a:rPr lang="ru" sz="3000">
                <a:solidFill>
                  <a:srgbClr val="000000"/>
                </a:solidFill>
                <a:latin typeface="Courier New"/>
                <a:ea typeface="Courier New"/>
                <a:cs typeface="Courier New"/>
                <a:sym typeface="Courier New"/>
              </a:rPr>
              <a:t>History </a:t>
            </a:r>
            <a:endParaRPr sz="3000">
              <a:solidFill>
                <a:srgbClr val="000000"/>
              </a:solidFill>
              <a:latin typeface="Courier New"/>
              <a:ea typeface="Courier New"/>
              <a:cs typeface="Courier New"/>
              <a:sym typeface="Courier New"/>
            </a:endParaRPr>
          </a:p>
          <a:p>
            <a:pPr marL="0" lvl="0" indent="0" algn="ctr" rtl="0">
              <a:lnSpc>
                <a:spcPct val="115000"/>
              </a:lnSpc>
              <a:spcBef>
                <a:spcPts val="0"/>
              </a:spcBef>
              <a:spcAft>
                <a:spcPts val="0"/>
              </a:spcAft>
              <a:buSzPts val="5400"/>
              <a:buNone/>
            </a:pPr>
            <a:r>
              <a:rPr lang="ru" sz="3000">
                <a:solidFill>
                  <a:srgbClr val="000000"/>
                </a:solidFill>
                <a:latin typeface="Courier New"/>
                <a:ea typeface="Courier New"/>
                <a:cs typeface="Courier New"/>
                <a:sym typeface="Courier New"/>
              </a:rPr>
              <a:t>of the printed press</a:t>
            </a:r>
            <a:endParaRPr sz="3000">
              <a:solidFill>
                <a:srgbClr val="000000"/>
              </a:solidFill>
              <a:latin typeface="Courier New"/>
              <a:ea typeface="Courier New"/>
              <a:cs typeface="Courier New"/>
              <a:sym typeface="Courier New"/>
            </a:endParaRPr>
          </a:p>
          <a:p>
            <a:pPr marL="0" lvl="0" indent="0" algn="ctr" rtl="0">
              <a:lnSpc>
                <a:spcPct val="115000"/>
              </a:lnSpc>
              <a:spcBef>
                <a:spcPts val="0"/>
              </a:spcBef>
              <a:spcAft>
                <a:spcPts val="0"/>
              </a:spcAft>
              <a:buSzPts val="5400"/>
              <a:buNone/>
            </a:pPr>
            <a:endParaRPr sz="3600">
              <a:solidFill>
                <a:srgbClr val="000000"/>
              </a:solidFill>
              <a:latin typeface="Courier New"/>
              <a:ea typeface="Courier New"/>
              <a:cs typeface="Courier New"/>
              <a:sym typeface="Courier New"/>
            </a:endParaRPr>
          </a:p>
          <a:p>
            <a:pPr marL="0" lvl="0" indent="0" algn="just" rtl="0">
              <a:lnSpc>
                <a:spcPct val="115000"/>
              </a:lnSpc>
              <a:spcBef>
                <a:spcPts val="0"/>
              </a:spcBef>
              <a:spcAft>
                <a:spcPts val="0"/>
              </a:spcAft>
              <a:buSzPts val="5400"/>
              <a:buNone/>
            </a:pPr>
            <a:r>
              <a:rPr lang="ru" sz="1600">
                <a:solidFill>
                  <a:srgbClr val="000000"/>
                </a:solidFill>
                <a:latin typeface="Courier New"/>
                <a:ea typeface="Courier New"/>
                <a:cs typeface="Courier New"/>
                <a:sym typeface="Courier New"/>
              </a:rPr>
              <a:t>Scan the article “A Brief History of Newspaper Lingo” by Angela Tung published in </a:t>
            </a:r>
            <a:r>
              <a:rPr lang="ru" sz="1600" i="1">
                <a:solidFill>
                  <a:srgbClr val="000000"/>
                </a:solidFill>
                <a:latin typeface="Courier New"/>
                <a:ea typeface="Courier New"/>
                <a:cs typeface="Courier New"/>
                <a:sym typeface="Courier New"/>
              </a:rPr>
              <a:t>The Week</a:t>
            </a:r>
            <a:r>
              <a:rPr lang="ru" sz="1600">
                <a:solidFill>
                  <a:srgbClr val="000000"/>
                </a:solidFill>
                <a:latin typeface="Courier New"/>
                <a:ea typeface="Courier New"/>
                <a:cs typeface="Courier New"/>
                <a:sym typeface="Courier New"/>
              </a:rPr>
              <a:t>.</a:t>
            </a:r>
            <a:endParaRPr sz="1600">
              <a:solidFill>
                <a:srgbClr val="000000"/>
              </a:solidFill>
              <a:latin typeface="Courier New"/>
              <a:ea typeface="Courier New"/>
              <a:cs typeface="Courier New"/>
              <a:sym typeface="Courier New"/>
            </a:endParaRPr>
          </a:p>
          <a:p>
            <a:pPr marL="0" lvl="0" indent="0" algn="just" rtl="0">
              <a:lnSpc>
                <a:spcPct val="115000"/>
              </a:lnSpc>
              <a:spcBef>
                <a:spcPts val="1200"/>
              </a:spcBef>
              <a:spcAft>
                <a:spcPts val="0"/>
              </a:spcAft>
              <a:buSzPts val="5400"/>
              <a:buNone/>
            </a:pPr>
            <a:endParaRPr sz="1600">
              <a:solidFill>
                <a:srgbClr val="000000"/>
              </a:solidFill>
              <a:latin typeface="Courier New"/>
              <a:ea typeface="Courier New"/>
              <a:cs typeface="Courier New"/>
              <a:sym typeface="Courier New"/>
            </a:endParaRPr>
          </a:p>
          <a:p>
            <a:pPr marL="0" lvl="0" indent="0" algn="ctr" rtl="0">
              <a:lnSpc>
                <a:spcPct val="100000"/>
              </a:lnSpc>
              <a:spcBef>
                <a:spcPts val="1200"/>
              </a:spcBef>
              <a:spcAft>
                <a:spcPts val="1600"/>
              </a:spcAft>
              <a:buSzPts val="5400"/>
              <a:buNone/>
            </a:pPr>
            <a:endParaRPr sz="3600">
              <a:solidFill>
                <a:schemeClr val="dk2"/>
              </a:solidFill>
              <a:latin typeface="Times New Roman"/>
              <a:ea typeface="Times New Roman"/>
              <a:cs typeface="Times New Roman"/>
              <a:sym typeface="Times New Roman"/>
            </a:endParaRPr>
          </a:p>
        </p:txBody>
      </p:sp>
      <p:sp>
        <p:nvSpPr>
          <p:cNvPr id="212" name="Google Shape;212;p3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0" lvl="0" indent="0" algn="l" rtl="0">
              <a:lnSpc>
                <a:spcPct val="115000"/>
              </a:lnSpc>
              <a:spcBef>
                <a:spcPts val="0"/>
              </a:spcBef>
              <a:spcAft>
                <a:spcPts val="1200"/>
              </a:spcAft>
              <a:buSzPts val="1800"/>
              <a:buNone/>
            </a:pPr>
            <a:endParaRPr/>
          </a:p>
        </p:txBody>
      </p:sp>
      <p:pic>
        <p:nvPicPr>
          <p:cNvPr id="213" name="Google Shape;213;p31"/>
          <p:cNvPicPr preferRelativeResize="0"/>
          <p:nvPr/>
        </p:nvPicPr>
        <p:blipFill rotWithShape="1">
          <a:blip r:embed="rId3">
            <a:alphaModFix/>
          </a:blip>
          <a:srcRect/>
          <a:stretch/>
        </p:blipFill>
        <p:spPr>
          <a:xfrm>
            <a:off x="6384450" y="512100"/>
            <a:ext cx="1167500" cy="1167500"/>
          </a:xfrm>
          <a:prstGeom prst="rect">
            <a:avLst/>
          </a:prstGeom>
          <a:noFill/>
          <a:ln>
            <a:noFill/>
          </a:ln>
        </p:spPr>
      </p:pic>
      <p:sp>
        <p:nvSpPr>
          <p:cNvPr id="214" name="Google Shape;21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19</a:t>
            </a:fld>
            <a:endParaRPr/>
          </a:p>
        </p:txBody>
      </p:sp>
      <p:pic>
        <p:nvPicPr>
          <p:cNvPr id="215" name="Google Shape;215;p31"/>
          <p:cNvPicPr preferRelativeResize="0"/>
          <p:nvPr/>
        </p:nvPicPr>
        <p:blipFill rotWithShape="1">
          <a:blip r:embed="rId4">
            <a:alphaModFix/>
          </a:blip>
          <a:srcRect/>
          <a:stretch/>
        </p:blipFill>
        <p:spPr>
          <a:xfrm>
            <a:off x="6177488" y="2287900"/>
            <a:ext cx="1581425" cy="160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641750" y="529975"/>
            <a:ext cx="5399400" cy="2999100"/>
          </a:xfrm>
          <a:prstGeom prst="rect">
            <a:avLst/>
          </a:prstGeom>
          <a:solidFill>
            <a:srgbClr val="FFFFFF"/>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endParaRPr>
              <a:latin typeface="Courier New"/>
              <a:ea typeface="Courier New"/>
              <a:cs typeface="Courier New"/>
              <a:sym typeface="Courier New"/>
            </a:endParaRPr>
          </a:p>
          <a:p>
            <a:pPr marL="0" lvl="0" indent="0" algn="ctr" rtl="0">
              <a:lnSpc>
                <a:spcPct val="100000"/>
              </a:lnSpc>
              <a:spcBef>
                <a:spcPts val="0"/>
              </a:spcBef>
              <a:spcAft>
                <a:spcPts val="0"/>
              </a:spcAft>
              <a:buSzPct val="201257"/>
              <a:buNone/>
            </a:pPr>
            <a:endParaRPr sz="2650">
              <a:latin typeface="Courier New"/>
              <a:ea typeface="Courier New"/>
              <a:cs typeface="Courier New"/>
              <a:sym typeface="Courier New"/>
            </a:endParaRPr>
          </a:p>
          <a:p>
            <a:pPr marL="0" lvl="0" indent="0" algn="ctr" rtl="0">
              <a:lnSpc>
                <a:spcPct val="100000"/>
              </a:lnSpc>
              <a:spcBef>
                <a:spcPts val="0"/>
              </a:spcBef>
              <a:spcAft>
                <a:spcPts val="0"/>
              </a:spcAft>
              <a:buSzPct val="201257"/>
              <a:buNone/>
            </a:pPr>
            <a:r>
              <a:rPr lang="ru" sz="2650">
                <a:latin typeface="Courier New"/>
                <a:ea typeface="Courier New"/>
                <a:cs typeface="Courier New"/>
                <a:sym typeface="Courier New"/>
              </a:rPr>
              <a:t>UNIT 1</a:t>
            </a:r>
            <a:endParaRPr sz="2650">
              <a:latin typeface="Courier New"/>
              <a:ea typeface="Courier New"/>
              <a:cs typeface="Courier New"/>
              <a:sym typeface="Courier New"/>
            </a:endParaRPr>
          </a:p>
          <a:p>
            <a:pPr marL="0" lvl="0" indent="0" algn="ctr" rtl="0">
              <a:lnSpc>
                <a:spcPct val="115000"/>
              </a:lnSpc>
              <a:spcBef>
                <a:spcPts val="0"/>
              </a:spcBef>
              <a:spcAft>
                <a:spcPts val="0"/>
              </a:spcAft>
              <a:buSzPct val="201257"/>
              <a:buNone/>
            </a:pPr>
            <a:r>
              <a:rPr lang="ru" sz="2650">
                <a:solidFill>
                  <a:srgbClr val="000000"/>
                </a:solidFill>
                <a:highlight>
                  <a:srgbClr val="FFFFFF"/>
                </a:highlight>
                <a:latin typeface="Courier New"/>
                <a:ea typeface="Courier New"/>
                <a:cs typeface="Courier New"/>
                <a:sym typeface="Courier New"/>
              </a:rPr>
              <a:t>Introduction to Media</a:t>
            </a:r>
            <a:endParaRPr sz="2650">
              <a:solidFill>
                <a:srgbClr val="000000"/>
              </a:solidFill>
              <a:highlight>
                <a:srgbClr val="FFFFFF"/>
              </a:highlight>
              <a:latin typeface="Courier New"/>
              <a:ea typeface="Courier New"/>
              <a:cs typeface="Courier New"/>
              <a:sym typeface="Courier New"/>
            </a:endParaRPr>
          </a:p>
          <a:p>
            <a:pPr marL="0" lvl="0" indent="0" algn="ctr" rtl="0">
              <a:lnSpc>
                <a:spcPct val="115000"/>
              </a:lnSpc>
              <a:spcBef>
                <a:spcPts val="0"/>
              </a:spcBef>
              <a:spcAft>
                <a:spcPts val="0"/>
              </a:spcAft>
              <a:buSzPct val="266666"/>
              <a:buNone/>
            </a:pPr>
            <a:endParaRPr sz="2000">
              <a:solidFill>
                <a:srgbClr val="000000"/>
              </a:solidFill>
              <a:highlight>
                <a:srgbClr val="FFFFFF"/>
              </a:highlight>
              <a:latin typeface="Courier New"/>
              <a:ea typeface="Courier New"/>
              <a:cs typeface="Courier New"/>
              <a:sym typeface="Courier New"/>
            </a:endParaRPr>
          </a:p>
          <a:p>
            <a:pPr marL="457200" lvl="0" indent="-342900" algn="l" rtl="0">
              <a:lnSpc>
                <a:spcPct val="115000"/>
              </a:lnSpc>
              <a:spcBef>
                <a:spcPts val="1200"/>
              </a:spcBef>
              <a:spcAft>
                <a:spcPts val="0"/>
              </a:spcAft>
              <a:buClr>
                <a:schemeClr val="dk2"/>
              </a:buClr>
              <a:buSzPct val="100000"/>
              <a:buFont typeface="Courier New"/>
              <a:buChar char="✓"/>
            </a:pPr>
            <a:r>
              <a:rPr lang="ru" sz="2000" b="0">
                <a:solidFill>
                  <a:srgbClr val="000000"/>
                </a:solidFill>
                <a:latin typeface="Courier New"/>
                <a:ea typeface="Courier New"/>
                <a:cs typeface="Courier New"/>
                <a:sym typeface="Courier New"/>
              </a:rPr>
              <a:t>What do I want to learn?</a:t>
            </a:r>
            <a:endParaRPr sz="2000" b="0">
              <a:solidFill>
                <a:srgbClr val="000000"/>
              </a:solidFill>
              <a:latin typeface="Courier New"/>
              <a:ea typeface="Courier New"/>
              <a:cs typeface="Courier New"/>
              <a:sym typeface="Courier New"/>
            </a:endParaRPr>
          </a:p>
          <a:p>
            <a:pPr marL="457200" lvl="0" indent="-342900" algn="l" rtl="0">
              <a:lnSpc>
                <a:spcPct val="115000"/>
              </a:lnSpc>
              <a:spcBef>
                <a:spcPts val="1200"/>
              </a:spcBef>
              <a:spcAft>
                <a:spcPts val="0"/>
              </a:spcAft>
              <a:buClr>
                <a:schemeClr val="dk2"/>
              </a:buClr>
              <a:buSzPct val="100000"/>
              <a:buFont typeface="Courier New"/>
              <a:buChar char="✓"/>
            </a:pPr>
            <a:r>
              <a:rPr lang="ru" sz="2000" b="0">
                <a:solidFill>
                  <a:srgbClr val="000000"/>
                </a:solidFill>
                <a:latin typeface="Courier New"/>
                <a:ea typeface="Courier New"/>
                <a:cs typeface="Courier New"/>
                <a:sym typeface="Courier New"/>
              </a:rPr>
              <a:t>What is my learning objective in this session and the course?</a:t>
            </a:r>
            <a:endParaRPr sz="2000">
              <a:solidFill>
                <a:srgbClr val="000000"/>
              </a:solidFill>
              <a:latin typeface="Courier New"/>
              <a:ea typeface="Courier New"/>
              <a:cs typeface="Courier New"/>
              <a:sym typeface="Courier New"/>
            </a:endParaRPr>
          </a:p>
          <a:p>
            <a:pPr marL="457200" lvl="0" indent="0" algn="ctr" rtl="0">
              <a:lnSpc>
                <a:spcPct val="115000"/>
              </a:lnSpc>
              <a:spcBef>
                <a:spcPts val="1000"/>
              </a:spcBef>
              <a:spcAft>
                <a:spcPts val="0"/>
              </a:spcAft>
              <a:buSzPct val="380952"/>
              <a:buNone/>
            </a:pPr>
            <a:endParaRPr sz="1400">
              <a:solidFill>
                <a:srgbClr val="F46524"/>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SzPct val="380952"/>
              <a:buNone/>
            </a:pPr>
            <a:r>
              <a:rPr lang="ru" sz="1400" b="0">
                <a:solidFill>
                  <a:srgbClr val="000000"/>
                </a:solidFill>
                <a:latin typeface="Raleway"/>
                <a:ea typeface="Raleway"/>
                <a:cs typeface="Raleway"/>
                <a:sym typeface="Raleway"/>
              </a:rPr>
              <a:t/>
            </a:r>
            <a:br>
              <a:rPr lang="ru" sz="1400" b="0">
                <a:solidFill>
                  <a:srgbClr val="000000"/>
                </a:solidFill>
                <a:latin typeface="Raleway"/>
                <a:ea typeface="Raleway"/>
                <a:cs typeface="Raleway"/>
                <a:sym typeface="Raleway"/>
              </a:rPr>
            </a:br>
            <a:endParaRPr sz="1200" b="0">
              <a:solidFill>
                <a:srgbClr val="000000"/>
              </a:solidFill>
              <a:latin typeface="Raleway"/>
              <a:ea typeface="Raleway"/>
              <a:cs typeface="Raleway"/>
              <a:sym typeface="Raleway"/>
            </a:endParaRPr>
          </a:p>
          <a:p>
            <a:pPr marL="0" lvl="0" indent="0" algn="ctr" rtl="0">
              <a:lnSpc>
                <a:spcPct val="100000"/>
              </a:lnSpc>
              <a:spcBef>
                <a:spcPts val="1000"/>
              </a:spcBef>
              <a:spcAft>
                <a:spcPts val="0"/>
              </a:spcAft>
              <a:buSzPct val="201257"/>
              <a:buNone/>
            </a:pPr>
            <a:endParaRPr sz="2650"/>
          </a:p>
        </p:txBody>
      </p:sp>
      <p:sp>
        <p:nvSpPr>
          <p:cNvPr id="66" name="Google Shape;66;p14"/>
          <p:cNvSpPr txBox="1">
            <a:spLocks noGrp="1"/>
          </p:cNvSpPr>
          <p:nvPr>
            <p:ph type="subTitle" idx="4294967295"/>
          </p:nvPr>
        </p:nvSpPr>
        <p:spPr>
          <a:xfrm>
            <a:off x="903700" y="4342250"/>
            <a:ext cx="7990200" cy="54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Source Code Pro"/>
              <a:buNone/>
            </a:pPr>
            <a:r>
              <a:rPr lang="ru" sz="1800" b="0" i="0" u="none" strike="noStrike" cap="none">
                <a:solidFill>
                  <a:srgbClr val="000000"/>
                </a:solidFill>
                <a:latin typeface="Times New Roman"/>
                <a:ea typeface="Times New Roman"/>
                <a:cs typeface="Times New Roman"/>
                <a:sym typeface="Times New Roman"/>
              </a:rPr>
              <a:t>        </a:t>
            </a:r>
            <a:r>
              <a:rPr lang="ru" sz="1800" b="0" i="0" u="none" strike="noStrike" cap="none">
                <a:solidFill>
                  <a:srgbClr val="000000"/>
                </a:solidFill>
                <a:latin typeface="Courier New"/>
                <a:ea typeface="Courier New"/>
                <a:cs typeface="Courier New"/>
                <a:sym typeface="Courier New"/>
              </a:rPr>
              <a:t>Module 1. Information and Media in a Democratic World</a:t>
            </a:r>
            <a:endParaRPr sz="18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1200"/>
              </a:spcBef>
              <a:spcAft>
                <a:spcPts val="1200"/>
              </a:spcAft>
              <a:buClr>
                <a:schemeClr val="dk2"/>
              </a:buClr>
              <a:buSzPts val="1800"/>
              <a:buFont typeface="Source Code Pro"/>
              <a:buNone/>
            </a:pPr>
            <a:endParaRPr sz="1000" b="0" i="0" u="none" strike="noStrike" cap="none">
              <a:solidFill>
                <a:srgbClr val="000000"/>
              </a:solidFill>
              <a:latin typeface="Times New Roman"/>
              <a:ea typeface="Times New Roman"/>
              <a:cs typeface="Times New Roman"/>
              <a:sym typeface="Times New Roman"/>
            </a:endParaRPr>
          </a:p>
        </p:txBody>
      </p:sp>
      <p:sp>
        <p:nvSpPr>
          <p:cNvPr id="67" name="Google Shape;6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2</a:t>
            </a:fld>
            <a:endParaRPr/>
          </a:p>
        </p:txBody>
      </p:sp>
      <p:pic>
        <p:nvPicPr>
          <p:cNvPr id="68" name="Google Shape;68;p14"/>
          <p:cNvPicPr preferRelativeResize="0"/>
          <p:nvPr/>
        </p:nvPicPr>
        <p:blipFill rotWithShape="1">
          <a:blip r:embed="rId3">
            <a:alphaModFix/>
          </a:blip>
          <a:srcRect l="8765" t="5195" r="17138" b="19728"/>
          <a:stretch/>
        </p:blipFill>
        <p:spPr>
          <a:xfrm>
            <a:off x="7366600" y="832175"/>
            <a:ext cx="1376575" cy="2232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282200" y="75900"/>
            <a:ext cx="8664300" cy="315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SzPts val="4000"/>
              <a:buNone/>
            </a:pPr>
            <a:r>
              <a:rPr lang="ru" sz="1400" b="0" i="1">
                <a:solidFill>
                  <a:srgbClr val="000000"/>
                </a:solidFill>
                <a:latin typeface="Times New Roman"/>
                <a:ea typeface="Times New Roman"/>
                <a:cs typeface="Times New Roman"/>
                <a:sym typeface="Times New Roman"/>
              </a:rPr>
              <a:t>Together with your partner fill in the table to find out about the evolution of first reliable system of social information.</a:t>
            </a:r>
            <a:endParaRPr sz="1400" b="0" i="1">
              <a:latin typeface="Times New Roman"/>
              <a:ea typeface="Times New Roman"/>
              <a:cs typeface="Times New Roman"/>
              <a:sym typeface="Times New Roman"/>
            </a:endParaRPr>
          </a:p>
        </p:txBody>
      </p:sp>
      <p:sp>
        <p:nvSpPr>
          <p:cNvPr id="221" name="Google Shape;22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20</a:t>
            </a:fld>
            <a:endParaRPr/>
          </a:p>
        </p:txBody>
      </p:sp>
      <p:graphicFrame>
        <p:nvGraphicFramePr>
          <p:cNvPr id="222" name="Google Shape;222;p32"/>
          <p:cNvGraphicFramePr/>
          <p:nvPr/>
        </p:nvGraphicFramePr>
        <p:xfrm>
          <a:off x="389600" y="391500"/>
          <a:ext cx="8193525" cy="5602835"/>
        </p:xfrm>
        <a:graphic>
          <a:graphicData uri="http://schemas.openxmlformats.org/drawingml/2006/table">
            <a:tbl>
              <a:tblPr>
                <a:noFill/>
                <a:tableStyleId>{72B00BE3-668D-4E4B-89AD-FD8A675C36AD}</a:tableStyleId>
              </a:tblPr>
              <a:tblGrid>
                <a:gridCol w="2502400"/>
                <a:gridCol w="1296725"/>
                <a:gridCol w="1963725"/>
                <a:gridCol w="2430675"/>
              </a:tblGrid>
              <a:tr h="428950">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Name of the media and / or formats</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Time and Place</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Format</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Other information</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60157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Acta Diurna or Daily Acts</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Ancient Rome</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carved in metal or stone, posted in public places</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Ancient China</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price of a copper coin</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06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1649</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Newspaper</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1860s</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06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1908</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Yellow journalism</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067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condensed, illustrated, sensational material.</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06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1912</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1960s</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Factoids</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6325">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UK, 1996</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ru"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0800" marR="508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2221550" y="399125"/>
            <a:ext cx="4307700" cy="4014000"/>
          </a:xfrm>
          <a:prstGeom prst="rect">
            <a:avLst/>
          </a:prstGeom>
          <a:solidFill>
            <a:srgbClr val="FFFFFF"/>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SzPts val="4800"/>
              <a:buNone/>
            </a:pP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4800"/>
              <a:buNone/>
            </a:pP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4800"/>
              <a:buNone/>
            </a:pPr>
            <a:r>
              <a:rPr lang="ru" sz="1800" b="0">
                <a:solidFill>
                  <a:srgbClr val="000000"/>
                </a:solidFill>
                <a:latin typeface="Times New Roman"/>
                <a:ea typeface="Times New Roman"/>
                <a:cs typeface="Times New Roman"/>
                <a:sym typeface="Times New Roman"/>
              </a:rPr>
              <a:t>Did you know about all these formats of the printed press?</a:t>
            </a: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4800"/>
              <a:buNone/>
            </a:pP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4800"/>
              <a:buNone/>
            </a:pPr>
            <a:r>
              <a:rPr lang="ru" sz="1800" b="0">
                <a:solidFill>
                  <a:srgbClr val="000000"/>
                </a:solidFill>
                <a:latin typeface="Times New Roman"/>
                <a:ea typeface="Times New Roman"/>
                <a:cs typeface="Times New Roman"/>
                <a:sym typeface="Times New Roman"/>
              </a:rPr>
              <a:t>Which facts came as a surprise for you?</a:t>
            </a: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4800"/>
              <a:buNone/>
            </a:pP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4800"/>
              <a:buNone/>
            </a:pPr>
            <a:r>
              <a:rPr lang="ru" sz="1800" b="0">
                <a:solidFill>
                  <a:srgbClr val="000000"/>
                </a:solidFill>
                <a:latin typeface="Times New Roman"/>
                <a:ea typeface="Times New Roman"/>
                <a:cs typeface="Times New Roman"/>
                <a:sym typeface="Times New Roman"/>
              </a:rPr>
              <a:t>Do/did you have all these formats of printed press in your country?</a:t>
            </a:r>
            <a:endParaRPr sz="1800" b="0">
              <a:solidFill>
                <a:srgbClr val="000000"/>
              </a:solidFill>
              <a:latin typeface="Times New Roman"/>
              <a:ea typeface="Times New Roman"/>
              <a:cs typeface="Times New Roman"/>
              <a:sym typeface="Times New Roman"/>
            </a:endParaRPr>
          </a:p>
          <a:p>
            <a:pPr marL="0" lvl="0" indent="0" algn="ctr" rtl="0">
              <a:lnSpc>
                <a:spcPct val="100000"/>
              </a:lnSpc>
              <a:spcBef>
                <a:spcPts val="1200"/>
              </a:spcBef>
              <a:spcAft>
                <a:spcPts val="0"/>
              </a:spcAft>
              <a:buSzPts val="4800"/>
              <a:buNone/>
            </a:pPr>
            <a:endParaRPr/>
          </a:p>
        </p:txBody>
      </p:sp>
      <p:sp>
        <p:nvSpPr>
          <p:cNvPr id="228" name="Google Shape;22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21</a:t>
            </a:fld>
            <a:endParaRPr/>
          </a:p>
        </p:txBody>
      </p:sp>
      <p:pic>
        <p:nvPicPr>
          <p:cNvPr id="229" name="Google Shape;229;p33"/>
          <p:cNvPicPr preferRelativeResize="0"/>
          <p:nvPr/>
        </p:nvPicPr>
        <p:blipFill rotWithShape="1">
          <a:blip r:embed="rId3">
            <a:alphaModFix/>
          </a:blip>
          <a:srcRect l="8765" t="5195" r="17138" b="19728"/>
          <a:stretch/>
        </p:blipFill>
        <p:spPr>
          <a:xfrm>
            <a:off x="7095875" y="308800"/>
            <a:ext cx="1376575" cy="2232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227825" y="361475"/>
            <a:ext cx="4344300" cy="45561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1200"/>
              </a:spcBef>
              <a:spcAft>
                <a:spcPts val="0"/>
              </a:spcAft>
              <a:buSzPts val="5400"/>
              <a:buNone/>
            </a:pPr>
            <a:r>
              <a:rPr lang="ru" sz="3600">
                <a:solidFill>
                  <a:srgbClr val="000000"/>
                </a:solidFill>
              </a:rPr>
              <a:t>History of television</a:t>
            </a:r>
            <a:endParaRPr sz="3600">
              <a:solidFill>
                <a:srgbClr val="000000"/>
              </a:solidFill>
            </a:endParaRPr>
          </a:p>
          <a:p>
            <a:pPr marL="0" lvl="0" indent="0" algn="l" rtl="0">
              <a:lnSpc>
                <a:spcPct val="115000"/>
              </a:lnSpc>
              <a:spcBef>
                <a:spcPts val="1200"/>
              </a:spcBef>
              <a:spcAft>
                <a:spcPts val="0"/>
              </a:spcAft>
              <a:buSzPts val="5400"/>
              <a:buNone/>
            </a:pPr>
            <a:r>
              <a:rPr lang="ru" sz="1600" b="0">
                <a:solidFill>
                  <a:srgbClr val="000000"/>
                </a:solidFill>
                <a:latin typeface="Courier New"/>
                <a:ea typeface="Courier New"/>
                <a:cs typeface="Courier New"/>
                <a:sym typeface="Courier New"/>
              </a:rPr>
              <a:t>1. When and where did television appear?</a:t>
            </a:r>
            <a:endParaRPr sz="1600" b="0">
              <a:solidFill>
                <a:srgbClr val="000000"/>
              </a:solidFill>
              <a:latin typeface="Courier New"/>
              <a:ea typeface="Courier New"/>
              <a:cs typeface="Courier New"/>
              <a:sym typeface="Courier New"/>
            </a:endParaRPr>
          </a:p>
          <a:p>
            <a:pPr marL="0" lvl="0" indent="0" algn="l" rtl="0">
              <a:lnSpc>
                <a:spcPct val="115000"/>
              </a:lnSpc>
              <a:spcBef>
                <a:spcPts val="1200"/>
              </a:spcBef>
              <a:spcAft>
                <a:spcPts val="0"/>
              </a:spcAft>
              <a:buSzPts val="5400"/>
              <a:buNone/>
            </a:pPr>
            <a:r>
              <a:rPr lang="ru" sz="1600" b="0">
                <a:solidFill>
                  <a:srgbClr val="000000"/>
                </a:solidFill>
                <a:latin typeface="Courier New"/>
                <a:ea typeface="Courier New"/>
                <a:cs typeface="Courier New"/>
                <a:sym typeface="Courier New"/>
              </a:rPr>
              <a:t>2. When did it appear in your country and town?</a:t>
            </a:r>
            <a:endParaRPr sz="1600" b="0">
              <a:solidFill>
                <a:srgbClr val="000000"/>
              </a:solidFill>
              <a:latin typeface="Courier New"/>
              <a:ea typeface="Courier New"/>
              <a:cs typeface="Courier New"/>
              <a:sym typeface="Courier New"/>
            </a:endParaRPr>
          </a:p>
          <a:p>
            <a:pPr marL="0" lvl="0" indent="0" algn="l" rtl="0">
              <a:lnSpc>
                <a:spcPct val="115000"/>
              </a:lnSpc>
              <a:spcBef>
                <a:spcPts val="1200"/>
              </a:spcBef>
              <a:spcAft>
                <a:spcPts val="0"/>
              </a:spcAft>
              <a:buSzPts val="5400"/>
              <a:buNone/>
            </a:pPr>
            <a:r>
              <a:rPr lang="ru" sz="1600" b="0">
                <a:solidFill>
                  <a:srgbClr val="000000"/>
                </a:solidFill>
                <a:latin typeface="Courier New"/>
                <a:ea typeface="Courier New"/>
                <a:cs typeface="Courier New"/>
                <a:sym typeface="Courier New"/>
              </a:rPr>
              <a:t>3. What are the most popular TV programs today? Why are they popular?</a:t>
            </a:r>
            <a:endParaRPr sz="1600" b="0">
              <a:solidFill>
                <a:srgbClr val="000000"/>
              </a:solidFill>
              <a:latin typeface="Courier New"/>
              <a:ea typeface="Courier New"/>
              <a:cs typeface="Courier New"/>
              <a:sym typeface="Courier New"/>
            </a:endParaRPr>
          </a:p>
          <a:p>
            <a:pPr marL="0" lvl="0" indent="0" algn="l" rtl="0">
              <a:lnSpc>
                <a:spcPct val="115000"/>
              </a:lnSpc>
              <a:spcBef>
                <a:spcPts val="1200"/>
              </a:spcBef>
              <a:spcAft>
                <a:spcPts val="1200"/>
              </a:spcAft>
              <a:buSzPts val="5400"/>
              <a:buNone/>
            </a:pPr>
            <a:r>
              <a:rPr lang="ru" sz="1600" b="0">
                <a:solidFill>
                  <a:srgbClr val="000000"/>
                </a:solidFill>
                <a:latin typeface="Courier New"/>
                <a:ea typeface="Courier New"/>
                <a:cs typeface="Courier New"/>
                <a:sym typeface="Courier New"/>
              </a:rPr>
              <a:t>4. Who are the famous journalists and TV hosts in your county/in the world? How did they change television?</a:t>
            </a:r>
            <a:endParaRPr/>
          </a:p>
        </p:txBody>
      </p:sp>
      <p:sp>
        <p:nvSpPr>
          <p:cNvPr id="235" name="Google Shape;23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22</a:t>
            </a:fld>
            <a:endParaRPr/>
          </a:p>
        </p:txBody>
      </p:sp>
      <p:pic>
        <p:nvPicPr>
          <p:cNvPr id="236" name="Google Shape;236;p34"/>
          <p:cNvPicPr preferRelativeResize="0"/>
          <p:nvPr/>
        </p:nvPicPr>
        <p:blipFill rotWithShape="1">
          <a:blip r:embed="rId3">
            <a:alphaModFix/>
          </a:blip>
          <a:srcRect/>
          <a:stretch/>
        </p:blipFill>
        <p:spPr>
          <a:xfrm>
            <a:off x="5602125" y="821603"/>
            <a:ext cx="2511750" cy="141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body" idx="2"/>
          </p:nvPr>
        </p:nvSpPr>
        <p:spPr>
          <a:xfrm>
            <a:off x="4691650" y="180750"/>
            <a:ext cx="4345200" cy="1797900"/>
          </a:xfrm>
          <a:prstGeom prst="rect">
            <a:avLst/>
          </a:prstGeom>
          <a:noFill/>
          <a:ln>
            <a:noFill/>
          </a:ln>
        </p:spPr>
        <p:txBody>
          <a:bodyPr spcFirstLastPara="1" wrap="square" lIns="91425" tIns="91425" rIns="91425" bIns="91425" anchor="ctr" anchorCtr="0">
            <a:normAutofit/>
          </a:bodyPr>
          <a:lstStyle/>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0" lvl="0" indent="0" algn="l" rtl="0">
              <a:lnSpc>
                <a:spcPct val="115000"/>
              </a:lnSpc>
              <a:spcBef>
                <a:spcPts val="0"/>
              </a:spcBef>
              <a:spcAft>
                <a:spcPts val="1200"/>
              </a:spcAft>
              <a:buSzPts val="1800"/>
              <a:buNone/>
            </a:pPr>
            <a:endParaRPr/>
          </a:p>
        </p:txBody>
      </p:sp>
      <p:sp>
        <p:nvSpPr>
          <p:cNvPr id="242" name="Google Shape;24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23</a:t>
            </a:fld>
            <a:endParaRPr/>
          </a:p>
        </p:txBody>
      </p:sp>
      <p:pic>
        <p:nvPicPr>
          <p:cNvPr id="243" name="Google Shape;243;p35"/>
          <p:cNvPicPr preferRelativeResize="0"/>
          <p:nvPr/>
        </p:nvPicPr>
        <p:blipFill rotWithShape="1">
          <a:blip r:embed="rId3">
            <a:alphaModFix/>
          </a:blip>
          <a:srcRect t="14568" b="13664"/>
          <a:stretch/>
        </p:blipFill>
        <p:spPr>
          <a:xfrm>
            <a:off x="7282250" y="598975"/>
            <a:ext cx="1273050" cy="896025"/>
          </a:xfrm>
          <a:prstGeom prst="rect">
            <a:avLst/>
          </a:prstGeom>
          <a:noFill/>
          <a:ln>
            <a:noFill/>
          </a:ln>
        </p:spPr>
      </p:pic>
      <p:pic>
        <p:nvPicPr>
          <p:cNvPr id="244" name="Google Shape;244;p35"/>
          <p:cNvPicPr preferRelativeResize="0"/>
          <p:nvPr/>
        </p:nvPicPr>
        <p:blipFill rotWithShape="1">
          <a:blip r:embed="rId4">
            <a:alphaModFix/>
          </a:blip>
          <a:srcRect/>
          <a:stretch/>
        </p:blipFill>
        <p:spPr>
          <a:xfrm>
            <a:off x="5174300" y="533650"/>
            <a:ext cx="1092100" cy="1092100"/>
          </a:xfrm>
          <a:prstGeom prst="rect">
            <a:avLst/>
          </a:prstGeom>
          <a:noFill/>
          <a:ln>
            <a:noFill/>
          </a:ln>
        </p:spPr>
      </p:pic>
      <p:sp>
        <p:nvSpPr>
          <p:cNvPr id="245" name="Google Shape;245;p35"/>
          <p:cNvSpPr txBox="1"/>
          <p:nvPr/>
        </p:nvSpPr>
        <p:spPr>
          <a:xfrm>
            <a:off x="135550" y="425775"/>
            <a:ext cx="4337700" cy="2187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ru" sz="1400" b="1" i="0" u="none" strike="noStrike" cap="none">
                <a:solidFill>
                  <a:srgbClr val="000000"/>
                </a:solidFill>
                <a:latin typeface="Times New Roman"/>
                <a:ea typeface="Times New Roman"/>
                <a:cs typeface="Times New Roman"/>
                <a:sym typeface="Times New Roman"/>
              </a:rPr>
              <a:t>Watch the video</a:t>
            </a:r>
            <a:r>
              <a:rPr lang="ru" sz="1200" b="1" i="0" u="none" strike="noStrike" cap="none">
                <a:solidFill>
                  <a:srgbClr val="000000"/>
                </a:solidFill>
                <a:latin typeface="Times New Roman"/>
                <a:ea typeface="Times New Roman"/>
                <a:cs typeface="Times New Roman"/>
                <a:sym typeface="Times New Roman"/>
              </a:rPr>
              <a:t> </a:t>
            </a:r>
            <a:r>
              <a:rPr lang="ru" sz="1800" b="1" i="0" u="none" strike="noStrike" cap="none">
                <a:solidFill>
                  <a:srgbClr val="000000"/>
                </a:solidFill>
                <a:latin typeface="Amatic SC"/>
                <a:ea typeface="Amatic SC"/>
                <a:cs typeface="Amatic SC"/>
                <a:sym typeface="Amatic SC"/>
              </a:rPr>
              <a:t>“The Evolution of Television: Chapter 1”</a:t>
            </a:r>
            <a:r>
              <a:rPr lang="ru" sz="1200" b="1" i="0" u="none" strike="noStrike" cap="none">
                <a:solidFill>
                  <a:srgbClr val="000000"/>
                </a:solidFill>
                <a:latin typeface="Times New Roman"/>
                <a:ea typeface="Times New Roman"/>
                <a:cs typeface="Times New Roman"/>
                <a:sym typeface="Times New Roman"/>
              </a:rPr>
              <a:t>. While watching, put down the important dates in the history of television. </a:t>
            </a:r>
            <a:r>
              <a:rPr lang="ru" sz="1400" b="0" i="0" u="none" strike="noStrike" cap="none">
                <a:solidFill>
                  <a:srgbClr val="000000"/>
                </a:solidFill>
                <a:latin typeface="Times New Roman"/>
                <a:ea typeface="Times New Roman"/>
                <a:cs typeface="Times New Roman"/>
                <a:sym typeface="Times New Roman"/>
              </a:rPr>
              <a:t>Write out 10 terms connected with television. Check their meaning if necessary.</a:t>
            </a:r>
            <a:endParaRPr sz="14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1200"/>
              </a:spcBef>
              <a:spcAft>
                <a:spcPts val="1200"/>
              </a:spcAft>
              <a:buClr>
                <a:srgbClr val="000000"/>
              </a:buClr>
              <a:buSzPts val="1200"/>
              <a:buFont typeface="Arial"/>
              <a:buNone/>
            </a:pPr>
            <a:r>
              <a:rPr lang="ru" sz="1200" b="0" i="0" u="none" strike="noStrike" cap="none">
                <a:solidFill>
                  <a:srgbClr val="000000"/>
                </a:solidFill>
                <a:latin typeface="Times New Roman"/>
                <a:ea typeface="Times New Roman"/>
                <a:cs typeface="Times New Roman"/>
                <a:sym typeface="Times New Roman"/>
              </a:rPr>
              <a:t>___________________________________________________________________________________________________________________________________________________________________________________________________________________</a:t>
            </a:r>
            <a:endParaRPr sz="1400" b="0" i="0" u="none" strike="noStrike" cap="none">
              <a:solidFill>
                <a:srgbClr val="000000"/>
              </a:solidFill>
              <a:latin typeface="Source Code Pro"/>
              <a:ea typeface="Source Code Pro"/>
              <a:cs typeface="Source Code Pro"/>
              <a:sym typeface="Source Code Pro"/>
            </a:endParaRPr>
          </a:p>
        </p:txBody>
      </p:sp>
      <p:sp>
        <p:nvSpPr>
          <p:cNvPr id="246" name="Google Shape;246;p35"/>
          <p:cNvSpPr txBox="1"/>
          <p:nvPr/>
        </p:nvSpPr>
        <p:spPr>
          <a:xfrm>
            <a:off x="173200" y="2807125"/>
            <a:ext cx="4337700" cy="1974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ru" sz="1400" b="1" i="0" u="none" strike="noStrike" cap="none">
                <a:solidFill>
                  <a:srgbClr val="000000"/>
                </a:solidFill>
                <a:latin typeface="Times New Roman"/>
                <a:ea typeface="Times New Roman"/>
                <a:cs typeface="Times New Roman"/>
                <a:sym typeface="Times New Roman"/>
              </a:rPr>
              <a:t>Watch the video</a:t>
            </a:r>
            <a:r>
              <a:rPr lang="ru" sz="1200" b="1" i="0" u="none" strike="noStrike" cap="none">
                <a:solidFill>
                  <a:srgbClr val="000000"/>
                </a:solidFill>
                <a:latin typeface="Times New Roman"/>
                <a:ea typeface="Times New Roman"/>
                <a:cs typeface="Times New Roman"/>
                <a:sym typeface="Times New Roman"/>
              </a:rPr>
              <a:t> </a:t>
            </a:r>
            <a:r>
              <a:rPr lang="ru" sz="1800" b="1" i="0" u="none" strike="noStrike" cap="none">
                <a:solidFill>
                  <a:srgbClr val="000000"/>
                </a:solidFill>
                <a:latin typeface="Amatic SC"/>
                <a:ea typeface="Amatic SC"/>
                <a:cs typeface="Amatic SC"/>
                <a:sym typeface="Amatic SC"/>
              </a:rPr>
              <a:t>“The Evolution of Television: Chapter 2”</a:t>
            </a:r>
            <a:r>
              <a:rPr lang="ru" sz="1200" b="1" i="0" u="none" strike="noStrike" cap="none">
                <a:solidFill>
                  <a:srgbClr val="000000"/>
                </a:solidFill>
                <a:latin typeface="Times New Roman"/>
                <a:ea typeface="Times New Roman"/>
                <a:cs typeface="Times New Roman"/>
                <a:sym typeface="Times New Roman"/>
              </a:rPr>
              <a:t>. </a:t>
            </a:r>
            <a:r>
              <a:rPr lang="ru" sz="1400" b="0" i="0" u="none" strike="noStrike" cap="none">
                <a:solidFill>
                  <a:srgbClr val="000000"/>
                </a:solidFill>
                <a:latin typeface="Times New Roman"/>
                <a:ea typeface="Times New Roman"/>
                <a:cs typeface="Times New Roman"/>
                <a:sym typeface="Times New Roman"/>
              </a:rPr>
              <a:t>Write out 10 terms connected with television. Check their meaning if necessary.</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1200"/>
              </a:spcBef>
              <a:spcAft>
                <a:spcPts val="1200"/>
              </a:spcAft>
              <a:buClr>
                <a:srgbClr val="000000"/>
              </a:buClr>
              <a:buSzPts val="1200"/>
              <a:buFont typeface="Arial"/>
              <a:buNone/>
            </a:pPr>
            <a:r>
              <a:rPr lang="ru" sz="1200" b="0" i="0" u="none" strike="noStrike" cap="none">
                <a:solidFill>
                  <a:srgbClr val="000000"/>
                </a:solidFill>
                <a:latin typeface="Times New Roman"/>
                <a:ea typeface="Times New Roman"/>
                <a:cs typeface="Times New Roman"/>
                <a:sym typeface="Times New Roman"/>
              </a:rPr>
              <a:t>________________________________________________________________________________________________________________________________________________________________________________________________________________________</a:t>
            </a:r>
            <a:endParaRPr sz="1400" b="0" i="0" u="none" strike="noStrike" cap="none">
              <a:solidFill>
                <a:srgbClr val="000000"/>
              </a:solidFill>
              <a:latin typeface="Source Code Pro"/>
              <a:ea typeface="Source Code Pro"/>
              <a:cs typeface="Source Code Pro"/>
              <a:sym typeface="Source Code Pro"/>
            </a:endParaRPr>
          </a:p>
        </p:txBody>
      </p:sp>
      <p:sp>
        <p:nvSpPr>
          <p:cNvPr id="247" name="Google Shape;247;p35"/>
          <p:cNvSpPr txBox="1"/>
          <p:nvPr/>
        </p:nvSpPr>
        <p:spPr>
          <a:xfrm>
            <a:off x="6679775" y="3223150"/>
            <a:ext cx="433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Code Pro"/>
              <a:ea typeface="Source Code Pro"/>
              <a:cs typeface="Source Code Pro"/>
              <a:sym typeface="Source Code Pro"/>
            </a:endParaRPr>
          </a:p>
        </p:txBody>
      </p:sp>
      <p:pic>
        <p:nvPicPr>
          <p:cNvPr id="248" name="Google Shape;248;p35"/>
          <p:cNvPicPr preferRelativeResize="0"/>
          <p:nvPr/>
        </p:nvPicPr>
        <p:blipFill rotWithShape="1">
          <a:blip r:embed="rId5">
            <a:alphaModFix/>
          </a:blip>
          <a:srcRect/>
          <a:stretch/>
        </p:blipFill>
        <p:spPr>
          <a:xfrm>
            <a:off x="5243200" y="2492675"/>
            <a:ext cx="1130675" cy="1130675"/>
          </a:xfrm>
          <a:prstGeom prst="rect">
            <a:avLst/>
          </a:prstGeom>
          <a:noFill/>
          <a:ln>
            <a:noFill/>
          </a:ln>
        </p:spPr>
      </p:pic>
      <p:pic>
        <p:nvPicPr>
          <p:cNvPr id="249" name="Google Shape;249;p35"/>
          <p:cNvPicPr preferRelativeResize="0"/>
          <p:nvPr/>
        </p:nvPicPr>
        <p:blipFill rotWithShape="1">
          <a:blip r:embed="rId3">
            <a:alphaModFix/>
          </a:blip>
          <a:srcRect t="14568" b="13664"/>
          <a:stretch/>
        </p:blipFill>
        <p:spPr>
          <a:xfrm>
            <a:off x="7282250" y="2575550"/>
            <a:ext cx="1273050" cy="896025"/>
          </a:xfrm>
          <a:prstGeom prst="rect">
            <a:avLst/>
          </a:prstGeom>
          <a:noFill/>
          <a:ln>
            <a:noFill/>
          </a:ln>
        </p:spPr>
      </p:pic>
      <p:sp>
        <p:nvSpPr>
          <p:cNvPr id="250" name="Google Shape;250;p35"/>
          <p:cNvSpPr txBox="1"/>
          <p:nvPr/>
        </p:nvSpPr>
        <p:spPr>
          <a:xfrm>
            <a:off x="4740575" y="3910325"/>
            <a:ext cx="4337700" cy="112951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200"/>
              <a:buFont typeface="Arial"/>
              <a:buNone/>
            </a:pPr>
            <a:r>
              <a:rPr lang="ru" sz="1200" b="1" i="1" u="none" strike="noStrike" cap="none">
                <a:solidFill>
                  <a:srgbClr val="000000"/>
                </a:solidFill>
                <a:latin typeface="Times New Roman"/>
                <a:ea typeface="Times New Roman"/>
                <a:cs typeface="Times New Roman"/>
                <a:sym typeface="Times New Roman"/>
              </a:rPr>
              <a:t>Using the terms, retell the factual history of television. Visit  </a:t>
            </a:r>
            <a:r>
              <a:rPr lang="ru" sz="1200" b="1" i="1" u="sng" strike="noStrike" cap="none">
                <a:solidFill>
                  <a:schemeClr val="hlink"/>
                </a:solidFill>
                <a:latin typeface="Times New Roman"/>
                <a:ea typeface="Times New Roman"/>
                <a:cs typeface="Times New Roman"/>
                <a:sym typeface="Times New Roman"/>
                <a:hlinkClick r:id="rId6"/>
              </a:rPr>
              <a:t>https://www.timetoast.com/timelines/the-timeline-of-tv-s</a:t>
            </a:r>
            <a:r>
              <a:rPr lang="ru" sz="1200" b="1" i="1" u="none" strike="noStrike" cap="none">
                <a:solidFill>
                  <a:srgbClr val="000000"/>
                </a:solidFill>
                <a:latin typeface="Times New Roman"/>
                <a:ea typeface="Times New Roman"/>
                <a:cs typeface="Times New Roman"/>
                <a:sym typeface="Times New Roman"/>
              </a:rPr>
              <a:t> to check the dates on the Evolution of Television timeline</a:t>
            </a:r>
            <a:endParaRPr sz="1400" b="0" i="1" u="none" strike="noStrike" cap="none">
              <a:solidFill>
                <a:srgbClr val="000000"/>
              </a:solidFill>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1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fade">
                                      <p:cBhvr>
                                        <p:cTn id="17" dur="1000"/>
                                        <p:tgtEl>
                                          <p:spTgt spid="2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fade">
                                      <p:cBhvr>
                                        <p:cTn id="22" dur="1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10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gtEl>
                                        <p:attrNameLst>
                                          <p:attrName>style.visibility</p:attrName>
                                        </p:attrNameLst>
                                      </p:cBhvr>
                                      <p:to>
                                        <p:strVal val="visible"/>
                                      </p:to>
                                    </p:set>
                                    <p:animEffect transition="in" filter="fade">
                                      <p:cBhvr>
                                        <p:cTn id="32" dur="1000"/>
                                        <p:tgtEl>
                                          <p:spTgt spid="2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0"/>
                                        </p:tgtEl>
                                        <p:attrNameLst>
                                          <p:attrName>style.visibility</p:attrName>
                                        </p:attrNameLst>
                                      </p:cBhvr>
                                      <p:to>
                                        <p:strVal val="visible"/>
                                      </p:to>
                                    </p:set>
                                    <p:animEffect transition="in" filter="fade">
                                      <p:cBhvr>
                                        <p:cTn id="3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1434650" y="1292000"/>
            <a:ext cx="6483900" cy="3279300"/>
          </a:xfrm>
          <a:prstGeom prst="rect">
            <a:avLst/>
          </a:prstGeom>
          <a:solidFill>
            <a:srgbClr val="FFFFFF"/>
          </a:solidFill>
          <a:ln>
            <a:noFill/>
          </a:ln>
        </p:spPr>
        <p:txBody>
          <a:bodyPr spcFirstLastPara="1" wrap="square" lIns="91425" tIns="91425" rIns="91425" bIns="91425" anchor="ctr" anchorCtr="0">
            <a:normAutofit/>
          </a:bodyPr>
          <a:lstStyle/>
          <a:p>
            <a:pPr marL="457200" lvl="0" indent="-327025" algn="just" rtl="0">
              <a:lnSpc>
                <a:spcPct val="115000"/>
              </a:lnSpc>
              <a:spcBef>
                <a:spcPts val="1100"/>
              </a:spcBef>
              <a:spcAft>
                <a:spcPts val="0"/>
              </a:spcAft>
              <a:buClr>
                <a:srgbClr val="000000"/>
              </a:buClr>
              <a:buSzPts val="1550"/>
              <a:buFont typeface="Times New Roman"/>
              <a:buAutoNum type="arabicPeriod"/>
            </a:pPr>
            <a:r>
              <a:rPr lang="ru" sz="1400" b="0">
                <a:solidFill>
                  <a:srgbClr val="000000"/>
                </a:solidFill>
                <a:latin typeface="Times New Roman"/>
                <a:ea typeface="Times New Roman"/>
                <a:cs typeface="Times New Roman"/>
                <a:sym typeface="Times New Roman"/>
              </a:rPr>
              <a:t>Form and content are closely related in media messages. As Marshall McLuhan noted, each medium has its own grammar and codifies reality in its own particular way. Different media will report the same event, but create different impressions and messages.</a:t>
            </a:r>
            <a:br>
              <a:rPr lang="ru" sz="1400" b="0">
                <a:solidFill>
                  <a:srgbClr val="000000"/>
                </a:solidFill>
                <a:latin typeface="Times New Roman"/>
                <a:ea typeface="Times New Roman"/>
                <a:cs typeface="Times New Roman"/>
                <a:sym typeface="Times New Roman"/>
              </a:rPr>
            </a:br>
            <a:r>
              <a:rPr lang="ru" sz="1400" b="0">
                <a:solidFill>
                  <a:srgbClr val="000000"/>
                </a:solidFill>
                <a:latin typeface="Times New Roman"/>
                <a:ea typeface="Times New Roman"/>
                <a:cs typeface="Times New Roman"/>
                <a:sym typeface="Times New Roman"/>
              </a:rPr>
              <a:t> 	 </a:t>
            </a:r>
            <a:endParaRPr sz="1400" b="0">
              <a:solidFill>
                <a:srgbClr val="000000"/>
              </a:solidFill>
              <a:latin typeface="Times New Roman"/>
              <a:ea typeface="Times New Roman"/>
              <a:cs typeface="Times New Roman"/>
              <a:sym typeface="Times New Roman"/>
            </a:endParaRPr>
          </a:p>
          <a:p>
            <a:pPr marL="457200" lvl="0" indent="-327025" algn="just" rtl="0">
              <a:lnSpc>
                <a:spcPct val="115000"/>
              </a:lnSpc>
              <a:spcBef>
                <a:spcPts val="0"/>
              </a:spcBef>
              <a:spcAft>
                <a:spcPts val="0"/>
              </a:spcAft>
              <a:buClr>
                <a:srgbClr val="000000"/>
              </a:buClr>
              <a:buSzPts val="1550"/>
              <a:buFont typeface="Times New Roman"/>
              <a:buAutoNum type="arabicPeriod"/>
            </a:pPr>
            <a:r>
              <a:rPr lang="ru" sz="1400" b="0">
                <a:solidFill>
                  <a:srgbClr val="000000"/>
                </a:solidFill>
                <a:latin typeface="Times New Roman"/>
                <a:ea typeface="Times New Roman"/>
                <a:cs typeface="Times New Roman"/>
                <a:sym typeface="Times New Roman"/>
              </a:rPr>
              <a:t>Each medium has a unique aesthetic form. Just as we notice the pleasing rhythms of certain pieces of poetry or prose, so we ought to be able to enjoy the pleasing forms and effects of the different media.</a:t>
            </a:r>
            <a:endParaRPr sz="1400" b="0">
              <a:solidFill>
                <a:srgbClr val="000000"/>
              </a:solidFill>
              <a:latin typeface="Times New Roman"/>
              <a:ea typeface="Times New Roman"/>
              <a:cs typeface="Times New Roman"/>
              <a:sym typeface="Times New Roman"/>
            </a:endParaRPr>
          </a:p>
          <a:p>
            <a:pPr marL="457200" lvl="0" indent="0" algn="just" rtl="0">
              <a:lnSpc>
                <a:spcPct val="115000"/>
              </a:lnSpc>
              <a:spcBef>
                <a:spcPts val="1100"/>
              </a:spcBef>
              <a:spcAft>
                <a:spcPts val="1100"/>
              </a:spcAft>
              <a:buSzPts val="4800"/>
              <a:buNone/>
            </a:pPr>
            <a:endParaRPr sz="1400" b="0">
              <a:solidFill>
                <a:srgbClr val="000000"/>
              </a:solidFill>
              <a:latin typeface="Times New Roman"/>
              <a:ea typeface="Times New Roman"/>
              <a:cs typeface="Times New Roman"/>
              <a:sym typeface="Times New Roman"/>
            </a:endParaRPr>
          </a:p>
        </p:txBody>
      </p:sp>
      <p:sp>
        <p:nvSpPr>
          <p:cNvPr id="256" name="Google Shape;25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24</a:t>
            </a:fld>
            <a:endParaRPr/>
          </a:p>
        </p:txBody>
      </p:sp>
      <p:pic>
        <p:nvPicPr>
          <p:cNvPr id="257" name="Google Shape;257;p36"/>
          <p:cNvPicPr preferRelativeResize="0"/>
          <p:nvPr/>
        </p:nvPicPr>
        <p:blipFill rotWithShape="1">
          <a:blip r:embed="rId3">
            <a:alphaModFix/>
          </a:blip>
          <a:srcRect/>
          <a:stretch/>
        </p:blipFill>
        <p:spPr>
          <a:xfrm>
            <a:off x="760600" y="128025"/>
            <a:ext cx="738225" cy="769275"/>
          </a:xfrm>
          <a:prstGeom prst="rect">
            <a:avLst/>
          </a:prstGeom>
          <a:noFill/>
          <a:ln>
            <a:noFill/>
          </a:ln>
        </p:spPr>
      </p:pic>
      <p:sp>
        <p:nvSpPr>
          <p:cNvPr id="258" name="Google Shape;258;p36"/>
          <p:cNvSpPr txBox="1"/>
          <p:nvPr/>
        </p:nvSpPr>
        <p:spPr>
          <a:xfrm>
            <a:off x="1671825" y="90350"/>
            <a:ext cx="65367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ru" sz="4800" b="1" i="0" u="none" strike="noStrike" cap="none">
                <a:solidFill>
                  <a:srgbClr val="000000"/>
                </a:solidFill>
                <a:latin typeface="Times New Roman"/>
                <a:ea typeface="Times New Roman"/>
                <a:cs typeface="Times New Roman"/>
                <a:sym typeface="Times New Roman"/>
              </a:rPr>
              <a:t>Media Literacy top tips</a:t>
            </a:r>
            <a:endParaRPr sz="1400" b="0" i="0" u="none" strike="noStrike" cap="none">
              <a:solidFill>
                <a:srgbClr val="000000"/>
              </a:solidFill>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60075" y="180750"/>
            <a:ext cx="4268100" cy="1265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1600"/>
              </a:spcAft>
              <a:buSzPct val="166666"/>
              <a:buNone/>
            </a:pPr>
            <a:r>
              <a:rPr lang="ru" sz="3600">
                <a:solidFill>
                  <a:schemeClr val="dk2"/>
                </a:solidFill>
                <a:latin typeface="Times New Roman"/>
                <a:ea typeface="Times New Roman"/>
                <a:cs typeface="Times New Roman"/>
                <a:sym typeface="Times New Roman"/>
              </a:rPr>
              <a:t>What are we going      to do in this session?</a:t>
            </a:r>
            <a:endParaRPr/>
          </a:p>
        </p:txBody>
      </p:sp>
      <p:sp>
        <p:nvSpPr>
          <p:cNvPr id="74" name="Google Shape;74;p15"/>
          <p:cNvSpPr txBox="1">
            <a:spLocks noGrp="1"/>
          </p:cNvSpPr>
          <p:nvPr>
            <p:ph type="body" idx="2"/>
          </p:nvPr>
        </p:nvSpPr>
        <p:spPr>
          <a:xfrm>
            <a:off x="4691700" y="75300"/>
            <a:ext cx="4452300" cy="4895100"/>
          </a:xfrm>
          <a:prstGeom prst="rect">
            <a:avLst/>
          </a:prstGeom>
          <a:noFill/>
          <a:ln>
            <a:noFill/>
          </a:ln>
        </p:spPr>
        <p:txBody>
          <a:bodyPr spcFirstLastPara="1" wrap="square" lIns="91425" tIns="91425" rIns="91425" bIns="91425" anchor="ctr" anchorCtr="0">
            <a:normAutofit/>
          </a:bodyPr>
          <a:lstStyle/>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ru">
                <a:highlight>
                  <a:schemeClr val="dk1"/>
                </a:highlight>
                <a:latin typeface="Times New Roman"/>
                <a:ea typeface="Times New Roman"/>
                <a:cs typeface="Times New Roman"/>
                <a:sym typeface="Times New Roman"/>
              </a:rPr>
              <a:t>define the notions of "media", main media types and formats;</a:t>
            </a:r>
            <a:endParaRPr>
              <a:highlight>
                <a:schemeClr val="dk1"/>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ru">
                <a:highlight>
                  <a:schemeClr val="dk1"/>
                </a:highlight>
                <a:latin typeface="Times New Roman"/>
                <a:ea typeface="Times New Roman"/>
                <a:cs typeface="Times New Roman"/>
                <a:sym typeface="Times New Roman"/>
              </a:rPr>
              <a:t>distinguish media eras, what and who stipulated their upheaval;</a:t>
            </a:r>
            <a:endParaRPr>
              <a:highlight>
                <a:schemeClr val="dk1"/>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SzPts val="1800"/>
              <a:buFont typeface="Times New Roman"/>
              <a:buChar char="❏"/>
            </a:pPr>
            <a:r>
              <a:rPr lang="ru">
                <a:highlight>
                  <a:schemeClr val="dk1"/>
                </a:highlight>
                <a:latin typeface="Times New Roman"/>
                <a:ea typeface="Times New Roman"/>
                <a:cs typeface="Times New Roman"/>
                <a:sym typeface="Times New Roman"/>
              </a:rPr>
              <a:t>learn how the media evolution stimulated social changes.</a:t>
            </a:r>
            <a:endParaRPr>
              <a:highlight>
                <a:schemeClr val="dk1"/>
              </a:highlight>
              <a:latin typeface="Times New Roman"/>
              <a:ea typeface="Times New Roman"/>
              <a:cs typeface="Times New Roman"/>
              <a:sym typeface="Times New Roman"/>
            </a:endParaRPr>
          </a:p>
          <a:p>
            <a:pPr marL="0" lvl="0" indent="0" algn="l" rtl="0">
              <a:lnSpc>
                <a:spcPct val="115000"/>
              </a:lnSpc>
              <a:spcBef>
                <a:spcPts val="0"/>
              </a:spcBef>
              <a:spcAft>
                <a:spcPts val="1200"/>
              </a:spcAft>
              <a:buSzPts val="1800"/>
              <a:buNone/>
            </a:pPr>
            <a:endParaRPr/>
          </a:p>
        </p:txBody>
      </p:sp>
      <p:pic>
        <p:nvPicPr>
          <p:cNvPr id="75" name="Google Shape;75;p15"/>
          <p:cNvPicPr preferRelativeResize="0"/>
          <p:nvPr/>
        </p:nvPicPr>
        <p:blipFill rotWithShape="1">
          <a:blip r:embed="rId3">
            <a:alphaModFix/>
          </a:blip>
          <a:srcRect/>
          <a:stretch/>
        </p:blipFill>
        <p:spPr>
          <a:xfrm>
            <a:off x="6376900" y="256050"/>
            <a:ext cx="858750" cy="858750"/>
          </a:xfrm>
          <a:prstGeom prst="rect">
            <a:avLst/>
          </a:prstGeom>
          <a:noFill/>
          <a:ln>
            <a:noFill/>
          </a:ln>
        </p:spPr>
      </p:pic>
      <p:pic>
        <p:nvPicPr>
          <p:cNvPr id="76" name="Google Shape;76;p15"/>
          <p:cNvPicPr preferRelativeResize="0"/>
          <p:nvPr/>
        </p:nvPicPr>
        <p:blipFill rotWithShape="1">
          <a:blip r:embed="rId4">
            <a:alphaModFix/>
          </a:blip>
          <a:srcRect/>
          <a:stretch/>
        </p:blipFill>
        <p:spPr>
          <a:xfrm>
            <a:off x="467925" y="1890150"/>
            <a:ext cx="3652398" cy="2978299"/>
          </a:xfrm>
          <a:prstGeom prst="rect">
            <a:avLst/>
          </a:prstGeom>
          <a:noFill/>
          <a:ln>
            <a:noFill/>
          </a:ln>
        </p:spPr>
      </p:pic>
      <p:sp>
        <p:nvSpPr>
          <p:cNvPr id="77" name="Google Shape;7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ru"/>
              <a:t>What is media? </a:t>
            </a:r>
            <a:endParaRPr/>
          </a:p>
          <a:p>
            <a:pPr marL="0" lvl="0" indent="0" algn="ctr" rtl="0">
              <a:lnSpc>
                <a:spcPct val="100000"/>
              </a:lnSpc>
              <a:spcBef>
                <a:spcPts val="0"/>
              </a:spcBef>
              <a:spcAft>
                <a:spcPts val="0"/>
              </a:spcAft>
              <a:buSzPts val="4800"/>
              <a:buNone/>
            </a:pPr>
            <a:endParaRPr sz="3600"/>
          </a:p>
          <a:p>
            <a:pPr marL="0" lvl="0" indent="0" algn="ctr" rtl="0">
              <a:lnSpc>
                <a:spcPct val="100000"/>
              </a:lnSpc>
              <a:spcBef>
                <a:spcPts val="0"/>
              </a:spcBef>
              <a:spcAft>
                <a:spcPts val="0"/>
              </a:spcAft>
              <a:buSzPts val="4800"/>
              <a:buNone/>
            </a:pPr>
            <a:r>
              <a:rPr lang="ru" sz="3600"/>
              <a:t>how do you understand the word?</a:t>
            </a:r>
            <a:endParaRPr sz="3600"/>
          </a:p>
          <a:p>
            <a:pPr marL="0" lvl="0" indent="0" algn="ctr" rtl="0">
              <a:lnSpc>
                <a:spcPct val="100000"/>
              </a:lnSpc>
              <a:spcBef>
                <a:spcPts val="0"/>
              </a:spcBef>
              <a:spcAft>
                <a:spcPts val="0"/>
              </a:spcAft>
              <a:buSzPts val="4800"/>
              <a:buNone/>
            </a:pPr>
            <a:r>
              <a:rPr lang="ru" sz="1800" b="0">
                <a:solidFill>
                  <a:srgbClr val="000000"/>
                </a:solidFill>
                <a:latin typeface="Times New Roman"/>
                <a:ea typeface="Times New Roman"/>
                <a:cs typeface="Times New Roman"/>
                <a:sym typeface="Times New Roman"/>
              </a:rPr>
              <a:t> </a:t>
            </a:r>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4</a:t>
            </a:fld>
            <a:endParaRPr/>
          </a:p>
        </p:txBody>
      </p:sp>
      <p:pic>
        <p:nvPicPr>
          <p:cNvPr id="84" name="Google Shape;84;p16"/>
          <p:cNvPicPr preferRelativeResize="0"/>
          <p:nvPr/>
        </p:nvPicPr>
        <p:blipFill rotWithShape="1">
          <a:blip r:embed="rId3">
            <a:alphaModFix/>
          </a:blip>
          <a:srcRect/>
          <a:stretch/>
        </p:blipFill>
        <p:spPr>
          <a:xfrm>
            <a:off x="303000" y="3888300"/>
            <a:ext cx="993225" cy="993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subTitle" idx="1"/>
          </p:nvPr>
        </p:nvSpPr>
        <p:spPr>
          <a:xfrm>
            <a:off x="84600" y="3486725"/>
            <a:ext cx="8756400" cy="158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100"/>
              <a:buNone/>
            </a:pPr>
            <a:r>
              <a:rPr lang="ru" sz="1200">
                <a:solidFill>
                  <a:srgbClr val="000000"/>
                </a:solidFill>
                <a:latin typeface="Times New Roman"/>
                <a:ea typeface="Times New Roman"/>
                <a:cs typeface="Times New Roman"/>
                <a:sym typeface="Times New Roman"/>
              </a:rPr>
              <a:t>Use Macmillan Dictionary to find all the necessary information</a:t>
            </a: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How is the word “media” related to the words “medium”, “mediate”, “middle”? </a:t>
            </a: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Which meaning do they share? </a:t>
            </a:r>
            <a:endParaRPr sz="14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2100"/>
              <a:buNone/>
            </a:pPr>
            <a:endParaRPr sz="1000">
              <a:solidFill>
                <a:srgbClr val="000000"/>
              </a:solidFill>
              <a:latin typeface="Times New Roman"/>
              <a:ea typeface="Times New Roman"/>
              <a:cs typeface="Times New Roman"/>
              <a:sym typeface="Times New Roman"/>
            </a:endParaRPr>
          </a:p>
        </p:txBody>
      </p:sp>
      <p:pic>
        <p:nvPicPr>
          <p:cNvPr id="90" name="Google Shape;90;p17"/>
          <p:cNvPicPr preferRelativeResize="0"/>
          <p:nvPr/>
        </p:nvPicPr>
        <p:blipFill rotWithShape="1">
          <a:blip r:embed="rId3">
            <a:alphaModFix/>
          </a:blip>
          <a:srcRect/>
          <a:stretch/>
        </p:blipFill>
        <p:spPr>
          <a:xfrm>
            <a:off x="84600" y="2382150"/>
            <a:ext cx="993225" cy="993225"/>
          </a:xfrm>
          <a:prstGeom prst="rect">
            <a:avLst/>
          </a:prstGeom>
          <a:noFill/>
          <a:ln>
            <a:noFill/>
          </a:ln>
        </p:spPr>
      </p:pic>
      <p:pic>
        <p:nvPicPr>
          <p:cNvPr id="91" name="Google Shape;91;p17"/>
          <p:cNvPicPr preferRelativeResize="0"/>
          <p:nvPr/>
        </p:nvPicPr>
        <p:blipFill rotWithShape="1">
          <a:blip r:embed="rId4">
            <a:alphaModFix/>
          </a:blip>
          <a:srcRect/>
          <a:stretch/>
        </p:blipFill>
        <p:spPr>
          <a:xfrm>
            <a:off x="1537101" y="152400"/>
            <a:ext cx="6059198" cy="322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subTitle" idx="1"/>
          </p:nvPr>
        </p:nvSpPr>
        <p:spPr>
          <a:xfrm>
            <a:off x="84600" y="3486725"/>
            <a:ext cx="8756400" cy="158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100"/>
              <a:buNone/>
            </a:pPr>
            <a:r>
              <a:rPr lang="ru" sz="1200">
                <a:solidFill>
                  <a:srgbClr val="000000"/>
                </a:solidFill>
                <a:latin typeface="Times New Roman"/>
                <a:ea typeface="Times New Roman"/>
                <a:cs typeface="Times New Roman"/>
                <a:sym typeface="Times New Roman"/>
              </a:rPr>
              <a:t>Use Macmillan Dictionary to find all the necessary information</a:t>
            </a: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How is the word “media” related to the words “medium”, “mediate”, “middle”? </a:t>
            </a: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Which meaning do they share? </a:t>
            </a:r>
            <a:endParaRPr sz="14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2100"/>
              <a:buNone/>
            </a:pPr>
            <a:endParaRPr sz="1000">
              <a:solidFill>
                <a:srgbClr val="000000"/>
              </a:solidFill>
              <a:latin typeface="Times New Roman"/>
              <a:ea typeface="Times New Roman"/>
              <a:cs typeface="Times New Roman"/>
              <a:sym typeface="Times New Roman"/>
            </a:endParaRPr>
          </a:p>
        </p:txBody>
      </p:sp>
      <p:pic>
        <p:nvPicPr>
          <p:cNvPr id="97" name="Google Shape;97;p18"/>
          <p:cNvPicPr preferRelativeResize="0"/>
          <p:nvPr/>
        </p:nvPicPr>
        <p:blipFill rotWithShape="1">
          <a:blip r:embed="rId3">
            <a:alphaModFix/>
          </a:blip>
          <a:srcRect/>
          <a:stretch/>
        </p:blipFill>
        <p:spPr>
          <a:xfrm>
            <a:off x="84600" y="2382150"/>
            <a:ext cx="993225" cy="993225"/>
          </a:xfrm>
          <a:prstGeom prst="rect">
            <a:avLst/>
          </a:prstGeom>
          <a:noFill/>
          <a:ln>
            <a:noFill/>
          </a:ln>
        </p:spPr>
      </p:pic>
      <p:pic>
        <p:nvPicPr>
          <p:cNvPr id="98" name="Google Shape;98;p18"/>
          <p:cNvPicPr preferRelativeResize="0"/>
          <p:nvPr/>
        </p:nvPicPr>
        <p:blipFill rotWithShape="1">
          <a:blip r:embed="rId4">
            <a:alphaModFix/>
          </a:blip>
          <a:srcRect/>
          <a:stretch/>
        </p:blipFill>
        <p:spPr>
          <a:xfrm>
            <a:off x="1847750" y="0"/>
            <a:ext cx="5758299" cy="343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88275" y="67775"/>
            <a:ext cx="4292400" cy="3780300"/>
          </a:xfrm>
          <a:prstGeom prst="rect">
            <a:avLst/>
          </a:prstGeom>
          <a:noFill/>
          <a:ln>
            <a:noFill/>
          </a:ln>
        </p:spPr>
        <p:txBody>
          <a:bodyPr spcFirstLastPara="1" wrap="square" lIns="91425" tIns="91425" rIns="91425" bIns="91425" anchor="b" anchorCtr="0">
            <a:noAutofit/>
          </a:bodyPr>
          <a:lstStyle/>
          <a:p>
            <a:pPr marL="0" lvl="0" indent="0" algn="just" rtl="0">
              <a:lnSpc>
                <a:spcPct val="115000"/>
              </a:lnSpc>
              <a:spcBef>
                <a:spcPts val="1200"/>
              </a:spcBef>
              <a:spcAft>
                <a:spcPts val="0"/>
              </a:spcAft>
              <a:buSzPts val="5400"/>
              <a:buNone/>
            </a:pPr>
            <a:endParaRPr sz="1800" b="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1200"/>
              </a:spcAft>
              <a:buSzPts val="5400"/>
              <a:buNone/>
            </a:pPr>
            <a:endParaRPr sz="1200" b="0">
              <a:solidFill>
                <a:srgbClr val="000000"/>
              </a:solidFill>
              <a:latin typeface="Times New Roman"/>
              <a:ea typeface="Times New Roman"/>
              <a:cs typeface="Times New Roman"/>
              <a:sym typeface="Times New Roman"/>
            </a:endParaRPr>
          </a:p>
        </p:txBody>
      </p:sp>
      <p:sp>
        <p:nvSpPr>
          <p:cNvPr id="104" name="Google Shape;104;p19"/>
          <p:cNvSpPr txBox="1">
            <a:spLocks noGrp="1"/>
          </p:cNvSpPr>
          <p:nvPr>
            <p:ph type="body" idx="2"/>
          </p:nvPr>
        </p:nvSpPr>
        <p:spPr>
          <a:xfrm>
            <a:off x="37650" y="124200"/>
            <a:ext cx="4534500" cy="4895100"/>
          </a:xfrm>
          <a:prstGeom prst="rect">
            <a:avLst/>
          </a:prstGeom>
          <a:noFill/>
          <a:ln>
            <a:noFill/>
          </a:ln>
        </p:spPr>
        <p:txBody>
          <a:bodyPr spcFirstLastPara="1" wrap="square" lIns="91425" tIns="91425" rIns="91425" bIns="91425" anchor="ctr" anchorCtr="0">
            <a:normAutofit/>
          </a:bodyPr>
          <a:lstStyle/>
          <a:p>
            <a:pPr marL="0" lvl="0" indent="0" algn="just" rtl="0">
              <a:lnSpc>
                <a:spcPct val="115000"/>
              </a:lnSpc>
              <a:spcBef>
                <a:spcPts val="1200"/>
              </a:spcBef>
              <a:spcAft>
                <a:spcPts val="0"/>
              </a:spcAft>
              <a:buSzPts val="1800"/>
              <a:buNone/>
            </a:pPr>
            <a:endParaRPr sz="1400" b="1">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1)  the printed press, newspapers and magazines, radio, television, and Internet sites that purvey news, information, misinformation, and all shades of opinion;</a:t>
            </a:r>
            <a:endParaRPr sz="140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3) any transmission of information that reaches large numbers of people, usually within a short time frame, in a one-to-many communication flow;</a:t>
            </a:r>
            <a:endParaRPr sz="140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4) tools for the transfer of information, concepts, and ideas to both general and specific audiences;</a:t>
            </a:r>
            <a:endParaRPr sz="140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5) refer to channels of communication that involve transmitting information in some way, shape or form to large numbers of people.</a:t>
            </a:r>
            <a:endParaRPr sz="1400">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endParaRPr>
              <a:solidFill>
                <a:srgbClr val="000000"/>
              </a:solidFill>
              <a:latin typeface="Times New Roman"/>
              <a:ea typeface="Times New Roman"/>
              <a:cs typeface="Times New Roman"/>
              <a:sym typeface="Times New Roman"/>
            </a:endParaRPr>
          </a:p>
        </p:txBody>
      </p:sp>
      <p:pic>
        <p:nvPicPr>
          <p:cNvPr id="105" name="Google Shape;105;p19"/>
          <p:cNvPicPr preferRelativeResize="0"/>
          <p:nvPr/>
        </p:nvPicPr>
        <p:blipFill rotWithShape="1">
          <a:blip r:embed="rId3">
            <a:alphaModFix/>
          </a:blip>
          <a:srcRect/>
          <a:stretch/>
        </p:blipFill>
        <p:spPr>
          <a:xfrm>
            <a:off x="4912800" y="1096625"/>
            <a:ext cx="3962000" cy="1722600"/>
          </a:xfrm>
          <a:prstGeom prst="rect">
            <a:avLst/>
          </a:prstGeom>
          <a:noFill/>
          <a:ln>
            <a:noFill/>
          </a:ln>
        </p:spPr>
      </p:pic>
      <p:sp>
        <p:nvSpPr>
          <p:cNvPr id="106" name="Google Shape;10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7</a:t>
            </a:fld>
            <a:endParaRPr/>
          </a:p>
        </p:txBody>
      </p:sp>
      <p:sp>
        <p:nvSpPr>
          <p:cNvPr id="107" name="Google Shape;107;p19"/>
          <p:cNvSpPr txBox="1"/>
          <p:nvPr/>
        </p:nvSpPr>
        <p:spPr>
          <a:xfrm>
            <a:off x="5576350" y="3524375"/>
            <a:ext cx="3567600" cy="10989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1200"/>
              </a:spcBef>
              <a:spcAft>
                <a:spcPts val="120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How often do modern people </a:t>
            </a:r>
            <a:r>
              <a:rPr lang="ru" sz="1800">
                <a:latin typeface="Times New Roman"/>
                <a:ea typeface="Times New Roman"/>
                <a:cs typeface="Times New Roman"/>
                <a:sym typeface="Times New Roman"/>
              </a:rPr>
              <a:t>engage</a:t>
            </a:r>
            <a:r>
              <a:rPr lang="ru" sz="1800" b="0" i="0" u="none" strike="noStrike" cap="none">
                <a:solidFill>
                  <a:srgbClr val="000000"/>
                </a:solidFill>
                <a:latin typeface="Times New Roman"/>
                <a:ea typeface="Times New Roman"/>
                <a:cs typeface="Times New Roman"/>
                <a:sym typeface="Times New Roman"/>
              </a:rPr>
              <a:t> with media in their daily life? Has it always been like that?</a:t>
            </a:r>
            <a:endParaRPr sz="1400" b="0" i="0" u="none" strike="noStrike" cap="none">
              <a:solidFill>
                <a:srgbClr val="000000"/>
              </a:solidFill>
              <a:latin typeface="Source Code Pro"/>
              <a:ea typeface="Source Code Pro"/>
              <a:cs typeface="Source Code Pro"/>
              <a:sym typeface="Source Code Pro"/>
            </a:endParaRPr>
          </a:p>
        </p:txBody>
      </p:sp>
      <p:pic>
        <p:nvPicPr>
          <p:cNvPr id="108" name="Google Shape;108;p19"/>
          <p:cNvPicPr preferRelativeResize="0"/>
          <p:nvPr/>
        </p:nvPicPr>
        <p:blipFill rotWithShape="1">
          <a:blip r:embed="rId4">
            <a:alphaModFix/>
          </a:blip>
          <a:srcRect l="23954" r="16218" b="12072"/>
          <a:stretch/>
        </p:blipFill>
        <p:spPr>
          <a:xfrm>
            <a:off x="4822400" y="3524375"/>
            <a:ext cx="678650" cy="997390"/>
          </a:xfrm>
          <a:prstGeom prst="rect">
            <a:avLst/>
          </a:prstGeom>
          <a:noFill/>
          <a:ln>
            <a:noFill/>
          </a:ln>
        </p:spPr>
      </p:pic>
      <p:pic>
        <p:nvPicPr>
          <p:cNvPr id="109" name="Google Shape;109;p19"/>
          <p:cNvPicPr preferRelativeResize="0"/>
          <p:nvPr/>
        </p:nvPicPr>
        <p:blipFill rotWithShape="1">
          <a:blip r:embed="rId4">
            <a:alphaModFix/>
          </a:blip>
          <a:srcRect l="23954" r="16218" b="12072"/>
          <a:stretch/>
        </p:blipFill>
        <p:spPr>
          <a:xfrm>
            <a:off x="72275" y="67775"/>
            <a:ext cx="597950" cy="878800"/>
          </a:xfrm>
          <a:prstGeom prst="rect">
            <a:avLst/>
          </a:prstGeom>
          <a:noFill/>
          <a:ln>
            <a:noFill/>
          </a:ln>
        </p:spPr>
      </p:pic>
      <p:sp>
        <p:nvSpPr>
          <p:cNvPr id="110" name="Google Shape;110;p19"/>
          <p:cNvSpPr txBox="1"/>
          <p:nvPr/>
        </p:nvSpPr>
        <p:spPr>
          <a:xfrm>
            <a:off x="670225" y="183175"/>
            <a:ext cx="3863400" cy="6480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1200"/>
              </a:spcBef>
              <a:spcAft>
                <a:spcPts val="1200"/>
              </a:spcAft>
              <a:buClr>
                <a:srgbClr val="000000"/>
              </a:buClr>
              <a:buSzPts val="1400"/>
              <a:buFont typeface="Arial"/>
              <a:buNone/>
            </a:pPr>
            <a:r>
              <a:rPr lang="ru" sz="1400" b="1" i="0" u="none" strike="noStrike" cap="none">
                <a:solidFill>
                  <a:srgbClr val="000000"/>
                </a:solidFill>
                <a:latin typeface="Times New Roman"/>
                <a:ea typeface="Times New Roman"/>
                <a:cs typeface="Times New Roman"/>
                <a:sym typeface="Times New Roman"/>
              </a:rPr>
              <a:t>Which of these definitions of mass media do you consider to be the best? Justify your choice.</a:t>
            </a:r>
            <a:endParaRPr sz="1400" b="0" i="0" u="none" strike="noStrike" cap="none">
              <a:solidFill>
                <a:srgbClr val="000000"/>
              </a:solidFill>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ru"/>
              <a:t>What do you know about the evolution of media?</a:t>
            </a:r>
            <a:endParaRPr/>
          </a:p>
        </p:txBody>
      </p:sp>
      <p:sp>
        <p:nvSpPr>
          <p:cNvPr id="116" name="Google Shape;1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137500" y="1014900"/>
            <a:ext cx="4268100" cy="3226800"/>
          </a:xfrm>
          <a:prstGeom prst="rect">
            <a:avLst/>
          </a:prstGeom>
          <a:noFill/>
          <a:ln>
            <a:noFill/>
          </a:ln>
        </p:spPr>
        <p:txBody>
          <a:bodyPr spcFirstLastPara="1" wrap="square" lIns="91425" tIns="91425" rIns="91425" bIns="91425" anchor="b" anchorCtr="0">
            <a:noAutofit/>
          </a:bodyPr>
          <a:lstStyle/>
          <a:p>
            <a:pPr marL="0" lvl="0" indent="0" algn="just" rtl="0">
              <a:lnSpc>
                <a:spcPct val="115000"/>
              </a:lnSpc>
              <a:spcBef>
                <a:spcPts val="0"/>
              </a:spcBef>
              <a:spcAft>
                <a:spcPts val="0"/>
              </a:spcAft>
              <a:buSzPts val="5400"/>
              <a:buNone/>
            </a:pPr>
            <a:r>
              <a:rPr lang="ru" sz="1600">
                <a:solidFill>
                  <a:srgbClr val="000000"/>
                </a:solidFill>
                <a:latin typeface="Courier New"/>
                <a:ea typeface="Courier New"/>
                <a:cs typeface="Courier New"/>
                <a:sym typeface="Courier New"/>
              </a:rPr>
              <a:t>Scan the QR code to visit Encyclopaedia Britannica Online where you can read short articles and/or watch short videos about the inventors of media and    </a:t>
            </a:r>
            <a:r>
              <a:rPr lang="ru" sz="1300" b="0">
                <a:solidFill>
                  <a:schemeClr val="hlink"/>
                </a:solidFill>
                <a:uFill>
                  <a:noFill/>
                </a:uFill>
                <a:latin typeface="Times New Roman"/>
                <a:ea typeface="Times New Roman"/>
                <a:cs typeface="Times New Roman"/>
                <a:sym typeface="Times New Roman"/>
                <a:hlinkClick r:id="rId3"/>
              </a:rPr>
              <a:t> </a:t>
            </a:r>
            <a:r>
              <a:rPr lang="ru" sz="1600">
                <a:solidFill>
                  <a:srgbClr val="000000"/>
                </a:solidFill>
                <a:latin typeface="Courier New"/>
                <a:ea typeface="Courier New"/>
                <a:cs typeface="Courier New"/>
                <a:sym typeface="Courier New"/>
              </a:rPr>
              <a:t>find all the information you need. </a:t>
            </a:r>
            <a:endParaRPr sz="1600">
              <a:solidFill>
                <a:srgbClr val="000000"/>
              </a:solidFill>
              <a:latin typeface="Courier New"/>
              <a:ea typeface="Courier New"/>
              <a:cs typeface="Courier New"/>
              <a:sym typeface="Courier New"/>
            </a:endParaRPr>
          </a:p>
          <a:p>
            <a:pPr marL="0" lvl="0" indent="0" algn="just" rtl="0">
              <a:lnSpc>
                <a:spcPct val="115000"/>
              </a:lnSpc>
              <a:spcBef>
                <a:spcPts val="1200"/>
              </a:spcBef>
              <a:spcAft>
                <a:spcPts val="1200"/>
              </a:spcAft>
              <a:buSzPts val="5400"/>
              <a:buNone/>
            </a:pPr>
            <a:endParaRPr sz="3600">
              <a:solidFill>
                <a:schemeClr val="dk2"/>
              </a:solidFill>
              <a:latin typeface="Times New Roman"/>
              <a:ea typeface="Times New Roman"/>
              <a:cs typeface="Times New Roman"/>
              <a:sym typeface="Times New Roman"/>
            </a:endParaRPr>
          </a:p>
        </p:txBody>
      </p:sp>
      <p:sp>
        <p:nvSpPr>
          <p:cNvPr id="122" name="Google Shape;122;p21"/>
          <p:cNvSpPr txBox="1">
            <a:spLocks noGrp="1"/>
          </p:cNvSpPr>
          <p:nvPr>
            <p:ph type="body" idx="2"/>
          </p:nvPr>
        </p:nvSpPr>
        <p:spPr>
          <a:xfrm>
            <a:off x="4691650" y="180750"/>
            <a:ext cx="4345200" cy="4895100"/>
          </a:xfrm>
          <a:prstGeom prst="rect">
            <a:avLst/>
          </a:prstGeom>
          <a:noFill/>
          <a:ln>
            <a:noFill/>
          </a:ln>
        </p:spPr>
        <p:txBody>
          <a:bodyPr spcFirstLastPara="1" wrap="square" lIns="91425" tIns="91425" rIns="91425" bIns="91425" anchor="ctr" anchorCtr="0">
            <a:normAutofit/>
          </a:bodyPr>
          <a:lstStyle/>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SzPts val="1800"/>
              <a:buNone/>
            </a:pPr>
            <a:endParaRPr b="1">
              <a:solidFill>
                <a:schemeClr val="dk2"/>
              </a:solidFill>
              <a:highlight>
                <a:schemeClr val="dk1"/>
              </a:highlight>
              <a:latin typeface="Times New Roman"/>
              <a:ea typeface="Times New Roman"/>
              <a:cs typeface="Times New Roman"/>
              <a:sym typeface="Times New Roman"/>
            </a:endParaRPr>
          </a:p>
          <a:p>
            <a:pPr marL="0" lvl="0" indent="0" algn="l" rtl="0">
              <a:lnSpc>
                <a:spcPct val="115000"/>
              </a:lnSpc>
              <a:spcBef>
                <a:spcPts val="0"/>
              </a:spcBef>
              <a:spcAft>
                <a:spcPts val="1200"/>
              </a:spcAft>
              <a:buSzPts val="1800"/>
              <a:buNone/>
            </a:pPr>
            <a:endParaRPr/>
          </a:p>
        </p:txBody>
      </p:sp>
      <p:pic>
        <p:nvPicPr>
          <p:cNvPr id="123" name="Google Shape;123;p21"/>
          <p:cNvPicPr preferRelativeResize="0"/>
          <p:nvPr/>
        </p:nvPicPr>
        <p:blipFill rotWithShape="1">
          <a:blip r:embed="rId4">
            <a:alphaModFix/>
          </a:blip>
          <a:srcRect/>
          <a:stretch/>
        </p:blipFill>
        <p:spPr>
          <a:xfrm>
            <a:off x="6420600" y="180750"/>
            <a:ext cx="1366200" cy="1366200"/>
          </a:xfrm>
          <a:prstGeom prst="rect">
            <a:avLst/>
          </a:prstGeom>
          <a:noFill/>
          <a:ln>
            <a:noFill/>
          </a:ln>
        </p:spPr>
      </p:pic>
      <p:sp>
        <p:nvSpPr>
          <p:cNvPr id="124" name="Google Shape;12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ru"/>
              <a:pPr marL="0" lvl="0" indent="0" algn="r" rtl="0">
                <a:lnSpc>
                  <a:spcPct val="100000"/>
                </a:lnSpc>
                <a:spcBef>
                  <a:spcPts val="0"/>
                </a:spcBef>
                <a:spcAft>
                  <a:spcPts val="0"/>
                </a:spcAft>
                <a:buSzPts val="1000"/>
                <a:buNone/>
              </a:pPr>
              <a:t>9</a:t>
            </a:fld>
            <a:endParaRPr/>
          </a:p>
        </p:txBody>
      </p:sp>
      <p:pic>
        <p:nvPicPr>
          <p:cNvPr id="125" name="Google Shape;125;p21"/>
          <p:cNvPicPr preferRelativeResize="0"/>
          <p:nvPr/>
        </p:nvPicPr>
        <p:blipFill rotWithShape="1">
          <a:blip r:embed="rId5">
            <a:alphaModFix/>
          </a:blip>
          <a:srcRect/>
          <a:stretch/>
        </p:blipFill>
        <p:spPr>
          <a:xfrm>
            <a:off x="7060600" y="1881763"/>
            <a:ext cx="1493075" cy="1493075"/>
          </a:xfrm>
          <a:prstGeom prst="rect">
            <a:avLst/>
          </a:prstGeom>
          <a:noFill/>
          <a:ln>
            <a:noFill/>
          </a:ln>
        </p:spPr>
      </p:pic>
      <p:pic>
        <p:nvPicPr>
          <p:cNvPr id="126" name="Google Shape;126;p21"/>
          <p:cNvPicPr preferRelativeResize="0"/>
          <p:nvPr/>
        </p:nvPicPr>
        <p:blipFill rotWithShape="1">
          <a:blip r:embed="rId6">
            <a:alphaModFix/>
          </a:blip>
          <a:srcRect t="14568" b="13664"/>
          <a:stretch/>
        </p:blipFill>
        <p:spPr>
          <a:xfrm>
            <a:off x="4985350" y="2180287"/>
            <a:ext cx="1273050" cy="8960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1161</Words>
  <PresentationFormat>Экран (16:9)</PresentationFormat>
  <Paragraphs>282</Paragraphs>
  <Slides>24</Slides>
  <Notes>24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Courier New</vt:lpstr>
      <vt:lpstr>Amatic SC</vt:lpstr>
      <vt:lpstr>Times New Roman</vt:lpstr>
      <vt:lpstr>Raleway</vt:lpstr>
      <vt:lpstr>Source Code Pro</vt:lpstr>
      <vt:lpstr>Beach Day</vt:lpstr>
      <vt:lpstr>UNIT 1  BRIEF HISTORY  OF MEDIA   </vt:lpstr>
      <vt:lpstr>  UNIT 1 Introduction to Media  What do I want to learn? What is my learning objective in this session and the course?    </vt:lpstr>
      <vt:lpstr>What are we going      to do in this session?</vt:lpstr>
      <vt:lpstr>What is media?   how do you understand the word?  </vt:lpstr>
      <vt:lpstr>Слайд 5</vt:lpstr>
      <vt:lpstr>Слайд 6</vt:lpstr>
      <vt:lpstr> </vt:lpstr>
      <vt:lpstr>What do you know about the evolution of media?</vt:lpstr>
      <vt:lpstr>Scan the QR code to visit Encyclopaedia Britannica Online where you can read short articles and/or watch short videos about the inventors of media and     find all the information you need.  </vt:lpstr>
      <vt:lpstr>Who were the people who stimulated the media evolution?  How did they do it? </vt:lpstr>
      <vt:lpstr>who was the inventor who launched the most radical social changes?</vt:lpstr>
      <vt:lpstr>Scan the QR code and study the timeline that describes the evolution of the media </vt:lpstr>
      <vt:lpstr>Слайд 13</vt:lpstr>
      <vt:lpstr>     Watch the video “Brief History of Media” (till 4.20 minutes) by Dan Gilmor (an American technology writer and columnist, director of News Co/Lab, an initiative to elevate news literacy and awareness, at Arizona State University's Walter Cronkite School of Journalism and Mass Communication)  which focuses on the evolution of media.  Think of the reasons media was developed and name the main stages of media development.</vt:lpstr>
      <vt:lpstr>Слайд 15</vt:lpstr>
      <vt:lpstr>What do I already know about the media, its main types and formats?   What do I already know about the media evolution?  Can I distinguish media eras?  Do I know what and who stipulated their upheaval?  Do I know how these inventions changed society?   Was the information useful for me?  What am I planning to do with the new knowledge I have attained during this session?</vt:lpstr>
      <vt:lpstr>Слайд 17</vt:lpstr>
      <vt:lpstr>Слайд 18</vt:lpstr>
      <vt:lpstr>History  of the printed press  Scan the article “A Brief History of Newspaper Lingo” by Angela Tung published in The Week.  </vt:lpstr>
      <vt:lpstr>Together with your partner fill in the table to find out about the evolution of first reliable system of social information.</vt:lpstr>
      <vt:lpstr>  Did you know about all these formats of the printed press?  Which facts came as a surprise for you?  Do/did you have all these formats of printed press in your country? </vt:lpstr>
      <vt:lpstr>History of television 1. When and where did television appear? 2. When did it appear in your country and town? 3. What are the most popular TV programs today? Why are they popular? 4. Who are the famous journalists and TV hosts in your county/in the world? How did they change television?</vt:lpstr>
      <vt:lpstr>Слайд 23</vt:lpstr>
      <vt:lpstr>Form and content are closely related in media messages. As Marshall McLuhan noted, each medium has its own grammar and codifies reality in its own particular way. Different media will report the same event, but create different impressions and messages.     Each medium has a unique aesthetic form. Just as we notice the pleasing rhythms of certain pieces of poetry or prose, so we ought to be able to enjoy the pleasing forms and effects of the different media.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BRIEF HISTORY  OF MEDIA   </dc:title>
  <cp:lastModifiedBy>Admin</cp:lastModifiedBy>
  <cp:revision>1</cp:revision>
  <dcterms:modified xsi:type="dcterms:W3CDTF">2021-09-27T10:30:03Z</dcterms:modified>
</cp:coreProperties>
</file>