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74" autoAdjust="0"/>
  </p:normalViewPr>
  <p:slideViewPr>
    <p:cSldViewPr snapToGrid="0">
      <p:cViewPr varScale="1">
        <p:scale>
          <a:sx n="100" d="100"/>
          <a:sy n="10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9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8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7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6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3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5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5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7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EAC4-F80D-4004-B556-1C60FDB38F9D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FCF980-5750-472A-AAC9-45A07232004E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1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0229" y="-104502"/>
            <a:ext cx="1063105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8800" b="1" dirty="0">
              <a:latin typeface="Book Antiqua" panose="02040602050305030304" pitchFamily="18" charset="0"/>
            </a:endParaRPr>
          </a:p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біркова дисципліна</a:t>
            </a:r>
          </a:p>
          <a:p>
            <a:pPr algn="ctr"/>
            <a:r>
              <a:rPr lang="uk-UA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Медіаграмотність</a:t>
            </a:r>
            <a:r>
              <a:rPr lang="uk-UA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критичне мислення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Info-media Literacy and Critical Thinking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Добровольська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Л.С.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5D1DC-3D9A-42FD-9330-ED3B05F539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" y="4938077"/>
            <a:ext cx="1425575" cy="12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5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DD4E-5BB4-4479-8DB0-B630538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0518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курсу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8A135-FC2C-4C06-9B61-C12B755A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762124"/>
            <a:ext cx="11839575" cy="4067175"/>
          </a:xfrm>
        </p:spPr>
        <p:txBody>
          <a:bodyPr>
            <a:normAutofit fontScale="55000" lnSpcReduction="20000"/>
          </a:bodyPr>
          <a:lstStyle/>
          <a:p>
            <a:pPr marL="0" lvl="0" indent="0" algn="ctr" fontAlgn="base">
              <a:lnSpc>
                <a:spcPct val="150000"/>
              </a:lnSpc>
              <a:buNone/>
            </a:pP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ознайомлення студентів з базовими поняттями </a:t>
            </a:r>
            <a:r>
              <a:rPr lang="uk-UA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формування </a:t>
            </a:r>
            <a:r>
              <a:rPr lang="uk-UA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інфомедійно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грамотної </a:t>
            </a:r>
            <a:r>
              <a:rPr lang="uk-UA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особистості шляхом розвитку у студентів навичок критичного мислення для подальшого їхнього застосування в професійному середовищі та для навчання впродовж життя.</a:t>
            </a:r>
            <a:endParaRPr lang="ru-RU" sz="29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uk-UA" sz="29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Вивчення курсу п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ередбачає набуття студентами знань про основні поняття </a:t>
            </a:r>
            <a:r>
              <a:rPr lang="uk-UA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факти про ЗМІ та медіа-бізнес, включаючи історію, типи, ролі, функції, стандарти, агентів, доступ до інформації, щоб розуміти, як працюють ЗМІ в демократичному світі; про комерційні, соціальні та політичні наслідки засобів масової інформації та / або необхідність забезпечення свободи слова та регулювання засобів масової інформації у глобальному та місцевому контексті; про необхідність підвищення компетентності із </a:t>
            </a:r>
            <a:r>
              <a:rPr lang="uk-UA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навичок критичного мислення.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дисципліна «</a:t>
            </a:r>
            <a:r>
              <a:rPr lang="uk-UA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Медіаграмотність</a:t>
            </a:r>
            <a:r>
              <a:rPr lang="uk-UA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критичне мислення» розроблена у рамках проекту Еразмус + 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610427-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EPP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-1-2019-1-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EE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EPPKA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2-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CBHE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ru-RU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JP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«Розвиток потенціалу підготовки учителів іноземної мови на шляху України до впровадження багатомовної освіти та європейської інтеграції» (</a:t>
            </a:r>
            <a:r>
              <a:rPr lang="ru-RU" sz="2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MultiEd</a:t>
            </a:r>
            <a:r>
              <a:rPr lang="uk-UA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ru-RU" sz="2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1183D-2746-49D5-937E-DFB897BD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" y="121894"/>
            <a:ext cx="1627187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fficeArt object">
            <a:extLst>
              <a:ext uri="{FF2B5EF4-FFF2-40B4-BE49-F238E27FC236}">
                <a16:creationId xmlns:a16="http://schemas.microsoft.com/office/drawing/2014/main" id="{000F574F-6004-4538-8D57-5CAEDBA5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t="14146" r="28442" b="13785"/>
          <a:stretch>
            <a:fillRect/>
          </a:stretch>
        </p:blipFill>
        <p:spPr bwMode="auto">
          <a:xfrm>
            <a:off x="2138363" y="22676"/>
            <a:ext cx="1190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B28E6C-8DED-4650-8897-932F003632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747702"/>
            <a:ext cx="1425575" cy="12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DD4E-5BB4-4479-8DB0-B630538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05181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Компетентності з Медіа грамотності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C1A19B-5526-40CC-9E46-91447CDEC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1986306"/>
            <a:ext cx="10877550" cy="4067175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31183D-2746-49D5-937E-DFB897BD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" y="121894"/>
            <a:ext cx="1627187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fficeArt object">
            <a:extLst>
              <a:ext uri="{FF2B5EF4-FFF2-40B4-BE49-F238E27FC236}">
                <a16:creationId xmlns:a16="http://schemas.microsoft.com/office/drawing/2014/main" id="{000F574F-6004-4538-8D57-5CAEDBA5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t="14146" r="28442" b="13785"/>
          <a:stretch>
            <a:fillRect/>
          </a:stretch>
        </p:blipFill>
        <p:spPr bwMode="auto">
          <a:xfrm>
            <a:off x="2138363" y="22676"/>
            <a:ext cx="1190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77C55E-6D5F-4295-AEB5-04A5757CB4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9" y="5811361"/>
            <a:ext cx="1085850" cy="11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8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DD4E-5BB4-4479-8DB0-B630538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05181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Причини вивчення </a:t>
            </a:r>
            <a:r>
              <a:rPr lang="uk-UA" b="1" dirty="0" err="1"/>
              <a:t>Медіаграмотності</a:t>
            </a:r>
            <a:endParaRPr lang="ru-RU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1183D-2746-49D5-937E-DFB897BD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" y="121894"/>
            <a:ext cx="1627187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fficeArt object">
            <a:extLst>
              <a:ext uri="{FF2B5EF4-FFF2-40B4-BE49-F238E27FC236}">
                <a16:creationId xmlns:a16="http://schemas.microsoft.com/office/drawing/2014/main" id="{000F574F-6004-4538-8D57-5CAEDBA5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t="14146" r="28442" b="13785"/>
          <a:stretch>
            <a:fillRect/>
          </a:stretch>
        </p:blipFill>
        <p:spPr bwMode="auto">
          <a:xfrm>
            <a:off x="2138363" y="22676"/>
            <a:ext cx="1190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6281C-759A-4FA2-A712-1694F70834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8" y="5747702"/>
            <a:ext cx="1425575" cy="12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1695D55-A192-4373-818A-6D595BD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59" y="2015732"/>
            <a:ext cx="10820396" cy="345061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 </a:t>
            </a:r>
            <a:r>
              <a:rPr lang="ru-RU" dirty="0" err="1"/>
              <a:t>передають</a:t>
            </a:r>
            <a:r>
              <a:rPr lang="ru-RU" dirty="0"/>
              <a:t> ЗМІ </a:t>
            </a:r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та </a:t>
            </a:r>
            <a:r>
              <a:rPr lang="ru-RU" dirty="0" err="1"/>
              <a:t>фільтрувати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упередження</a:t>
            </a:r>
            <a:r>
              <a:rPr lang="ru-RU" dirty="0"/>
              <a:t> в ЗМІ та </a:t>
            </a:r>
            <a:r>
              <a:rPr lang="ru-RU" dirty="0" err="1"/>
              <a:t>розуміти</a:t>
            </a:r>
            <a:r>
              <a:rPr lang="ru-RU" dirty="0"/>
              <a:t> як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проблем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міжкультурної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</a:p>
          <a:p>
            <a:endParaRPr lang="ru-RU" dirty="0"/>
          </a:p>
          <a:p>
            <a:pPr algn="ctr"/>
            <a:r>
              <a:rPr lang="en-US" sz="2600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sz="2600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iteracy allows students to analyze media in their lives and communities critically, and prepares them for professional career.</a:t>
            </a:r>
          </a:p>
          <a:p>
            <a:pPr marL="0" indent="0" algn="ctr">
              <a:buNone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медіаграмотності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критично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93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DDD4E-5BB4-4479-8DB0-B630538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051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Теми занять:</a:t>
            </a:r>
            <a:br>
              <a:rPr lang="uk-UA" b="1" dirty="0"/>
            </a:br>
            <a:endParaRPr lang="ru-RU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1183D-2746-49D5-937E-DFB897BD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" y="121894"/>
            <a:ext cx="1627187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fficeArt object">
            <a:extLst>
              <a:ext uri="{FF2B5EF4-FFF2-40B4-BE49-F238E27FC236}">
                <a16:creationId xmlns:a16="http://schemas.microsoft.com/office/drawing/2014/main" id="{000F574F-6004-4538-8D57-5CAEDBA5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t="14146" r="28442" b="13785"/>
          <a:stretch>
            <a:fillRect/>
          </a:stretch>
        </p:blipFill>
        <p:spPr bwMode="auto">
          <a:xfrm>
            <a:off x="2138363" y="22676"/>
            <a:ext cx="1190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6281C-759A-4FA2-A712-1694F70834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8" y="5747702"/>
            <a:ext cx="1425575" cy="12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1695D55-A192-4373-818A-6D595BD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59" y="2015732"/>
            <a:ext cx="10820396" cy="345061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8C51E4-9B85-4929-B71C-5A50C1E24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992" y="164971"/>
            <a:ext cx="3460008" cy="256690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7DDC13F-014A-4676-8E0E-E26F84C2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38693"/>
              </p:ext>
            </p:extLst>
          </p:nvPr>
        </p:nvGraphicFramePr>
        <p:xfrm>
          <a:off x="167785" y="2092324"/>
          <a:ext cx="9319114" cy="365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722">
                  <a:extLst>
                    <a:ext uri="{9D8B030D-6E8A-4147-A177-3AD203B41FA5}">
                      <a16:colId xmlns:a16="http://schemas.microsoft.com/office/drawing/2014/main" val="2810325954"/>
                    </a:ext>
                  </a:extLst>
                </a:gridCol>
                <a:gridCol w="7091428">
                  <a:extLst>
                    <a:ext uri="{9D8B030D-6E8A-4147-A177-3AD203B41FA5}">
                      <a16:colId xmlns:a16="http://schemas.microsoft.com/office/drawing/2014/main" val="3968907450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val="3434625308"/>
                    </a:ext>
                  </a:extLst>
                </a:gridCol>
              </a:tblGrid>
              <a:tr h="562364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№ з/п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Назва теми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Кількість</a:t>
                      </a:r>
                      <a:endParaRPr lang="ru-RU" sz="1000">
                        <a:effectLst/>
                      </a:endParaRP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годин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580319518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Основи медіа.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231121780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Ринок медіа: гравці ринку та правила гри.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802039861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Медіа: зміст та типи.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426895530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Факт vs особиста думка в медіа; оманлива інформація та пост-правда.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834459882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Перевірка фактів та викривання міфів.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50505984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dirty="0">
                          <a:effectLst/>
                        </a:rPr>
                        <a:t>Маніпулятивні технології в медіа.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791872417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Реклама в медіа.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567928365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Різноманітність в медіа.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649327724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Безпека кібер-простору.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144929656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>
                          <a:effectLst/>
                        </a:rPr>
                        <a:t>Інфомедійна грамотність у  повсякденному житті.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426241414"/>
                  </a:ext>
                </a:extLst>
              </a:tr>
              <a:tr h="281183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Разом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97782446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4E5EE-FD76-4922-A769-EF316496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551" y="2828925"/>
            <a:ext cx="28384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48" y="0"/>
            <a:ext cx="11480800" cy="13498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The Benefits of Media Literacy Learning 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Переваги</a:t>
            </a:r>
            <a:r>
              <a:rPr lang="ru-RU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вивчення </a:t>
            </a:r>
            <a:r>
              <a:rPr lang="uk-UA" sz="28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медіаграмотності</a:t>
            </a:r>
            <a:endParaRPr lang="uk-UA" sz="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uk-UA" sz="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511" y="1481379"/>
            <a:ext cx="3583070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Imprint MT Shadow" panose="04020605060303030202" pitchFamily="8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Deeper understanding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Глибше розуміння інформації</a:t>
            </a:r>
          </a:p>
          <a:p>
            <a:pPr algn="ctr"/>
            <a:endParaRPr lang="uk-UA" sz="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1804" y="4189632"/>
            <a:ext cx="4493155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Access to a vast variety of information</a:t>
            </a: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Доступ до різної інформації</a:t>
            </a:r>
          </a:p>
          <a:p>
            <a:pPr algn="ctr"/>
            <a:endParaRPr lang="uk-UA" sz="5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0780" y="4173778"/>
            <a:ext cx="4946068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World exploration</a:t>
            </a:r>
            <a:endParaRPr lang="uk-UA" sz="28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Дослідження світу</a:t>
            </a:r>
          </a:p>
          <a:p>
            <a:pPr algn="ctr"/>
            <a:endParaRPr lang="uk-UA" sz="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2429" y="1481379"/>
            <a:ext cx="3583070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Improved problem solving</a:t>
            </a:r>
            <a:endParaRPr lang="uk-UA" sz="22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Швидше вирішення проблем</a:t>
            </a:r>
          </a:p>
          <a:p>
            <a:pPr algn="ctr"/>
            <a:endParaRPr lang="uk-UA" sz="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58200" y="1481379"/>
            <a:ext cx="3583070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Imprint MT Shadow" panose="04020605060303030202" pitchFamily="82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Increased positive emotions</a:t>
            </a:r>
            <a:endParaRPr lang="uk-UA" sz="22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sz="16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Посилення позитивних емоцій</a:t>
            </a:r>
            <a:r>
              <a:rPr lang="uk-UA" sz="1600" b="1" dirty="0">
                <a:latin typeface="Book Antiqua" panose="02040602050305030304" pitchFamily="18" charset="0"/>
              </a:rPr>
              <a:t> </a:t>
            </a:r>
          </a:p>
          <a:p>
            <a:pPr algn="ctr"/>
            <a:endParaRPr lang="uk-UA" sz="400" dirty="0"/>
          </a:p>
        </p:txBody>
      </p:sp>
      <p:pic>
        <p:nvPicPr>
          <p:cNvPr id="6146" name="Picture 2" descr="Deeper understa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64" y="2558492"/>
            <a:ext cx="3322692" cy="16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blem solv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6" y="2548179"/>
            <a:ext cx="3364978" cy="16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ariety of in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91" y="5256432"/>
            <a:ext cx="3308986" cy="16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orld explo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80" y="5227802"/>
            <a:ext cx="3342178" cy="16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Смех: феномен и прич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8" name="Picture 14" descr="Смех: феномен и причин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 bwMode="auto">
          <a:xfrm>
            <a:off x="8670172" y="2548179"/>
            <a:ext cx="3051327" cy="16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7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4457" y="0"/>
            <a:ext cx="11480800" cy="134982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The common areas of applications of multimedia</a:t>
            </a:r>
            <a:endParaRPr lang="uk-UA" sz="40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Сфери застосування мультимедіа</a:t>
            </a:r>
            <a:endParaRPr lang="uk-UA" sz="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uk-UA" sz="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3841" y="4173778"/>
            <a:ext cx="2875061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Business </a:t>
            </a: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Бізнес</a:t>
            </a:r>
          </a:p>
          <a:p>
            <a:pPr algn="ctr"/>
            <a:endParaRPr lang="uk-UA" sz="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727" y="4173778"/>
            <a:ext cx="2875061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Education</a:t>
            </a:r>
            <a:endParaRPr lang="uk-UA" sz="32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Освіта</a:t>
            </a:r>
          </a:p>
          <a:p>
            <a:pPr algn="ctr"/>
            <a:endParaRPr lang="uk-UA" sz="5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5614" y="1491191"/>
            <a:ext cx="3164114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Communication Technology</a:t>
            </a:r>
            <a:endParaRPr lang="uk-UA" sz="24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>
              <a:lnSpc>
                <a:spcPct val="80000"/>
              </a:lnSpc>
            </a:pPr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Комунікаційні технології</a:t>
            </a:r>
          </a:p>
          <a:p>
            <a:pPr algn="ctr">
              <a:lnSpc>
                <a:spcPct val="80000"/>
              </a:lnSpc>
            </a:pPr>
            <a:endParaRPr lang="uk-UA" sz="5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16939" y="4173778"/>
            <a:ext cx="2875061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Virtual Reality</a:t>
            </a: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Віртуальна реальність</a:t>
            </a:r>
            <a:endParaRPr lang="uk-UA" sz="500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1385" y="1481379"/>
            <a:ext cx="3164114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Marketing and Advertising</a:t>
            </a:r>
            <a:endParaRPr lang="uk-UA" sz="28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sz="1600" b="1" dirty="0">
                <a:solidFill>
                  <a:srgbClr val="0070C0"/>
                </a:solidFill>
                <a:latin typeface="Book Antiqua" panose="02040602050305030304" pitchFamily="18" charset="0"/>
              </a:rPr>
              <a:t>Маркетинг та реклама</a:t>
            </a:r>
          </a:p>
          <a:p>
            <a:pPr algn="ctr"/>
            <a:endParaRPr lang="uk-UA" sz="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77156" y="1481379"/>
            <a:ext cx="3164114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Entertainment</a:t>
            </a:r>
            <a:endParaRPr lang="uk-UA" sz="3200" b="1" dirty="0">
              <a:solidFill>
                <a:srgbClr val="0070C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Розваги</a:t>
            </a:r>
          </a:p>
          <a:p>
            <a:pPr algn="ctr"/>
            <a:endParaRPr lang="uk-UA" sz="5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70390" y="4173778"/>
            <a:ext cx="2875061" cy="10668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Imprint MT Shadow" panose="04020605060303030202" pitchFamily="82" charset="0"/>
              </a:rPr>
              <a:t>Medical care </a:t>
            </a:r>
          </a:p>
          <a:p>
            <a:pPr algn="ctr"/>
            <a:r>
              <a:rPr lang="uk-UA" b="1" dirty="0">
                <a:solidFill>
                  <a:srgbClr val="0070C0"/>
                </a:solidFill>
                <a:latin typeface="Book Antiqua" panose="02040602050305030304" pitchFamily="18" charset="0"/>
              </a:rPr>
              <a:t>Медична допомога</a:t>
            </a:r>
          </a:p>
          <a:p>
            <a:pPr algn="ctr"/>
            <a:endParaRPr lang="uk-UA" sz="500" dirty="0"/>
          </a:p>
        </p:txBody>
      </p:sp>
      <p:pic>
        <p:nvPicPr>
          <p:cNvPr id="1026" name="Picture 2" descr="What is Communication? (+7 Ways to Be a Strong Communicator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19807" r="7983" b="22698"/>
          <a:stretch/>
        </p:blipFill>
        <p:spPr bwMode="auto">
          <a:xfrm>
            <a:off x="404859" y="2548179"/>
            <a:ext cx="3765624" cy="16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 Advertising: Learn About Advertising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20" y="2617092"/>
            <a:ext cx="2755227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‌Five online game sites to get lost in – The Western How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"/>
          <a:stretch/>
        </p:blipFill>
        <p:spPr bwMode="auto">
          <a:xfrm>
            <a:off x="8590787" y="2594871"/>
            <a:ext cx="3354470" cy="16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onavirus boosts interest in online learning | CEDEFO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7600"/>
          <a:stretch/>
        </p:blipFill>
        <p:spPr bwMode="auto">
          <a:xfrm>
            <a:off x="75927" y="5227654"/>
            <a:ext cx="2842660" cy="16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10117" r="2494" b="6488"/>
          <a:stretch/>
        </p:blipFill>
        <p:spPr>
          <a:xfrm>
            <a:off x="3234118" y="5227654"/>
            <a:ext cx="2899846" cy="1653066"/>
          </a:xfrm>
          <a:prstGeom prst="rect">
            <a:avLst/>
          </a:prstGeom>
        </p:spPr>
      </p:pic>
      <p:pic>
        <p:nvPicPr>
          <p:cNvPr id="1034" name="Picture 10" descr="Medicare Enrollment Facts - Signing up for Medic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42" y="5186775"/>
            <a:ext cx="2825086" cy="1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Is Virtual Reality? (+3 Types of VR Experiences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23006"/>
          <a:stretch/>
        </p:blipFill>
        <p:spPr bwMode="auto">
          <a:xfrm>
            <a:off x="9395459" y="5237466"/>
            <a:ext cx="2813499" cy="15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7939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259</TotalTime>
  <Words>437</Words>
  <Application>Microsoft Office PowerPoint</Application>
  <PresentationFormat>Широкоэкранный</PresentationFormat>
  <Paragraphs>87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Gill Sans MT</vt:lpstr>
      <vt:lpstr>Imprint MT Shadow</vt:lpstr>
      <vt:lpstr>Times New Roman</vt:lpstr>
      <vt:lpstr>Галерея</vt:lpstr>
      <vt:lpstr>Презентация PowerPoint</vt:lpstr>
      <vt:lpstr>Мета курсу</vt:lpstr>
      <vt:lpstr>Компетентності з Медіа грамотності</vt:lpstr>
      <vt:lpstr>Причини вивчення Медіаграмотності</vt:lpstr>
      <vt:lpstr>Теми занять: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</cp:lastModifiedBy>
  <cp:revision>35</cp:revision>
  <dcterms:created xsi:type="dcterms:W3CDTF">2021-12-02T16:05:57Z</dcterms:created>
  <dcterms:modified xsi:type="dcterms:W3CDTF">2021-12-03T11:44:16Z</dcterms:modified>
</cp:coreProperties>
</file>