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742" r:id="rId2"/>
  </p:sldMasterIdLst>
  <p:notesMasterIdLst>
    <p:notesMasterId r:id="rId69"/>
  </p:notesMasterIdLst>
  <p:sldIdLst>
    <p:sldId id="340" r:id="rId3"/>
    <p:sldId id="256" r:id="rId4"/>
    <p:sldId id="329" r:id="rId5"/>
    <p:sldId id="330" r:id="rId6"/>
    <p:sldId id="319" r:id="rId7"/>
    <p:sldId id="320" r:id="rId8"/>
    <p:sldId id="321" r:id="rId9"/>
    <p:sldId id="278" r:id="rId10"/>
    <p:sldId id="257" r:id="rId11"/>
    <p:sldId id="310" r:id="rId12"/>
    <p:sldId id="328" r:id="rId13"/>
    <p:sldId id="309" r:id="rId14"/>
    <p:sldId id="323" r:id="rId15"/>
    <p:sldId id="325" r:id="rId16"/>
    <p:sldId id="326" r:id="rId17"/>
    <p:sldId id="258" r:id="rId18"/>
    <p:sldId id="259" r:id="rId19"/>
    <p:sldId id="260" r:id="rId20"/>
    <p:sldId id="307" r:id="rId21"/>
    <p:sldId id="266" r:id="rId22"/>
    <p:sldId id="261" r:id="rId23"/>
    <p:sldId id="299" r:id="rId24"/>
    <p:sldId id="262" r:id="rId25"/>
    <p:sldId id="279" r:id="rId26"/>
    <p:sldId id="341" r:id="rId27"/>
    <p:sldId id="264" r:id="rId28"/>
    <p:sldId id="280" r:id="rId29"/>
    <p:sldId id="265" r:id="rId30"/>
    <p:sldId id="331" r:id="rId31"/>
    <p:sldId id="333" r:id="rId32"/>
    <p:sldId id="332" r:id="rId33"/>
    <p:sldId id="269" r:id="rId34"/>
    <p:sldId id="270" r:id="rId35"/>
    <p:sldId id="313" r:id="rId36"/>
    <p:sldId id="281" r:id="rId37"/>
    <p:sldId id="314" r:id="rId38"/>
    <p:sldId id="271" r:id="rId39"/>
    <p:sldId id="334" r:id="rId40"/>
    <p:sldId id="272" r:id="rId41"/>
    <p:sldId id="335" r:id="rId42"/>
    <p:sldId id="315" r:id="rId43"/>
    <p:sldId id="267" r:id="rId44"/>
    <p:sldId id="311" r:id="rId45"/>
    <p:sldId id="343" r:id="rId46"/>
    <p:sldId id="268" r:id="rId47"/>
    <p:sldId id="274" r:id="rId48"/>
    <p:sldId id="283" r:id="rId49"/>
    <p:sldId id="284" r:id="rId50"/>
    <p:sldId id="295" r:id="rId51"/>
    <p:sldId id="336" r:id="rId52"/>
    <p:sldId id="337" r:id="rId53"/>
    <p:sldId id="286" r:id="rId54"/>
    <p:sldId id="316" r:id="rId55"/>
    <p:sldId id="338" r:id="rId56"/>
    <p:sldId id="291" r:id="rId57"/>
    <p:sldId id="290" r:id="rId58"/>
    <p:sldId id="292" r:id="rId59"/>
    <p:sldId id="293" r:id="rId60"/>
    <p:sldId id="294" r:id="rId61"/>
    <p:sldId id="300" r:id="rId62"/>
    <p:sldId id="301" r:id="rId63"/>
    <p:sldId id="305" r:id="rId64"/>
    <p:sldId id="302" r:id="rId65"/>
    <p:sldId id="306" r:id="rId66"/>
    <p:sldId id="303" r:id="rId67"/>
    <p:sldId id="304" r:id="rId6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84638" autoAdjust="0"/>
  </p:normalViewPr>
  <p:slideViewPr>
    <p:cSldViewPr>
      <p:cViewPr varScale="1">
        <p:scale>
          <a:sx n="74" d="100"/>
          <a:sy n="74" d="100"/>
        </p:scale>
        <p:origin x="-1690" y="-7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5CBFFFF-504F-4D64-8766-C8F1ECF7E0A5}" type="datetimeFigureOut">
              <a:rPr lang="ar-SA" smtClean="0"/>
              <a:pPr/>
              <a:t>04/10/1442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C5C89B3-EB43-408A-934C-687316F952E6}" type="slidenum">
              <a:rPr lang="ar-SA" smtClean="0"/>
              <a:pPr/>
              <a:t>‹#›</a:t>
            </a:fld>
            <a:endParaRPr lang="ar-SA"/>
          </a:p>
        </p:txBody>
      </p:sp>
    </p:spTree>
    <p:extLst>
      <p:ext uri="{BB962C8B-B14F-4D97-AF65-F5344CB8AC3E}">
        <p14:creationId xmlns="" xmlns:p14="http://schemas.microsoft.com/office/powerpoint/2010/main" val="290898210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7C5C89B3-EB43-408A-934C-687316F952E6}" type="slidenum">
              <a:rPr lang="ar-SA" smtClean="0"/>
              <a:pPr/>
              <a:t>28</a:t>
            </a:fld>
            <a:endParaRPr lang="ar-SA"/>
          </a:p>
        </p:txBody>
      </p:sp>
    </p:spTree>
    <p:extLst>
      <p:ext uri="{BB962C8B-B14F-4D97-AF65-F5344CB8AC3E}">
        <p14:creationId xmlns="" xmlns:p14="http://schemas.microsoft.com/office/powerpoint/2010/main" val="259957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C5C89B3-EB43-408A-934C-687316F952E6}" type="slidenum">
              <a:rPr lang="ar-SA" smtClean="0"/>
              <a:pPr/>
              <a:t>39</a:t>
            </a:fld>
            <a:endParaRPr lang="ar-SA"/>
          </a:p>
        </p:txBody>
      </p:sp>
    </p:spTree>
    <p:extLst>
      <p:ext uri="{BB962C8B-B14F-4D97-AF65-F5344CB8AC3E}">
        <p14:creationId xmlns="" xmlns:p14="http://schemas.microsoft.com/office/powerpoint/2010/main" val="110615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7C5C89B3-EB43-408A-934C-687316F952E6}" type="slidenum">
              <a:rPr lang="ar-SA" smtClean="0"/>
              <a:pPr/>
              <a:t>48</a:t>
            </a:fld>
            <a:endParaRPr lang="ar-SA"/>
          </a:p>
        </p:txBody>
      </p:sp>
    </p:spTree>
    <p:extLst>
      <p:ext uri="{BB962C8B-B14F-4D97-AF65-F5344CB8AC3E}">
        <p14:creationId xmlns="" xmlns:p14="http://schemas.microsoft.com/office/powerpoint/2010/main" val="241493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7C5C89B3-EB43-408A-934C-687316F952E6}" type="slidenum">
              <a:rPr lang="ar-SA" smtClean="0"/>
              <a:pPr/>
              <a:t>52</a:t>
            </a:fld>
            <a:endParaRPr lang="ar-SA"/>
          </a:p>
        </p:txBody>
      </p:sp>
    </p:spTree>
    <p:extLst>
      <p:ext uri="{BB962C8B-B14F-4D97-AF65-F5344CB8AC3E}">
        <p14:creationId xmlns="" xmlns:p14="http://schemas.microsoft.com/office/powerpoint/2010/main" val="325961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F78172B-B470-413A-8A1D-DE01742F1857}" type="slidenum">
              <a:rPr lang="ar-SA">
                <a:solidFill>
                  <a:prstClr val="black"/>
                </a:solidFill>
              </a:rPr>
              <a:pPr/>
              <a:t>60</a:t>
            </a:fld>
            <a:endParaRPr lang="ar-SA">
              <a:solidFill>
                <a:prstClr val="black"/>
              </a:solidFill>
            </a:endParaRPr>
          </a:p>
        </p:txBody>
      </p:sp>
    </p:spTree>
    <p:extLst>
      <p:ext uri="{BB962C8B-B14F-4D97-AF65-F5344CB8AC3E}">
        <p14:creationId xmlns="" xmlns:p14="http://schemas.microsoft.com/office/powerpoint/2010/main" val="60380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34BAB4FD-FEA7-4207-8DC7-85F23D2EE69A}" type="datetimeFigureOut">
              <a:rPr lang="ar-SA">
                <a:solidFill>
                  <a:prstClr val="black">
                    <a:tint val="75000"/>
                  </a:prstClr>
                </a:solidFill>
              </a:rPr>
              <a:pPr/>
              <a:t>04/10/1442</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40450AB-ECAB-46FB-A22F-BA28C878EED0}" type="slidenum">
              <a:rPr lang="ar-SA">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11216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34BAB4FD-FEA7-4207-8DC7-85F23D2EE69A}" type="datetimeFigureOut">
              <a:rPr lang="ar-SA">
                <a:solidFill>
                  <a:prstClr val="black">
                    <a:tint val="75000"/>
                  </a:prstClr>
                </a:solidFill>
              </a:rPr>
              <a:pPr/>
              <a:t>04/10/1442</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40450AB-ECAB-46FB-A22F-BA28C878EED0}" type="slidenum">
              <a:rPr lang="ar-SA">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81377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34BAB4FD-FEA7-4207-8DC7-85F23D2EE69A}" type="datetimeFigureOut">
              <a:rPr lang="ar-SA">
                <a:solidFill>
                  <a:prstClr val="black">
                    <a:tint val="75000"/>
                  </a:prstClr>
                </a:solidFill>
              </a:rPr>
              <a:pPr/>
              <a:t>04/10/1442</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40450AB-ECAB-46FB-A22F-BA28C878EED0}" type="slidenum">
              <a:rPr lang="ar-SA">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97322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5E8519-2618-4076-80FC-EF0F266F5C25}" type="datetimeFigureOut">
              <a:rPr lang="ar-SA" smtClean="0"/>
              <a:pPr/>
              <a:t>04/10/1442</a:t>
            </a:fld>
            <a:endParaRPr lang="ar-SA"/>
          </a:p>
        </p:txBody>
      </p:sp>
      <p:sp>
        <p:nvSpPr>
          <p:cNvPr id="5" name="Нижний колонтитул 4"/>
          <p:cNvSpPr>
            <a:spLocks noGrp="1"/>
          </p:cNvSpPr>
          <p:nvPr>
            <p:ph type="ftr" sz="quarter" idx="11"/>
          </p:nvPr>
        </p:nvSpPr>
        <p:spPr/>
        <p:txBody>
          <a:bodyPr/>
          <a:lstStyle/>
          <a:p>
            <a:endParaRPr lang="ar-SA"/>
          </a:p>
        </p:txBody>
      </p:sp>
      <p:sp>
        <p:nvSpPr>
          <p:cNvPr id="6" name="Номер слайда 5"/>
          <p:cNvSpPr>
            <a:spLocks noGrp="1"/>
          </p:cNvSpPr>
          <p:nvPr>
            <p:ph type="sldNum" sz="quarter" idx="12"/>
          </p:nvPr>
        </p:nvSpPr>
        <p:spPr/>
        <p:txBody>
          <a:bodyPr/>
          <a:lstStyle/>
          <a:p>
            <a:fld id="{92E2B70D-9A14-4DB7-BBB8-1D8C1719742B}" type="slidenum">
              <a:rPr lang="ar-SA" smtClean="0"/>
              <a:pPr/>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5E8519-2618-4076-80FC-EF0F266F5C25}" type="datetimeFigureOut">
              <a:rPr lang="ar-SA" smtClean="0"/>
              <a:pPr/>
              <a:t>04/10/1442</a:t>
            </a:fld>
            <a:endParaRPr lang="ar-SA"/>
          </a:p>
        </p:txBody>
      </p:sp>
      <p:sp>
        <p:nvSpPr>
          <p:cNvPr id="5" name="Нижний колонтитул 4"/>
          <p:cNvSpPr>
            <a:spLocks noGrp="1"/>
          </p:cNvSpPr>
          <p:nvPr>
            <p:ph type="ftr" sz="quarter" idx="11"/>
          </p:nvPr>
        </p:nvSpPr>
        <p:spPr/>
        <p:txBody>
          <a:bodyPr/>
          <a:lstStyle/>
          <a:p>
            <a:endParaRPr lang="ar-SA"/>
          </a:p>
        </p:txBody>
      </p:sp>
      <p:sp>
        <p:nvSpPr>
          <p:cNvPr id="6" name="Номер слайда 5"/>
          <p:cNvSpPr>
            <a:spLocks noGrp="1"/>
          </p:cNvSpPr>
          <p:nvPr>
            <p:ph type="sldNum" sz="quarter" idx="12"/>
          </p:nvPr>
        </p:nvSpPr>
        <p:spPr/>
        <p:txBody>
          <a:bodyPr/>
          <a:lstStyle/>
          <a:p>
            <a:fld id="{92E2B70D-9A14-4DB7-BBB8-1D8C1719742B}" type="slidenum">
              <a:rPr lang="ar-SA" smtClean="0"/>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5E8519-2618-4076-80FC-EF0F266F5C25}" type="datetimeFigureOut">
              <a:rPr lang="ar-SA" smtClean="0"/>
              <a:pPr/>
              <a:t>04/10/1442</a:t>
            </a:fld>
            <a:endParaRPr lang="ar-SA"/>
          </a:p>
        </p:txBody>
      </p:sp>
      <p:sp>
        <p:nvSpPr>
          <p:cNvPr id="5" name="Нижний колонтитул 4"/>
          <p:cNvSpPr>
            <a:spLocks noGrp="1"/>
          </p:cNvSpPr>
          <p:nvPr>
            <p:ph type="ftr" sz="quarter" idx="11"/>
          </p:nvPr>
        </p:nvSpPr>
        <p:spPr/>
        <p:txBody>
          <a:bodyPr/>
          <a:lstStyle/>
          <a:p>
            <a:endParaRPr lang="ar-SA"/>
          </a:p>
        </p:txBody>
      </p:sp>
      <p:sp>
        <p:nvSpPr>
          <p:cNvPr id="6" name="Номер слайда 5"/>
          <p:cNvSpPr>
            <a:spLocks noGrp="1"/>
          </p:cNvSpPr>
          <p:nvPr>
            <p:ph type="sldNum" sz="quarter" idx="12"/>
          </p:nvPr>
        </p:nvSpPr>
        <p:spPr/>
        <p:txBody>
          <a:bodyPr/>
          <a:lstStyle/>
          <a:p>
            <a:fld id="{92E2B70D-9A14-4DB7-BBB8-1D8C1719742B}" type="slidenum">
              <a:rPr lang="ar-SA" smtClean="0"/>
              <a:pPr/>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5E8519-2618-4076-80FC-EF0F266F5C25}" type="datetimeFigureOut">
              <a:rPr lang="ar-SA" smtClean="0"/>
              <a:pPr/>
              <a:t>04/10/1442</a:t>
            </a:fld>
            <a:endParaRPr lang="ar-SA"/>
          </a:p>
        </p:txBody>
      </p:sp>
      <p:sp>
        <p:nvSpPr>
          <p:cNvPr id="6" name="Нижний колонтитул 5"/>
          <p:cNvSpPr>
            <a:spLocks noGrp="1"/>
          </p:cNvSpPr>
          <p:nvPr>
            <p:ph type="ftr" sz="quarter" idx="11"/>
          </p:nvPr>
        </p:nvSpPr>
        <p:spPr/>
        <p:txBody>
          <a:bodyPr/>
          <a:lstStyle/>
          <a:p>
            <a:endParaRPr lang="ar-SA"/>
          </a:p>
        </p:txBody>
      </p:sp>
      <p:sp>
        <p:nvSpPr>
          <p:cNvPr id="7" name="Номер слайда 6"/>
          <p:cNvSpPr>
            <a:spLocks noGrp="1"/>
          </p:cNvSpPr>
          <p:nvPr>
            <p:ph type="sldNum" sz="quarter" idx="12"/>
          </p:nvPr>
        </p:nvSpPr>
        <p:spPr/>
        <p:txBody>
          <a:bodyPr/>
          <a:lstStyle/>
          <a:p>
            <a:fld id="{92E2B70D-9A14-4DB7-BBB8-1D8C1719742B}" type="slidenum">
              <a:rPr lang="ar-SA" smtClean="0"/>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5E8519-2618-4076-80FC-EF0F266F5C25}" type="datetimeFigureOut">
              <a:rPr lang="ar-SA" smtClean="0"/>
              <a:pPr/>
              <a:t>04/10/1442</a:t>
            </a:fld>
            <a:endParaRPr lang="ar-SA"/>
          </a:p>
        </p:txBody>
      </p:sp>
      <p:sp>
        <p:nvSpPr>
          <p:cNvPr id="8" name="Нижний колонтитул 7"/>
          <p:cNvSpPr>
            <a:spLocks noGrp="1"/>
          </p:cNvSpPr>
          <p:nvPr>
            <p:ph type="ftr" sz="quarter" idx="11"/>
          </p:nvPr>
        </p:nvSpPr>
        <p:spPr/>
        <p:txBody>
          <a:bodyPr/>
          <a:lstStyle/>
          <a:p>
            <a:endParaRPr lang="ar-SA"/>
          </a:p>
        </p:txBody>
      </p:sp>
      <p:sp>
        <p:nvSpPr>
          <p:cNvPr id="9" name="Номер слайда 8"/>
          <p:cNvSpPr>
            <a:spLocks noGrp="1"/>
          </p:cNvSpPr>
          <p:nvPr>
            <p:ph type="sldNum" sz="quarter" idx="12"/>
          </p:nvPr>
        </p:nvSpPr>
        <p:spPr/>
        <p:txBody>
          <a:bodyPr/>
          <a:lstStyle/>
          <a:p>
            <a:fld id="{92E2B70D-9A14-4DB7-BBB8-1D8C1719742B}" type="slidenum">
              <a:rPr lang="ar-SA" smtClean="0"/>
              <a:pPr/>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5E8519-2618-4076-80FC-EF0F266F5C25}" type="datetimeFigureOut">
              <a:rPr lang="ar-SA" smtClean="0"/>
              <a:pPr/>
              <a:t>04/10/1442</a:t>
            </a:fld>
            <a:endParaRPr lang="ar-SA"/>
          </a:p>
        </p:txBody>
      </p:sp>
      <p:sp>
        <p:nvSpPr>
          <p:cNvPr id="4" name="Нижний колонтитул 3"/>
          <p:cNvSpPr>
            <a:spLocks noGrp="1"/>
          </p:cNvSpPr>
          <p:nvPr>
            <p:ph type="ftr" sz="quarter" idx="11"/>
          </p:nvPr>
        </p:nvSpPr>
        <p:spPr/>
        <p:txBody>
          <a:bodyPr/>
          <a:lstStyle/>
          <a:p>
            <a:endParaRPr lang="ar-SA"/>
          </a:p>
        </p:txBody>
      </p:sp>
      <p:sp>
        <p:nvSpPr>
          <p:cNvPr id="5" name="Номер слайда 4"/>
          <p:cNvSpPr>
            <a:spLocks noGrp="1"/>
          </p:cNvSpPr>
          <p:nvPr>
            <p:ph type="sldNum" sz="quarter" idx="12"/>
          </p:nvPr>
        </p:nvSpPr>
        <p:spPr/>
        <p:txBody>
          <a:bodyPr/>
          <a:lstStyle/>
          <a:p>
            <a:fld id="{92E2B70D-9A14-4DB7-BBB8-1D8C1719742B}" type="slidenum">
              <a:rPr lang="ar-SA" smtClean="0"/>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5E8519-2618-4076-80FC-EF0F266F5C25}" type="datetimeFigureOut">
              <a:rPr lang="ar-SA" smtClean="0"/>
              <a:pPr/>
              <a:t>04/10/1442</a:t>
            </a:fld>
            <a:endParaRPr lang="ar-SA"/>
          </a:p>
        </p:txBody>
      </p:sp>
      <p:sp>
        <p:nvSpPr>
          <p:cNvPr id="3" name="Нижний колонтитул 2"/>
          <p:cNvSpPr>
            <a:spLocks noGrp="1"/>
          </p:cNvSpPr>
          <p:nvPr>
            <p:ph type="ftr" sz="quarter" idx="11"/>
          </p:nvPr>
        </p:nvSpPr>
        <p:spPr/>
        <p:txBody>
          <a:bodyPr/>
          <a:lstStyle/>
          <a:p>
            <a:endParaRPr lang="ar-SA"/>
          </a:p>
        </p:txBody>
      </p:sp>
      <p:sp>
        <p:nvSpPr>
          <p:cNvPr id="4" name="Номер слайда 3"/>
          <p:cNvSpPr>
            <a:spLocks noGrp="1"/>
          </p:cNvSpPr>
          <p:nvPr>
            <p:ph type="sldNum" sz="quarter" idx="12"/>
          </p:nvPr>
        </p:nvSpPr>
        <p:spPr/>
        <p:txBody>
          <a:bodyPr/>
          <a:lstStyle/>
          <a:p>
            <a:fld id="{92E2B70D-9A14-4DB7-BBB8-1D8C1719742B}" type="slidenum">
              <a:rPr lang="ar-SA" smtClean="0"/>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5E8519-2618-4076-80FC-EF0F266F5C25}" type="datetimeFigureOut">
              <a:rPr lang="ar-SA" smtClean="0"/>
              <a:pPr/>
              <a:t>04/10/1442</a:t>
            </a:fld>
            <a:endParaRPr lang="ar-SA"/>
          </a:p>
        </p:txBody>
      </p:sp>
      <p:sp>
        <p:nvSpPr>
          <p:cNvPr id="6" name="Нижний колонтитул 5"/>
          <p:cNvSpPr>
            <a:spLocks noGrp="1"/>
          </p:cNvSpPr>
          <p:nvPr>
            <p:ph type="ftr" sz="quarter" idx="11"/>
          </p:nvPr>
        </p:nvSpPr>
        <p:spPr/>
        <p:txBody>
          <a:bodyPr/>
          <a:lstStyle/>
          <a:p>
            <a:endParaRPr lang="ar-SA"/>
          </a:p>
        </p:txBody>
      </p:sp>
      <p:sp>
        <p:nvSpPr>
          <p:cNvPr id="7" name="Номер слайда 6"/>
          <p:cNvSpPr>
            <a:spLocks noGrp="1"/>
          </p:cNvSpPr>
          <p:nvPr>
            <p:ph type="sldNum" sz="quarter" idx="12"/>
          </p:nvPr>
        </p:nvSpPr>
        <p:spPr/>
        <p:txBody>
          <a:bodyPr/>
          <a:lstStyle/>
          <a:p>
            <a:fld id="{92E2B70D-9A14-4DB7-BBB8-1D8C1719742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34BAB4FD-FEA7-4207-8DC7-85F23D2EE69A}" type="datetimeFigureOut">
              <a:rPr lang="ar-SA">
                <a:solidFill>
                  <a:prstClr val="black">
                    <a:tint val="75000"/>
                  </a:prstClr>
                </a:solidFill>
              </a:rPr>
              <a:pPr/>
              <a:t>04/10/1442</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40450AB-ECAB-46FB-A22F-BA28C878EED0}" type="slidenum">
              <a:rPr lang="ar-SA">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924398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5E8519-2618-4076-80FC-EF0F266F5C25}" type="datetimeFigureOut">
              <a:rPr lang="ar-SA" smtClean="0"/>
              <a:pPr/>
              <a:t>04/10/1442</a:t>
            </a:fld>
            <a:endParaRPr lang="ar-SA"/>
          </a:p>
        </p:txBody>
      </p:sp>
      <p:sp>
        <p:nvSpPr>
          <p:cNvPr id="6" name="Нижний колонтитул 5"/>
          <p:cNvSpPr>
            <a:spLocks noGrp="1"/>
          </p:cNvSpPr>
          <p:nvPr>
            <p:ph type="ftr" sz="quarter" idx="11"/>
          </p:nvPr>
        </p:nvSpPr>
        <p:spPr/>
        <p:txBody>
          <a:bodyPr/>
          <a:lstStyle/>
          <a:p>
            <a:endParaRPr lang="ar-SA"/>
          </a:p>
        </p:txBody>
      </p:sp>
      <p:sp>
        <p:nvSpPr>
          <p:cNvPr id="7" name="Номер слайда 6"/>
          <p:cNvSpPr>
            <a:spLocks noGrp="1"/>
          </p:cNvSpPr>
          <p:nvPr>
            <p:ph type="sldNum" sz="quarter" idx="12"/>
          </p:nvPr>
        </p:nvSpPr>
        <p:spPr/>
        <p:txBody>
          <a:bodyPr/>
          <a:lstStyle/>
          <a:p>
            <a:fld id="{92E2B70D-9A14-4DB7-BBB8-1D8C1719742B}" type="slidenum">
              <a:rPr lang="ar-SA" smtClean="0"/>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5E8519-2618-4076-80FC-EF0F266F5C25}" type="datetimeFigureOut">
              <a:rPr lang="ar-SA" smtClean="0"/>
              <a:pPr/>
              <a:t>04/10/1442</a:t>
            </a:fld>
            <a:endParaRPr lang="ar-SA"/>
          </a:p>
        </p:txBody>
      </p:sp>
      <p:sp>
        <p:nvSpPr>
          <p:cNvPr id="5" name="Нижний колонтитул 4"/>
          <p:cNvSpPr>
            <a:spLocks noGrp="1"/>
          </p:cNvSpPr>
          <p:nvPr>
            <p:ph type="ftr" sz="quarter" idx="11"/>
          </p:nvPr>
        </p:nvSpPr>
        <p:spPr/>
        <p:txBody>
          <a:bodyPr/>
          <a:lstStyle/>
          <a:p>
            <a:endParaRPr lang="ar-SA"/>
          </a:p>
        </p:txBody>
      </p:sp>
      <p:sp>
        <p:nvSpPr>
          <p:cNvPr id="6" name="Номер слайда 5"/>
          <p:cNvSpPr>
            <a:spLocks noGrp="1"/>
          </p:cNvSpPr>
          <p:nvPr>
            <p:ph type="sldNum" sz="quarter" idx="12"/>
          </p:nvPr>
        </p:nvSpPr>
        <p:spPr/>
        <p:txBody>
          <a:bodyPr/>
          <a:lstStyle/>
          <a:p>
            <a:fld id="{92E2B70D-9A14-4DB7-BBB8-1D8C1719742B}" type="slidenum">
              <a:rPr lang="ar-SA" smtClean="0"/>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5E8519-2618-4076-80FC-EF0F266F5C25}" type="datetimeFigureOut">
              <a:rPr lang="ar-SA" smtClean="0"/>
              <a:pPr/>
              <a:t>04/10/1442</a:t>
            </a:fld>
            <a:endParaRPr lang="ar-SA"/>
          </a:p>
        </p:txBody>
      </p:sp>
      <p:sp>
        <p:nvSpPr>
          <p:cNvPr id="5" name="Нижний колонтитул 4"/>
          <p:cNvSpPr>
            <a:spLocks noGrp="1"/>
          </p:cNvSpPr>
          <p:nvPr>
            <p:ph type="ftr" sz="quarter" idx="11"/>
          </p:nvPr>
        </p:nvSpPr>
        <p:spPr/>
        <p:txBody>
          <a:bodyPr/>
          <a:lstStyle/>
          <a:p>
            <a:endParaRPr lang="ar-SA"/>
          </a:p>
        </p:txBody>
      </p:sp>
      <p:sp>
        <p:nvSpPr>
          <p:cNvPr id="6" name="Номер слайда 5"/>
          <p:cNvSpPr>
            <a:spLocks noGrp="1"/>
          </p:cNvSpPr>
          <p:nvPr>
            <p:ph type="sldNum" sz="quarter" idx="12"/>
          </p:nvPr>
        </p:nvSpPr>
        <p:spPr/>
        <p:txBody>
          <a:bodyPr/>
          <a:lstStyle/>
          <a:p>
            <a:fld id="{92E2B70D-9A14-4DB7-BBB8-1D8C1719742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AB4FD-FEA7-4207-8DC7-85F23D2EE69A}" type="datetimeFigureOut">
              <a:rPr lang="ar-SA">
                <a:solidFill>
                  <a:prstClr val="black">
                    <a:tint val="75000"/>
                  </a:prstClr>
                </a:solidFill>
              </a:rPr>
              <a:pPr/>
              <a:t>04/10/1442</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940450AB-ECAB-46FB-A22F-BA28C878EED0}" type="slidenum">
              <a:rPr lang="ar-SA">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18798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34BAB4FD-FEA7-4207-8DC7-85F23D2EE69A}" type="datetimeFigureOut">
              <a:rPr lang="ar-SA">
                <a:solidFill>
                  <a:prstClr val="black">
                    <a:tint val="75000"/>
                  </a:prstClr>
                </a:solidFill>
              </a:rPr>
              <a:pPr/>
              <a:t>04/10/1442</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940450AB-ECAB-46FB-A22F-BA28C878EED0}" type="slidenum">
              <a:rPr lang="ar-SA">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5078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34BAB4FD-FEA7-4207-8DC7-85F23D2EE69A}" type="datetimeFigureOut">
              <a:rPr lang="ar-SA">
                <a:solidFill>
                  <a:prstClr val="black">
                    <a:tint val="75000"/>
                  </a:prstClr>
                </a:solidFill>
              </a:rPr>
              <a:pPr/>
              <a:t>04/10/1442</a:t>
            </a:fld>
            <a:endParaRPr lang="ar-SA">
              <a:solidFill>
                <a:prstClr val="black">
                  <a:tint val="75000"/>
                </a:prstClr>
              </a:solidFill>
            </a:endParaRPr>
          </a:p>
        </p:txBody>
      </p:sp>
      <p:sp>
        <p:nvSpPr>
          <p:cNvPr id="8" name="Footer Placeholder 7"/>
          <p:cNvSpPr>
            <a:spLocks noGrp="1"/>
          </p:cNvSpPr>
          <p:nvPr>
            <p:ph type="ftr" sz="quarter" idx="11"/>
          </p:nvPr>
        </p:nvSpPr>
        <p:spPr/>
        <p:txBody>
          <a:bodyPr/>
          <a:lstStyle/>
          <a:p>
            <a:endParaRPr lang="ar-SA">
              <a:solidFill>
                <a:prstClr val="black">
                  <a:tint val="75000"/>
                </a:prstClr>
              </a:solidFill>
            </a:endParaRPr>
          </a:p>
        </p:txBody>
      </p:sp>
      <p:sp>
        <p:nvSpPr>
          <p:cNvPr id="9" name="Slide Number Placeholder 8"/>
          <p:cNvSpPr>
            <a:spLocks noGrp="1"/>
          </p:cNvSpPr>
          <p:nvPr>
            <p:ph type="sldNum" sz="quarter" idx="12"/>
          </p:nvPr>
        </p:nvSpPr>
        <p:spPr/>
        <p:txBody>
          <a:bodyPr/>
          <a:lstStyle/>
          <a:p>
            <a:fld id="{940450AB-ECAB-46FB-A22F-BA28C878EED0}" type="slidenum">
              <a:rPr lang="ar-SA">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88688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34BAB4FD-FEA7-4207-8DC7-85F23D2EE69A}" type="datetimeFigureOut">
              <a:rPr lang="ar-SA">
                <a:solidFill>
                  <a:prstClr val="black">
                    <a:tint val="75000"/>
                  </a:prstClr>
                </a:solidFill>
              </a:rPr>
              <a:pPr/>
              <a:t>04/10/1442</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5" name="Slide Number Placeholder 4"/>
          <p:cNvSpPr>
            <a:spLocks noGrp="1"/>
          </p:cNvSpPr>
          <p:nvPr>
            <p:ph type="sldNum" sz="quarter" idx="12"/>
          </p:nvPr>
        </p:nvSpPr>
        <p:spPr/>
        <p:txBody>
          <a:bodyPr/>
          <a:lstStyle/>
          <a:p>
            <a:fld id="{940450AB-ECAB-46FB-A22F-BA28C878EED0}" type="slidenum">
              <a:rPr lang="ar-SA">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1170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AB4FD-FEA7-4207-8DC7-85F23D2EE69A}" type="datetimeFigureOut">
              <a:rPr lang="ar-SA">
                <a:solidFill>
                  <a:prstClr val="black">
                    <a:tint val="75000"/>
                  </a:prstClr>
                </a:solidFill>
              </a:rPr>
              <a:pPr/>
              <a:t>04/10/1442</a:t>
            </a:fld>
            <a:endParaRPr lang="ar-SA">
              <a:solidFill>
                <a:prstClr val="black">
                  <a:tint val="75000"/>
                </a:prstClr>
              </a:solidFill>
            </a:endParaRPr>
          </a:p>
        </p:txBody>
      </p:sp>
      <p:sp>
        <p:nvSpPr>
          <p:cNvPr id="3" name="Footer Placeholder 2"/>
          <p:cNvSpPr>
            <a:spLocks noGrp="1"/>
          </p:cNvSpPr>
          <p:nvPr>
            <p:ph type="ftr" sz="quarter" idx="11"/>
          </p:nvPr>
        </p:nvSpPr>
        <p:spPr/>
        <p:txBody>
          <a:bodyPr/>
          <a:lstStyle/>
          <a:p>
            <a:endParaRPr lang="ar-SA">
              <a:solidFill>
                <a:prstClr val="black">
                  <a:tint val="75000"/>
                </a:prstClr>
              </a:solidFill>
            </a:endParaRPr>
          </a:p>
        </p:txBody>
      </p:sp>
      <p:sp>
        <p:nvSpPr>
          <p:cNvPr id="4" name="Slide Number Placeholder 3"/>
          <p:cNvSpPr>
            <a:spLocks noGrp="1"/>
          </p:cNvSpPr>
          <p:nvPr>
            <p:ph type="sldNum" sz="quarter" idx="12"/>
          </p:nvPr>
        </p:nvSpPr>
        <p:spPr/>
        <p:txBody>
          <a:bodyPr/>
          <a:lstStyle/>
          <a:p>
            <a:fld id="{940450AB-ECAB-46FB-A22F-BA28C878EED0}" type="slidenum">
              <a:rPr lang="ar-SA">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5226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AB4FD-FEA7-4207-8DC7-85F23D2EE69A}" type="datetimeFigureOut">
              <a:rPr lang="ar-SA">
                <a:solidFill>
                  <a:prstClr val="black">
                    <a:tint val="75000"/>
                  </a:prstClr>
                </a:solidFill>
              </a:rPr>
              <a:pPr/>
              <a:t>04/10/1442</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940450AB-ECAB-46FB-A22F-BA28C878EED0}" type="slidenum">
              <a:rPr lang="ar-SA">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90684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AB4FD-FEA7-4207-8DC7-85F23D2EE69A}" type="datetimeFigureOut">
              <a:rPr lang="ar-SA">
                <a:solidFill>
                  <a:prstClr val="black">
                    <a:tint val="75000"/>
                  </a:prstClr>
                </a:solidFill>
              </a:rPr>
              <a:pPr/>
              <a:t>04/10/1442</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940450AB-ECAB-46FB-A22F-BA28C878EED0}" type="slidenum">
              <a:rPr lang="ar-SA">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30285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4BAB4FD-FEA7-4207-8DC7-85F23D2EE69A}" type="datetimeFigureOut">
              <a:rPr lang="ar-SA" smtClean="0">
                <a:solidFill>
                  <a:prstClr val="black">
                    <a:tint val="75000"/>
                  </a:prstClr>
                </a:solidFill>
              </a:rPr>
              <a:pPr/>
              <a:t>04/10/1442</a:t>
            </a:fld>
            <a:endParaRPr lang="ar-SA"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smtClean="0">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40450AB-ECAB-46FB-A22F-BA28C878EED0}" type="slidenum">
              <a:rPr lang="ar-SA" smtClean="0">
                <a:solidFill>
                  <a:prstClr val="black">
                    <a:tint val="75000"/>
                  </a:prstClr>
                </a:solidFill>
              </a:rPr>
              <a:pPr/>
              <a:t>‹#›</a:t>
            </a:fld>
            <a:endParaRPr lang="ar-SA" smtClean="0">
              <a:solidFill>
                <a:prstClr val="black">
                  <a:tint val="75000"/>
                </a:prstClr>
              </a:solidFill>
            </a:endParaRPr>
          </a:p>
        </p:txBody>
      </p:sp>
    </p:spTree>
    <p:extLst>
      <p:ext uri="{BB962C8B-B14F-4D97-AF65-F5344CB8AC3E}">
        <p14:creationId xmlns="" xmlns:p14="http://schemas.microsoft.com/office/powerpoint/2010/main" val="946202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AB4FD-FEA7-4207-8DC7-85F23D2EE69A}" type="datetimeFigureOut">
              <a:rPr lang="ar-SA" smtClean="0">
                <a:solidFill>
                  <a:prstClr val="black">
                    <a:tint val="75000"/>
                  </a:prstClr>
                </a:solidFill>
              </a:rPr>
              <a:pPr/>
              <a:t>04/10/1442</a:t>
            </a:fld>
            <a:endParaRPr lang="ar-SA" smtClean="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smtClean="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450AB-ECAB-46FB-A22F-BA28C878EED0}" type="slidenum">
              <a:rPr lang="ar-SA" smtClean="0">
                <a:solidFill>
                  <a:prstClr val="black">
                    <a:tint val="75000"/>
                  </a:prstClr>
                </a:solidFill>
              </a:rPr>
              <a:pPr/>
              <a:t>‹#›</a:t>
            </a:fld>
            <a:endParaRPr lang="ar-SA"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pic>
        <p:nvPicPr>
          <p:cNvPr id="1026" name="Picture 2" descr="C:\Users\Администратор\Desktop\IMG_6091.jpg"/>
          <p:cNvPicPr>
            <a:picLocks noChangeAspect="1" noChangeArrowheads="1"/>
          </p:cNvPicPr>
          <p:nvPr/>
        </p:nvPicPr>
        <p:blipFill>
          <a:blip r:embed="rId2" cstate="print"/>
          <a:srcRect/>
          <a:stretch>
            <a:fillRect/>
          </a:stretch>
        </p:blipFill>
        <p:spPr bwMode="auto">
          <a:xfrm>
            <a:off x="500034" y="419100"/>
            <a:ext cx="8072494" cy="6019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35992"/>
            <a:ext cx="6347713" cy="835554"/>
          </a:xfrm>
        </p:spPr>
        <p:txBody>
          <a:bodyPr>
            <a:normAutofit fontScale="90000"/>
          </a:bodyPr>
          <a:lstStyle/>
          <a:p>
            <a:r>
              <a:rPr lang="en-US" dirty="0" smtClean="0">
                <a:solidFill>
                  <a:schemeClr val="tx1"/>
                </a:solidFill>
              </a:rPr>
              <a:t>Mary Stuart, Queen of Scots</a:t>
            </a:r>
            <a:endParaRPr lang="ru-RU" dirty="0">
              <a:solidFill>
                <a:schemeClr val="tx1"/>
              </a:solidFill>
            </a:endParaRPr>
          </a:p>
        </p:txBody>
      </p:sp>
      <p:pic>
        <p:nvPicPr>
          <p:cNvPr id="4098" name="Picture 2" descr="Картинки по запросу"/>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2976" y="1118450"/>
            <a:ext cx="6408712" cy="57395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97612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08712"/>
          </a:xfrm>
        </p:spPr>
        <p:txBody>
          <a:bodyPr>
            <a:normAutofit lnSpcReduction="10000"/>
          </a:bodyPr>
          <a:lstStyle/>
          <a:p>
            <a:pPr marL="0" indent="0" algn="just">
              <a:buNone/>
            </a:pPr>
            <a:r>
              <a:rPr lang="en-US" dirty="0">
                <a:latin typeface="Times New Roman" pitchFamily="18" charset="0"/>
                <a:cs typeface="Times New Roman" pitchFamily="18" charset="0"/>
              </a:rPr>
              <a:t>In </a:t>
            </a:r>
            <a:r>
              <a:rPr lang="en-US" dirty="0" smtClean="0">
                <a:latin typeface="Times New Roman" pitchFamily="18" charset="0"/>
                <a:cs typeface="Times New Roman" pitchFamily="18" charset="0"/>
              </a:rPr>
              <a:t>England Mary Stuart </a:t>
            </a:r>
            <a:r>
              <a:rPr lang="en-US" dirty="0">
                <a:latin typeface="Times New Roman" pitchFamily="18" charset="0"/>
                <a:cs typeface="Times New Roman" pitchFamily="18" charset="0"/>
              </a:rPr>
              <a:t>became a political pawn in the hands of </a:t>
            </a:r>
            <a:r>
              <a:rPr lang="en-US" dirty="0" smtClean="0">
                <a:latin typeface="Times New Roman" pitchFamily="18" charset="0"/>
                <a:cs typeface="Times New Roman" pitchFamily="18" charset="0"/>
              </a:rPr>
              <a:t>Queen Elizabeth I</a:t>
            </a:r>
            <a:r>
              <a:rPr lang="en-US" dirty="0">
                <a:latin typeface="Times New Roman" pitchFamily="18" charset="0"/>
                <a:cs typeface="Times New Roman" pitchFamily="18" charset="0"/>
              </a:rPr>
              <a:t> and was imprisoned for 19 years in various castles in England. Mary was found to be plotting against </a:t>
            </a:r>
            <a:r>
              <a:rPr lang="en-US" dirty="0" smtClean="0">
                <a:latin typeface="Times New Roman" pitchFamily="18" charset="0"/>
                <a:cs typeface="Times New Roman" pitchFamily="18" charset="0"/>
              </a:rPr>
              <a:t>Elizabeth I: </a:t>
            </a:r>
            <a:r>
              <a:rPr lang="en-US" dirty="0">
                <a:latin typeface="Times New Roman" pitchFamily="18" charset="0"/>
                <a:cs typeface="Times New Roman" pitchFamily="18" charset="0"/>
              </a:rPr>
              <a:t>letters in </a:t>
            </a:r>
            <a:r>
              <a:rPr lang="en-US" dirty="0" smtClean="0">
                <a:latin typeface="Times New Roman" pitchFamily="18" charset="0"/>
                <a:cs typeface="Times New Roman" pitchFamily="18" charset="0"/>
              </a:rPr>
              <a:t>code </a:t>
            </a:r>
            <a:r>
              <a:rPr lang="en-US" dirty="0">
                <a:latin typeface="Times New Roman" pitchFamily="18" charset="0"/>
                <a:cs typeface="Times New Roman" pitchFamily="18" charset="0"/>
              </a:rPr>
              <a:t>from her to others, </a:t>
            </a:r>
            <a:r>
              <a:rPr lang="en-US" dirty="0" smtClean="0">
                <a:latin typeface="Times New Roman" pitchFamily="18" charset="0"/>
                <a:cs typeface="Times New Roman" pitchFamily="18" charset="0"/>
              </a:rPr>
              <a:t>she was</a:t>
            </a:r>
            <a:r>
              <a:rPr lang="en-US" dirty="0">
                <a:latin typeface="Times New Roman" pitchFamily="18" charset="0"/>
                <a:cs typeface="Times New Roman" pitchFamily="18" charset="0"/>
              </a:rPr>
              <a:t> deemed guilty of treason</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Mary’s son became James I of England and VI of Scotland after Elizabeth’s death in 1603. Although James would have had no personal memories of his mother, in 1612 he had Mary’s body exhumed from Peterborough and reburied in a place of </a:t>
            </a:r>
            <a:r>
              <a:rPr lang="en-US" dirty="0" err="1">
                <a:latin typeface="Times New Roman" pitchFamily="18" charset="0"/>
                <a:cs typeface="Times New Roman" pitchFamily="18" charset="0"/>
              </a:rPr>
              <a:t>honour</a:t>
            </a:r>
            <a:r>
              <a:rPr lang="en-US" dirty="0">
                <a:latin typeface="Times New Roman" pitchFamily="18" charset="0"/>
                <a:cs typeface="Times New Roman" pitchFamily="18" charset="0"/>
              </a:rPr>
              <a:t> at </a:t>
            </a:r>
            <a:r>
              <a:rPr lang="en-US" dirty="0" smtClean="0">
                <a:latin typeface="Times New Roman" pitchFamily="18" charset="0"/>
                <a:cs typeface="Times New Roman" pitchFamily="18" charset="0"/>
              </a:rPr>
              <a:t>Westminster Abbey. </a:t>
            </a:r>
            <a:r>
              <a:rPr lang="en-US" dirty="0">
                <a:latin typeface="Times New Roman" pitchFamily="18" charset="0"/>
                <a:cs typeface="Times New Roman" pitchFamily="18" charset="0"/>
              </a:rPr>
              <a:t>At the same time he rehoused Queen Elizabeth to a rather less prominent tomb nearby</a:t>
            </a:r>
            <a:r>
              <a:rPr lang="en-US" dirty="0"/>
              <a:t>.</a:t>
            </a:r>
            <a:endParaRPr lang="uk-UA" dirty="0"/>
          </a:p>
        </p:txBody>
      </p:sp>
    </p:spTree>
    <p:extLst>
      <p:ext uri="{BB962C8B-B14F-4D97-AF65-F5344CB8AC3E}">
        <p14:creationId xmlns="" xmlns:p14="http://schemas.microsoft.com/office/powerpoint/2010/main" val="313266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14290"/>
            <a:ext cx="6347713" cy="550414"/>
          </a:xfrm>
        </p:spPr>
        <p:txBody>
          <a:bodyPr>
            <a:normAutofit fontScale="90000"/>
          </a:bodyPr>
          <a:lstStyle/>
          <a:p>
            <a:r>
              <a:rPr lang="en-US" dirty="0" smtClean="0"/>
              <a:t>Jacob VI / Jacob I</a:t>
            </a:r>
            <a:endParaRPr lang="ru-RU" dirty="0"/>
          </a:p>
        </p:txBody>
      </p:sp>
      <p:pic>
        <p:nvPicPr>
          <p:cNvPr id="3074" name="Picture 2" descr="Картинки по запросу"/>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2428860" y="692696"/>
            <a:ext cx="5023459" cy="59766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1312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928662"/>
          </a:xfrm>
        </p:spPr>
        <p:txBody>
          <a:bodyPr>
            <a:normAutofit fontScale="90000"/>
          </a:bodyPr>
          <a:lstStyle/>
          <a:p>
            <a:r>
              <a:rPr lang="en-US" dirty="0" smtClean="0"/>
              <a:t/>
            </a:r>
            <a:br>
              <a:rPr lang="en-US" dirty="0" smtClean="0"/>
            </a:br>
            <a:endParaRPr lang="ru-RU" dirty="0"/>
          </a:p>
        </p:txBody>
      </p:sp>
      <p:sp>
        <p:nvSpPr>
          <p:cNvPr id="3" name="Содержимое 2"/>
          <p:cNvSpPr>
            <a:spLocks noGrp="1"/>
          </p:cNvSpPr>
          <p:nvPr>
            <p:ph idx="1"/>
          </p:nvPr>
        </p:nvSpPr>
        <p:spPr>
          <a:xfrm>
            <a:off x="457200" y="214290"/>
            <a:ext cx="8229600" cy="6286544"/>
          </a:xfrm>
        </p:spPr>
        <p:txBody>
          <a:bodyPr>
            <a:normAutofit fontScale="92500" lnSpcReduction="20000"/>
          </a:bodyPr>
          <a:lstStyle/>
          <a:p>
            <a:pPr algn="just">
              <a:buNone/>
            </a:pPr>
            <a:r>
              <a:rPr lang="en-US" dirty="0" smtClean="0">
                <a:latin typeface="Calibri" pitchFamily="34" charset="0"/>
              </a:rPr>
              <a:t>    </a:t>
            </a:r>
            <a:r>
              <a:rPr lang="en-US" dirty="0" smtClean="0">
                <a:latin typeface="Times New Roman" pitchFamily="18" charset="0"/>
                <a:cs typeface="Times New Roman" pitchFamily="18" charset="0"/>
              </a:rPr>
              <a:t>The Elizabethan Era, which is generally considered one of the golden ages in </a:t>
            </a:r>
            <a:r>
              <a:rPr lang="en-US" i="1" dirty="0" smtClean="0">
                <a:latin typeface="Times New Roman" pitchFamily="18" charset="0"/>
                <a:cs typeface="Times New Roman" pitchFamily="18" charset="0"/>
              </a:rPr>
              <a:t>English</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Literature,</a:t>
            </a:r>
            <a:r>
              <a:rPr lang="en-US" dirty="0" smtClean="0">
                <a:latin typeface="Times New Roman" pitchFamily="18" charset="0"/>
                <a:cs typeface="Times New Roman" pitchFamily="18" charset="0"/>
              </a:rPr>
              <a:t> was a great boom in literature, particularly in the area of the tragedy. </a:t>
            </a:r>
            <a:r>
              <a:rPr lang="en-US" i="1" dirty="0" smtClean="0">
                <a:latin typeface="Times New Roman" pitchFamily="18" charset="0"/>
                <a:cs typeface="Times New Roman" pitchFamily="18" charset="0"/>
              </a:rPr>
              <a:t>William </a:t>
            </a:r>
            <a:r>
              <a:rPr lang="en-US" i="1" dirty="0" smtClean="0">
                <a:latin typeface="Times New Roman" pitchFamily="18" charset="0"/>
                <a:cs typeface="Times New Roman" pitchFamily="18" charset="0"/>
              </a:rPr>
              <a:t>Shakespeare</a:t>
            </a:r>
            <a:r>
              <a:rPr lang="en-US" i="1"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emerged </a:t>
            </a:r>
            <a:r>
              <a:rPr lang="en-US" dirty="0" smtClean="0">
                <a:latin typeface="Times New Roman" pitchFamily="18" charset="0"/>
                <a:cs typeface="Times New Roman" pitchFamily="18" charset="0"/>
              </a:rPr>
              <a:t>from this period as a poet and playwright never seen before. Other important playwrights of the era of Elizabeth include Christopher Marlowe, Thomas Dekker, John Fletcher and Francis Beaumont. </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Sir Philip Sidney </a:t>
            </a:r>
            <a:r>
              <a:rPr lang="en-US" dirty="0" smtClean="0">
                <a:latin typeface="Times New Roman" pitchFamily="18" charset="0"/>
                <a:cs typeface="Times New Roman" pitchFamily="18" charset="0"/>
              </a:rPr>
              <a:t>was an English poet, who is also remembered as one of the most prominent figures of the Elizabethan Age. These great people are recognized as the most Famous Playwrights and Authors of Elizabethan period. It was at this time that the city comedy genre developed.</a:t>
            </a:r>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fontScale="92500" lnSpcReduction="10000"/>
          </a:bodyPr>
          <a:lstStyle/>
          <a:p>
            <a:pPr algn="just">
              <a:buNone/>
            </a:pPr>
            <a:r>
              <a:rPr lang="en-US" dirty="0" smtClean="0"/>
              <a:t>    </a:t>
            </a:r>
            <a:r>
              <a:rPr lang="en-US" dirty="0" smtClean="0">
                <a:latin typeface="Calibri" pitchFamily="34" charset="0"/>
              </a:rPr>
              <a:t>Theater and poetry were the dominant forms of literature during the Elizabethan era. The flourishing of drama revealed the impact the theatre, English people developed a sense of appreciation to plays performance, and </a:t>
            </a:r>
            <a:r>
              <a:rPr lang="en-US" b="1" i="1" u="sng" dirty="0" smtClean="0">
                <a:latin typeface="Calibri" pitchFamily="34" charset="0"/>
              </a:rPr>
              <a:t>very quickly the habit of attending the theater halls rooted in the English culture. </a:t>
            </a:r>
            <a:r>
              <a:rPr lang="en-US" dirty="0" smtClean="0">
                <a:latin typeface="Calibri" pitchFamily="34" charset="0"/>
              </a:rPr>
              <a:t>During Elizabethan England, the theater became one of the most important places of life, rich and poor alike enjoyed afternoon shows. Conventionally, the poorest spectators got to stand closest to the stage while the rich sat in elevated seats farther back.</a:t>
            </a:r>
            <a:endParaRPr lang="ru-RU"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85794"/>
            <a:ext cx="8229600" cy="5857916"/>
          </a:xfrm>
        </p:spPr>
        <p:txBody>
          <a:bodyPr>
            <a:normAutofit/>
          </a:bodyPr>
          <a:lstStyle/>
          <a:p>
            <a:pPr algn="just">
              <a:buNone/>
            </a:pPr>
            <a:r>
              <a:rPr lang="en-US" dirty="0" smtClean="0"/>
              <a:t>   </a:t>
            </a:r>
            <a:r>
              <a:rPr lang="en-US" dirty="0" smtClean="0">
                <a:latin typeface="Times New Roman" pitchFamily="18" charset="0"/>
                <a:cs typeface="Times New Roman" pitchFamily="18" charset="0"/>
              </a:rPr>
              <a:t>The term </a:t>
            </a:r>
            <a:r>
              <a:rPr lang="en-US" i="1" dirty="0" smtClean="0">
                <a:latin typeface="Times New Roman" pitchFamily="18" charset="0"/>
                <a:cs typeface="Times New Roman" pitchFamily="18" charset="0"/>
              </a:rPr>
              <a:t>Sonnet, </a:t>
            </a:r>
            <a:r>
              <a:rPr lang="en-US" dirty="0" smtClean="0">
                <a:latin typeface="Times New Roman" pitchFamily="18" charset="0"/>
                <a:cs typeface="Times New Roman" pitchFamily="18" charset="0"/>
              </a:rPr>
              <a:t>originated from the Italian </a:t>
            </a:r>
            <a:r>
              <a:rPr lang="en-US" i="1" dirty="0" err="1" smtClean="0">
                <a:latin typeface="Times New Roman" pitchFamily="18" charset="0"/>
                <a:cs typeface="Times New Roman" pitchFamily="18" charset="0"/>
              </a:rPr>
              <a:t>sonetto</a:t>
            </a:r>
            <a:r>
              <a:rPr lang="en-US" dirty="0" smtClean="0">
                <a:latin typeface="Times New Roman" pitchFamily="18" charset="0"/>
                <a:cs typeface="Times New Roman" pitchFamily="18" charset="0"/>
              </a:rPr>
              <a:t> –  “little song,” a 14 line lyric poem, was also one of the poetic elements that gained a deep interest in this period. Having composed 145 sonnets</a:t>
            </a:r>
            <a:r>
              <a:rPr lang="en-US" i="1" dirty="0" smtClean="0">
                <a:latin typeface="Times New Roman" pitchFamily="18" charset="0"/>
                <a:cs typeface="Times New Roman" pitchFamily="18" charset="0"/>
              </a:rPr>
              <a:t>, William Shakespeare </a:t>
            </a:r>
            <a:r>
              <a:rPr lang="en-US" dirty="0" smtClean="0">
                <a:latin typeface="Times New Roman" pitchFamily="18" charset="0"/>
                <a:cs typeface="Times New Roman" pitchFamily="18" charset="0"/>
              </a:rPr>
              <a:t>was widely regarded as one of the best-known “sonneteers,” a name usually attributed to the writers of sonnets. The Shakespearean sonnets are rich and revolve around various themes such as the passage of time, love, beauty and mortality.</a:t>
            </a:r>
            <a:endParaRPr lang="ru-RU"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42984"/>
            <a:ext cx="8286808" cy="5500726"/>
          </a:xfrm>
        </p:spPr>
        <p:txBody>
          <a:bodyPr>
            <a:noAutofit/>
          </a:bodyPr>
          <a:lstStyle/>
          <a:p>
            <a:pPr indent="0" algn="l" rtl="0">
              <a:buNone/>
            </a:pPr>
            <a:r>
              <a:rPr lang="en-US" sz="2800" dirty="0" smtClean="0">
                <a:latin typeface="Times New Roman" pitchFamily="18" charset="0"/>
                <a:cs typeface="Times New Roman" pitchFamily="18" charset="0"/>
              </a:rPr>
              <a:t>Elizabethan literature can be divided into three genres /belle </a:t>
            </a:r>
            <a:r>
              <a:rPr lang="en-US" sz="2800" dirty="0" err="1" smtClean="0">
                <a:latin typeface="Times New Roman" pitchFamily="18" charset="0"/>
                <a:cs typeface="Times New Roman" pitchFamily="18" charset="0"/>
              </a:rPr>
              <a:t>lettres</a:t>
            </a:r>
            <a:r>
              <a:rPr lang="en-US" sz="2800" dirty="0" smtClean="0">
                <a:latin typeface="Times New Roman" pitchFamily="18" charset="0"/>
                <a:cs typeface="Times New Roman" pitchFamily="18" charset="0"/>
              </a:rPr>
              <a:t> style:</a:t>
            </a:r>
          </a:p>
          <a:p>
            <a:pPr marL="285750" lvl="1" indent="-285750" algn="l" rtl="0">
              <a:lnSpc>
                <a:spcPct val="150000"/>
              </a:lnSpc>
              <a:buFont typeface="Wingdings" pitchFamily="2" charset="2"/>
              <a:buChar char="v"/>
            </a:pPr>
            <a:r>
              <a:rPr lang="en-US" sz="2600" dirty="0" smtClean="0">
                <a:latin typeface="Times New Roman" pitchFamily="18" charset="0"/>
                <a:cs typeface="Times New Roman" pitchFamily="18" charset="0"/>
              </a:rPr>
              <a:t>Drama</a:t>
            </a:r>
          </a:p>
          <a:p>
            <a:pPr marL="285750" lvl="1" indent="-285750" algn="l" rtl="0">
              <a:lnSpc>
                <a:spcPct val="150000"/>
              </a:lnSpc>
              <a:buFont typeface="Wingdings" pitchFamily="2" charset="2"/>
              <a:buChar char="v"/>
            </a:pPr>
            <a:r>
              <a:rPr lang="en-US" sz="2600" dirty="0" smtClean="0">
                <a:latin typeface="Times New Roman" pitchFamily="18" charset="0"/>
                <a:cs typeface="Times New Roman" pitchFamily="18" charset="0"/>
              </a:rPr>
              <a:t>Poetry</a:t>
            </a:r>
          </a:p>
          <a:p>
            <a:pPr marL="285750" lvl="1" indent="-285750" algn="l" rtl="0">
              <a:lnSpc>
                <a:spcPct val="150000"/>
              </a:lnSpc>
              <a:buFont typeface="Wingdings" pitchFamily="2" charset="2"/>
              <a:buChar char="v"/>
            </a:pPr>
            <a:r>
              <a:rPr lang="en-US" sz="2600" dirty="0" smtClean="0">
                <a:latin typeface="Times New Roman" pitchFamily="18" charset="0"/>
                <a:cs typeface="Times New Roman" pitchFamily="18" charset="0"/>
              </a:rPr>
              <a:t>Prose</a:t>
            </a:r>
          </a:p>
          <a:p>
            <a:pPr marL="285750" indent="-285750" algn="l" rtl="0"/>
            <a:endParaRPr lang="en-US" sz="2800" b="1" dirty="0" smtClean="0"/>
          </a:p>
          <a:p>
            <a:pPr algn="l" rtl="0"/>
            <a:endParaRPr lang="ar-SA" sz="2800" b="1"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8064" y="2996952"/>
            <a:ext cx="2808312" cy="29299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26291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6347713" cy="360040"/>
          </a:xfrm>
        </p:spPr>
        <p:txBody>
          <a:bodyPr>
            <a:normAutofit fontScale="90000"/>
          </a:bodyPr>
          <a:lstStyle/>
          <a:p>
            <a:r>
              <a:rPr lang="en-US" dirty="0">
                <a:latin typeface="Times New Roman" pitchFamily="18" charset="0"/>
                <a:cs typeface="Times New Roman" pitchFamily="18" charset="0"/>
              </a:rPr>
              <a:t>P</a:t>
            </a:r>
            <a:r>
              <a:rPr lang="en-US" dirty="0" smtClean="0">
                <a:latin typeface="Times New Roman" pitchFamily="18" charset="0"/>
                <a:cs typeface="Times New Roman" pitchFamily="18" charset="0"/>
              </a:rPr>
              <a:t>oetry</a:t>
            </a:r>
            <a:endParaRPr lang="ar-SA" dirty="0">
              <a:latin typeface="Times New Roman" pitchFamily="18" charset="0"/>
              <a:cs typeface="Times New Roman" pitchFamily="18" charset="0"/>
            </a:endParaRPr>
          </a:p>
        </p:txBody>
      </p:sp>
      <p:sp>
        <p:nvSpPr>
          <p:cNvPr id="3" name="Content Placeholder 2"/>
          <p:cNvSpPr>
            <a:spLocks noGrp="1"/>
          </p:cNvSpPr>
          <p:nvPr>
            <p:ph idx="1"/>
          </p:nvPr>
        </p:nvSpPr>
        <p:spPr>
          <a:xfrm>
            <a:off x="0" y="692696"/>
            <a:ext cx="9144000" cy="6480720"/>
          </a:xfrm>
        </p:spPr>
        <p:txBody>
          <a:bodyPr>
            <a:noAutofit/>
          </a:bodyPr>
          <a:lstStyle/>
          <a:p>
            <a:pPr marL="0" indent="0" algn="just">
              <a:buNone/>
            </a:pPr>
            <a:r>
              <a:rPr lang="en-US" sz="2800" dirty="0" smtClean="0">
                <a:latin typeface="Times New Roman" pitchFamily="18" charset="0"/>
                <a:cs typeface="Times New Roman" pitchFamily="18" charset="0"/>
              </a:rPr>
              <a:t>During </a:t>
            </a:r>
            <a:r>
              <a:rPr lang="en-US" sz="2800" dirty="0">
                <a:latin typeface="Times New Roman" pitchFamily="18" charset="0"/>
                <a:cs typeface="Times New Roman" pitchFamily="18" charset="0"/>
              </a:rPr>
              <a:t>this time the writing of poetry was the part of education among the </a:t>
            </a:r>
            <a:r>
              <a:rPr lang="en-US" sz="2800" dirty="0" smtClean="0">
                <a:latin typeface="Times New Roman" pitchFamily="18" charset="0"/>
                <a:cs typeface="Times New Roman" pitchFamily="18" charset="0"/>
              </a:rPr>
              <a:t>literate </a:t>
            </a:r>
            <a:r>
              <a:rPr lang="en-US" sz="2800" dirty="0">
                <a:latin typeface="Times New Roman" pitchFamily="18" charset="0"/>
                <a:cs typeface="Times New Roman" pitchFamily="18" charset="0"/>
              </a:rPr>
              <a:t>people. That is why many books of poetry by different writers appeared during this age. </a:t>
            </a:r>
            <a:r>
              <a:rPr lang="en-US" sz="2800" dirty="0" smtClean="0">
                <a:latin typeface="Times New Roman" pitchFamily="18" charset="0"/>
                <a:cs typeface="Times New Roman" pitchFamily="18" charset="0"/>
              </a:rPr>
              <a:t>It was a </a:t>
            </a:r>
            <a:r>
              <a:rPr lang="en-US" sz="2800" dirty="0">
                <a:latin typeface="Times New Roman" pitchFamily="18" charset="0"/>
                <a:cs typeface="Times New Roman" pitchFamily="18" charset="0"/>
              </a:rPr>
              <a:t>period of literary freedom </a:t>
            </a:r>
            <a:r>
              <a:rPr lang="en-US" sz="2800" dirty="0" smtClean="0">
                <a:latin typeface="Times New Roman" pitchFamily="18" charset="0"/>
                <a:cs typeface="Times New Roman" pitchFamily="18" charset="0"/>
              </a:rPr>
              <a:t>that </a:t>
            </a:r>
            <a:r>
              <a:rPr lang="en-US" sz="2800" dirty="0">
                <a:latin typeface="Times New Roman" pitchFamily="18" charset="0"/>
                <a:cs typeface="Times New Roman" pitchFamily="18" charset="0"/>
              </a:rPr>
              <a:t>provided grounds for experimentation for the poets</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During the reign of Elizabeth I the </a:t>
            </a:r>
            <a:r>
              <a:rPr lang="en-US" sz="2800" dirty="0">
                <a:latin typeface="Times New Roman" pitchFamily="18" charset="0"/>
                <a:cs typeface="Times New Roman" pitchFamily="18" charset="0"/>
              </a:rPr>
              <a:t>p</a:t>
            </a:r>
            <a:r>
              <a:rPr lang="en-US" sz="2800" dirty="0" smtClean="0">
                <a:latin typeface="Times New Roman" pitchFamily="18" charset="0"/>
                <a:cs typeface="Times New Roman" pitchFamily="18" charset="0"/>
              </a:rPr>
              <a:t>olitical situation was  stable and the Romantic Era was starting to bloom that gave birth to the poetry</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of </a:t>
            </a:r>
            <a:r>
              <a:rPr lang="en-US" sz="2800" dirty="0">
                <a:latin typeface="Times New Roman" pitchFamily="18" charset="0"/>
                <a:cs typeface="Times New Roman" pitchFamily="18" charset="0"/>
              </a:rPr>
              <a:t>romanticism ideals and </a:t>
            </a:r>
            <a:r>
              <a:rPr lang="en-US" sz="2800" dirty="0" smtClean="0">
                <a:latin typeface="Times New Roman" pitchFamily="18" charset="0"/>
                <a:cs typeface="Times New Roman" pitchFamily="18" charset="0"/>
              </a:rPr>
              <a:t>melodrama. </a:t>
            </a:r>
            <a:r>
              <a:rPr lang="en-US" sz="2800" dirty="0">
                <a:latin typeface="Times New Roman" pitchFamily="18" charset="0"/>
                <a:cs typeface="Times New Roman" pitchFamily="18" charset="0"/>
              </a:rPr>
              <a:t>The works would combine </a:t>
            </a:r>
            <a:r>
              <a:rPr lang="en-US" sz="2800" dirty="0" smtClean="0">
                <a:latin typeface="Times New Roman" pitchFamily="18" charset="0"/>
                <a:cs typeface="Times New Roman" pitchFamily="18" charset="0"/>
              </a:rPr>
              <a:t>tragedy</a:t>
            </a:r>
            <a:r>
              <a:rPr lang="en-US" sz="2800" dirty="0">
                <a:latin typeface="Times New Roman" pitchFamily="18" charset="0"/>
                <a:cs typeface="Times New Roman" pitchFamily="18" charset="0"/>
              </a:rPr>
              <a:t> and comedy </a:t>
            </a:r>
            <a:r>
              <a:rPr lang="en-US" sz="2800" dirty="0" smtClean="0">
                <a:latin typeface="Times New Roman" pitchFamily="18" charset="0"/>
                <a:cs typeface="Times New Roman" pitchFamily="18" charset="0"/>
              </a:rPr>
              <a:t>as </a:t>
            </a:r>
            <a:r>
              <a:rPr lang="en-US" sz="2800" dirty="0">
                <a:latin typeface="Times New Roman" pitchFamily="18" charset="0"/>
                <a:cs typeface="Times New Roman" pitchFamily="18" charset="0"/>
              </a:rPr>
              <a:t>in some of Edmund Spenser’s poetry. Poetry during this </a:t>
            </a:r>
            <a:r>
              <a:rPr lang="en-US" sz="2800" dirty="0" smtClean="0">
                <a:latin typeface="Times New Roman" pitchFamily="18" charset="0"/>
                <a:cs typeface="Times New Roman" pitchFamily="18" charset="0"/>
              </a:rPr>
              <a:t>age </a:t>
            </a:r>
            <a:r>
              <a:rPr lang="en-US" sz="2800" dirty="0">
                <a:latin typeface="Times New Roman" pitchFamily="18" charset="0"/>
                <a:cs typeface="Times New Roman" pitchFamily="18" charset="0"/>
              </a:rPr>
              <a:t>featured imagination and intense emotions.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literary </a:t>
            </a:r>
            <a:r>
              <a:rPr lang="en-US" sz="2800" dirty="0" smtClean="0">
                <a:latin typeface="Times New Roman" pitchFamily="18" charset="0"/>
                <a:cs typeface="Times New Roman" pitchFamily="18" charset="0"/>
              </a:rPr>
              <a:t>works </a:t>
            </a:r>
            <a:r>
              <a:rPr lang="en-US" sz="2800" dirty="0">
                <a:latin typeface="Times New Roman" pitchFamily="18" charset="0"/>
                <a:cs typeface="Times New Roman" pitchFamily="18" charset="0"/>
              </a:rPr>
              <a:t>adhered to some form of rhyming meter and structure as experienced in the sonnet which is also a feature of Elizabethan poetry introduced </a:t>
            </a:r>
            <a:r>
              <a:rPr lang="en-US" sz="2800" dirty="0" smtClean="0">
                <a:latin typeface="Times New Roman" pitchFamily="18" charset="0"/>
                <a:cs typeface="Times New Roman" pitchFamily="18" charset="0"/>
              </a:rPr>
              <a:t>by </a:t>
            </a:r>
            <a:r>
              <a:rPr lang="en-US" sz="2800" i="1" dirty="0" smtClean="0">
                <a:latin typeface="Times New Roman" pitchFamily="18" charset="0"/>
                <a:cs typeface="Times New Roman" pitchFamily="18" charset="0"/>
              </a:rPr>
              <a:t>Sir </a:t>
            </a:r>
            <a:r>
              <a:rPr lang="en-US" sz="2800" i="1" dirty="0">
                <a:latin typeface="Times New Roman" pitchFamily="18" charset="0"/>
                <a:cs typeface="Times New Roman" pitchFamily="18" charset="0"/>
              </a:rPr>
              <a:t>Thomas </a:t>
            </a:r>
            <a:r>
              <a:rPr lang="en-US" sz="2800" i="1" dirty="0" smtClean="0">
                <a:latin typeface="Times New Roman" pitchFamily="18" charset="0"/>
                <a:cs typeface="Times New Roman" pitchFamily="18" charset="0"/>
              </a:rPr>
              <a:t>Wyatt.</a:t>
            </a:r>
            <a:endParaRPr lang="ar-SA" sz="2800" i="1" dirty="0">
              <a:latin typeface="Times New Roman" pitchFamily="18" charset="0"/>
              <a:cs typeface="Times New Roman" pitchFamily="18" charset="0"/>
            </a:endParaRPr>
          </a:p>
        </p:txBody>
      </p:sp>
    </p:spTree>
    <p:extLst>
      <p:ext uri="{BB962C8B-B14F-4D97-AF65-F5344CB8AC3E}">
        <p14:creationId xmlns="" xmlns:p14="http://schemas.microsoft.com/office/powerpoint/2010/main" val="4077009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568952" cy="6048672"/>
          </a:xfrm>
          <a:noFill/>
          <a:ln>
            <a:noFill/>
          </a:ln>
        </p:spPr>
        <p:style>
          <a:lnRef idx="2">
            <a:schemeClr val="accent6"/>
          </a:lnRef>
          <a:fillRef idx="1">
            <a:schemeClr val="lt1"/>
          </a:fillRef>
          <a:effectRef idx="0">
            <a:schemeClr val="accent6"/>
          </a:effectRef>
          <a:fontRef idx="minor">
            <a:schemeClr val="dk1"/>
          </a:fontRef>
        </p:style>
        <p:txBody>
          <a:bodyPr>
            <a:noAutofit/>
          </a:bodyPr>
          <a:lstStyle/>
          <a:p>
            <a:pPr marL="8890" marR="18415" indent="0" algn="just">
              <a:lnSpc>
                <a:spcPts val="2450"/>
              </a:lnSpc>
              <a:buNone/>
            </a:pPr>
            <a:r>
              <a:rPr lang="en-US" spc="25" dirty="0">
                <a:solidFill>
                  <a:schemeClr val="tx1"/>
                </a:solidFill>
                <a:latin typeface="Times New Roman" pitchFamily="18" charset="0"/>
                <a:ea typeface="Times New Roman" panose="02020603050405020304" pitchFamily="18" charset="0"/>
                <a:cs typeface="Times New Roman" pitchFamily="18" charset="0"/>
              </a:rPr>
              <a:t>Sir Thomas Wyatt </a:t>
            </a:r>
            <a:r>
              <a:rPr lang="en-US" spc="25" dirty="0">
                <a:solidFill>
                  <a:srgbClr val="000000"/>
                </a:solidFill>
                <a:latin typeface="Times New Roman" pitchFamily="18" charset="0"/>
                <a:ea typeface="Times New Roman" panose="02020603050405020304" pitchFamily="18" charset="0"/>
                <a:cs typeface="Times New Roman" pitchFamily="18" charset="0"/>
              </a:rPr>
              <a:t>and the </a:t>
            </a:r>
            <a:r>
              <a:rPr lang="en-US" spc="25" dirty="0">
                <a:solidFill>
                  <a:schemeClr val="tx1"/>
                </a:solidFill>
                <a:latin typeface="Times New Roman" pitchFamily="18" charset="0"/>
                <a:ea typeface="Times New Roman" panose="02020603050405020304" pitchFamily="18" charset="0"/>
                <a:cs typeface="Times New Roman" pitchFamily="18" charset="0"/>
              </a:rPr>
              <a:t>Earl of Surrey </a:t>
            </a:r>
            <a:r>
              <a:rPr lang="en-US" spc="25" dirty="0">
                <a:solidFill>
                  <a:srgbClr val="000000"/>
                </a:solidFill>
                <a:latin typeface="Times New Roman" pitchFamily="18" charset="0"/>
                <a:ea typeface="Times New Roman" panose="02020603050405020304" pitchFamily="18" charset="0"/>
                <a:cs typeface="Times New Roman" pitchFamily="18" charset="0"/>
              </a:rPr>
              <a:t>are often </a:t>
            </a:r>
            <a:r>
              <a:rPr lang="en-US" dirty="0">
                <a:solidFill>
                  <a:srgbClr val="000000"/>
                </a:solidFill>
                <a:latin typeface="Times New Roman" pitchFamily="18" charset="0"/>
                <a:ea typeface="Times New Roman" panose="02020603050405020304" pitchFamily="18" charset="0"/>
                <a:cs typeface="Times New Roman" pitchFamily="18" charset="0"/>
              </a:rPr>
              <a:t>mentioned together, but there are many differences in their work. Both wrote </a:t>
            </a:r>
            <a:r>
              <a:rPr lang="en-US" spc="-5" dirty="0">
                <a:solidFill>
                  <a:srgbClr val="000000"/>
                </a:solidFill>
                <a:latin typeface="Times New Roman" pitchFamily="18" charset="0"/>
                <a:ea typeface="Times New Roman" panose="02020603050405020304" pitchFamily="18" charset="0"/>
                <a:cs typeface="Times New Roman" pitchFamily="18" charset="0"/>
              </a:rPr>
              <a:t>sonnets (a poem of 14 lines with a fixed form and rhyme pattern), which they </a:t>
            </a:r>
            <a:r>
              <a:rPr lang="en-US" spc="5" dirty="0">
                <a:solidFill>
                  <a:srgbClr val="000000"/>
                </a:solidFill>
                <a:latin typeface="Times New Roman" pitchFamily="18" charset="0"/>
                <a:ea typeface="Times New Roman" panose="02020603050405020304" pitchFamily="18" charset="0"/>
                <a:cs typeface="Times New Roman" pitchFamily="18" charset="0"/>
              </a:rPr>
              <a:t>learned to do from Italians; but it was Wyatt who first brought the sonnet to </a:t>
            </a:r>
            <a:r>
              <a:rPr lang="en-US" dirty="0" smtClean="0">
                <a:solidFill>
                  <a:srgbClr val="000000"/>
                </a:solidFill>
                <a:latin typeface="Times New Roman" pitchFamily="18" charset="0"/>
                <a:ea typeface="Times New Roman" panose="02020603050405020304" pitchFamily="18" charset="0"/>
                <a:cs typeface="Times New Roman" pitchFamily="18" charset="0"/>
              </a:rPr>
              <a:t>England.</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He followed the tradition of the Petrarchan sonnet with octave and sestet. There was later changed into English sonnet style by Shakespeare, who divided the sonnet into three quatrains and a couplet.</a:t>
            </a:r>
            <a:r>
              <a:rPr lang="en-US" dirty="0" smtClean="0">
                <a:solidFill>
                  <a:srgbClr val="000000"/>
                </a:solidFill>
                <a:latin typeface="Times New Roman" pitchFamily="18" charset="0"/>
                <a:ea typeface="Times New Roman" panose="02020603050405020304" pitchFamily="18" charset="0"/>
                <a:cs typeface="Times New Roman" pitchFamily="18" charset="0"/>
              </a:rPr>
              <a:t> </a:t>
            </a:r>
            <a:r>
              <a:rPr lang="en-US" dirty="0">
                <a:solidFill>
                  <a:srgbClr val="000000"/>
                </a:solidFill>
                <a:latin typeface="Times New Roman" pitchFamily="18" charset="0"/>
                <a:ea typeface="Times New Roman" panose="02020603050405020304" pitchFamily="18" charset="0"/>
                <a:cs typeface="Times New Roman" pitchFamily="18" charset="0"/>
              </a:rPr>
              <a:t>Surrey's work is also important because he wrote the first Blank verse </a:t>
            </a:r>
            <a:r>
              <a:rPr lang="en-US" spc="-10" dirty="0">
                <a:solidFill>
                  <a:srgbClr val="000000"/>
                </a:solidFill>
                <a:latin typeface="Times New Roman" pitchFamily="18" charset="0"/>
                <a:ea typeface="Times New Roman" panose="02020603050405020304" pitchFamily="18" charset="0"/>
                <a:cs typeface="Times New Roman" pitchFamily="18" charset="0"/>
              </a:rPr>
              <a:t>in English (verse without rhymes, usually in lines of five iambic feet). </a:t>
            </a:r>
            <a:r>
              <a:rPr lang="en-US" dirty="0">
                <a:latin typeface="Times New Roman" pitchFamily="18" charset="0"/>
                <a:cs typeface="Times New Roman" pitchFamily="18" charset="0"/>
              </a:rPr>
              <a:t>Surrey's blank verse, which has been mentioned, is fairly good; he keeps it alive by changing the positions of the main beats in the line.</a:t>
            </a:r>
            <a:endParaRPr lang="ru-RU" dirty="0">
              <a:latin typeface="Times New Roman" pitchFamily="18" charset="0"/>
              <a:cs typeface="Times New Roman" pitchFamily="18" charset="0"/>
            </a:endParaRPr>
          </a:p>
          <a:p>
            <a:pPr marL="8890" marR="18415" indent="457200" algn="just">
              <a:lnSpc>
                <a:spcPts val="2450"/>
              </a:lnSpc>
              <a:spcAft>
                <a:spcPts val="0"/>
              </a:spcAft>
            </a:pPr>
            <a:endParaRPr lang="en-US" spc="-1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8890" marR="18415" indent="457200" algn="ctr">
              <a:lnSpc>
                <a:spcPts val="2450"/>
              </a:lnSpc>
              <a:spcAft>
                <a:spcPts val="0"/>
              </a:spcAft>
            </a:pPr>
            <a:endParaRPr lang="en-US" spc="-1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lgn="just" rtl="0">
              <a:buNone/>
            </a:pPr>
            <a:endParaRPr lang="ar-SA" sz="1600" b="1"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046123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116632"/>
            <a:ext cx="8856984" cy="812038"/>
          </a:xfrm>
        </p:spPr>
        <p:txBody>
          <a:bodyPr>
            <a:noAutofit/>
          </a:bodyPr>
          <a:lstStyle/>
          <a:p>
            <a:r>
              <a:rPr lang="en-US" sz="2800" dirty="0" smtClean="0">
                <a:solidFill>
                  <a:schemeClr val="tx1"/>
                </a:solidFill>
              </a:rPr>
              <a:t>Sir Thomas </a:t>
            </a:r>
            <a:r>
              <a:rPr lang="en-US" sz="2800" dirty="0">
                <a:solidFill>
                  <a:schemeClr val="tx1"/>
                </a:solidFill>
              </a:rPr>
              <a:t>W</a:t>
            </a:r>
            <a:r>
              <a:rPr lang="en-US" sz="2800" dirty="0" smtClean="0">
                <a:solidFill>
                  <a:schemeClr val="tx1"/>
                </a:solidFill>
              </a:rPr>
              <a:t>yatt and Henry Howard, Earl of Surrey</a:t>
            </a:r>
            <a:endParaRPr lang="ru-RU" sz="2800" dirty="0">
              <a:solidFill>
                <a:schemeClr val="tx1"/>
              </a:solidFill>
            </a:endParaRPr>
          </a:p>
        </p:txBody>
      </p:sp>
      <p:pic>
        <p:nvPicPr>
          <p:cNvPr id="7170" name="Picture 2" descr="Картинки по запросу sir thomas wyatt"/>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97" y="1071546"/>
            <a:ext cx="3455988" cy="469744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enry Howard Earl of Surrey 154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57620" y="1142984"/>
            <a:ext cx="5072098" cy="49292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0748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1052736"/>
            <a:ext cx="6400800" cy="4305090"/>
          </a:xfrm>
        </p:spPr>
        <p:txBody>
          <a:bodyPr/>
          <a:lstStyle/>
          <a:p>
            <a:pPr rtl="0"/>
            <a:r>
              <a:rPr lang="en-US" b="1" dirty="0" smtClean="0">
                <a:solidFill>
                  <a:schemeClr val="tx1"/>
                </a:solidFill>
              </a:rPr>
              <a:t>Elizabethan literature</a:t>
            </a:r>
            <a:endParaRPr lang="ar-SA" b="1" dirty="0">
              <a:solidFill>
                <a:schemeClr val="tx1"/>
              </a:solidFill>
            </a:endParaRPr>
          </a:p>
        </p:txBody>
      </p:sp>
      <p:sp>
        <p:nvSpPr>
          <p:cNvPr id="3" name="Subtitle 2"/>
          <p:cNvSpPr>
            <a:spLocks noGrp="1"/>
          </p:cNvSpPr>
          <p:nvPr>
            <p:ph type="subTitle" idx="1"/>
          </p:nvPr>
        </p:nvSpPr>
        <p:spPr/>
        <p:txBody>
          <a:bodyPr>
            <a:noAutofit/>
          </a:bodyPr>
          <a:lstStyle/>
          <a:p>
            <a:pPr algn="ctr"/>
            <a:r>
              <a:rPr lang="en-US" sz="4000" b="1" dirty="0" smtClean="0">
                <a:solidFill>
                  <a:schemeClr val="tx1"/>
                </a:solidFill>
              </a:rPr>
              <a:t>   The</a:t>
            </a:r>
            <a:r>
              <a:rPr lang="en-US" sz="4000" dirty="0">
                <a:solidFill>
                  <a:schemeClr val="tx1"/>
                </a:solidFill>
              </a:rPr>
              <a:t> </a:t>
            </a:r>
            <a:r>
              <a:rPr lang="en-US" sz="4000" b="1" dirty="0">
                <a:solidFill>
                  <a:schemeClr val="tx1"/>
                </a:solidFill>
              </a:rPr>
              <a:t>English Renaissance</a:t>
            </a:r>
            <a:endParaRPr lang="ar-SA" sz="4000" dirty="0">
              <a:solidFill>
                <a:schemeClr val="tx1"/>
              </a:solidFill>
            </a:endParaRPr>
          </a:p>
        </p:txBody>
      </p:sp>
    </p:spTree>
    <p:extLst>
      <p:ext uri="{BB962C8B-B14F-4D97-AF65-F5344CB8AC3E}">
        <p14:creationId xmlns="" xmlns:p14="http://schemas.microsoft.com/office/powerpoint/2010/main" val="136938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200" b="1" dirty="0">
                <a:latin typeface="Times New Roman" pitchFamily="18" charset="0"/>
                <a:cs typeface="Times New Roman" pitchFamily="18" charset="0"/>
              </a:rPr>
              <a:t>Sir Philip </a:t>
            </a:r>
            <a:r>
              <a:rPr lang="en-US" sz="3200" b="1" dirty="0" smtClean="0">
                <a:latin typeface="Times New Roman" pitchFamily="18" charset="0"/>
                <a:cs typeface="Times New Roman" pitchFamily="18" charset="0"/>
              </a:rPr>
              <a:t>Sidney</a:t>
            </a:r>
            <a:endParaRPr lang="ar-SA"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7504" y="928670"/>
            <a:ext cx="8928992" cy="5929330"/>
          </a:xfrm>
        </p:spPr>
        <p:style>
          <a:lnRef idx="2">
            <a:schemeClr val="accent5"/>
          </a:lnRef>
          <a:fillRef idx="1">
            <a:schemeClr val="lt1"/>
          </a:fillRef>
          <a:effectRef idx="0">
            <a:schemeClr val="accent5"/>
          </a:effectRef>
          <a:fontRef idx="minor">
            <a:schemeClr val="dk1"/>
          </a:fontRef>
        </p:style>
        <p:txBody>
          <a:bodyPr>
            <a:noAutofit/>
          </a:bodyPr>
          <a:lstStyle/>
          <a:p>
            <a:pPr indent="0" algn="just" rtl="0">
              <a:buNone/>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Elizabethan age produced many beautiful lyrics. One of the finest lyricists was </a:t>
            </a:r>
            <a:r>
              <a:rPr lang="en-US" sz="2800" i="1" dirty="0">
                <a:latin typeface="Times New Roman" pitchFamily="18" charset="0"/>
                <a:cs typeface="Times New Roman" pitchFamily="18" charset="0"/>
              </a:rPr>
              <a:t>Sir Philip Sidney, </a:t>
            </a:r>
            <a:r>
              <a:rPr lang="en-US" sz="2800" dirty="0">
                <a:latin typeface="Times New Roman" pitchFamily="18" charset="0"/>
                <a:cs typeface="Times New Roman" pitchFamily="18" charset="0"/>
              </a:rPr>
              <a:t>who was a courtier, statesman, soldier and a poet. His books of sonnets </a:t>
            </a:r>
            <a:r>
              <a:rPr lang="en-US" sz="2800" dirty="0" err="1">
                <a:latin typeface="Times New Roman" pitchFamily="18" charset="0"/>
                <a:cs typeface="Times New Roman" pitchFamily="18" charset="0"/>
              </a:rPr>
              <a:t>Astrophel</a:t>
            </a:r>
            <a:r>
              <a:rPr lang="en-US" sz="2800" dirty="0">
                <a:latin typeface="Times New Roman" pitchFamily="18" charset="0"/>
                <a:cs typeface="Times New Roman" pitchFamily="18" charset="0"/>
              </a:rPr>
              <a:t> and Stella was printed in 1591, after his death. Another great poet was Sir Walter Raleigh, who was also a soldier, sailor, explorer, courtier and a writer. Some examples of best Elizabethan lyrics can be found in the plays of Shakespeare. His longer poems Venus and Adonis and The Rape of </a:t>
            </a:r>
            <a:r>
              <a:rPr lang="en-US" sz="2800" dirty="0" err="1">
                <a:latin typeface="Times New Roman" pitchFamily="18" charset="0"/>
                <a:cs typeface="Times New Roman" pitchFamily="18" charset="0"/>
              </a:rPr>
              <a:t>Lucrece</a:t>
            </a:r>
            <a:r>
              <a:rPr lang="en-US" sz="2800" dirty="0">
                <a:latin typeface="Times New Roman" pitchFamily="18" charset="0"/>
                <a:cs typeface="Times New Roman" pitchFamily="18" charset="0"/>
              </a:rPr>
              <a:t> are rather cold and without feelings. But the occasional lyrics found in his dramas are full of feelings and passion. The famous dramatist Marlowe has also written some fine lyrics. </a:t>
            </a:r>
            <a:endParaRPr lang="ar-SA"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52090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6347713" cy="792088"/>
          </a:xfrm>
        </p:spPr>
        <p:txBody>
          <a:bodyPr/>
          <a:lstStyle/>
          <a:p>
            <a:pPr algn="ctr"/>
            <a:r>
              <a:rPr lang="en-US" dirty="0" smtClean="0">
                <a:solidFill>
                  <a:schemeClr val="tx1"/>
                </a:solidFill>
              </a:rPr>
              <a:t>What is a sonnet?</a:t>
            </a:r>
            <a:endParaRPr lang="ar-SA" dirty="0">
              <a:solidFill>
                <a:schemeClr val="tx1"/>
              </a:solidFill>
            </a:endParaRPr>
          </a:p>
        </p:txBody>
      </p:sp>
      <p:sp>
        <p:nvSpPr>
          <p:cNvPr id="3" name="Content Placeholder 2"/>
          <p:cNvSpPr>
            <a:spLocks noGrp="1"/>
          </p:cNvSpPr>
          <p:nvPr>
            <p:ph idx="1"/>
          </p:nvPr>
        </p:nvSpPr>
        <p:spPr>
          <a:xfrm>
            <a:off x="323528" y="908720"/>
            <a:ext cx="8496944" cy="5832648"/>
          </a:xfrm>
        </p:spPr>
        <p:txBody>
          <a:bodyPr>
            <a:normAutofit/>
          </a:bodyPr>
          <a:lstStyle/>
          <a:p>
            <a:pPr indent="0" algn="l" rtl="0">
              <a:buNone/>
            </a:pPr>
            <a:r>
              <a:rPr lang="en-US" sz="3200" dirty="0" smtClean="0"/>
              <a:t>A sonnet is a fourteen line lyrical poem with a fixed form and a rhyme pattern. There are two types of sonnets: Italian and English</a:t>
            </a:r>
            <a:endParaRPr lang="ar-SA" sz="3200" dirty="0"/>
          </a:p>
        </p:txBody>
      </p:sp>
    </p:spTree>
    <p:extLst>
      <p:ext uri="{BB962C8B-B14F-4D97-AF65-F5344CB8AC3E}">
        <p14:creationId xmlns="" xmlns:p14="http://schemas.microsoft.com/office/powerpoint/2010/main" val="1551308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71600" y="980728"/>
            <a:ext cx="6400800" cy="792088"/>
          </a:xfrm>
        </p:spPr>
        <p:txBody>
          <a:bodyPr>
            <a:normAutofit/>
          </a:bodyPr>
          <a:lstStyle/>
          <a:p>
            <a:r>
              <a:rPr lang="en-US" b="1" dirty="0">
                <a:solidFill>
                  <a:schemeClr val="tx1"/>
                </a:solidFill>
                <a:latin typeface="Times New Roman" pitchFamily="18" charset="0"/>
                <a:cs typeface="Times New Roman" pitchFamily="18" charset="0"/>
              </a:rPr>
              <a:t>William Shakespeare</a:t>
            </a:r>
          </a:p>
        </p:txBody>
      </p:sp>
      <p:pic>
        <p:nvPicPr>
          <p:cNvPr id="7" name="Рисунок 6"/>
          <p:cNvPicPr>
            <a:picLocks noChangeAspect="1"/>
          </p:cNvPicPr>
          <p:nvPr/>
        </p:nvPicPr>
        <p:blipFill>
          <a:blip r:embed="rId2" cstate="print"/>
          <a:stretch>
            <a:fillRect/>
          </a:stretch>
        </p:blipFill>
        <p:spPr>
          <a:xfrm>
            <a:off x="971600" y="1844824"/>
            <a:ext cx="7056784" cy="4157724"/>
          </a:xfrm>
          <a:prstGeom prst="rect">
            <a:avLst/>
          </a:prstGeom>
        </p:spPr>
      </p:pic>
    </p:spTree>
    <p:extLst>
      <p:ext uri="{BB962C8B-B14F-4D97-AF65-F5344CB8AC3E}">
        <p14:creationId xmlns="" xmlns:p14="http://schemas.microsoft.com/office/powerpoint/2010/main" val="4067103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548680"/>
            <a:ext cx="6400800" cy="1656184"/>
          </a:xfrm>
        </p:spPr>
        <p:txBody>
          <a:bodyPr>
            <a:normAutofit/>
          </a:bodyPr>
          <a:lstStyle/>
          <a:p>
            <a:r>
              <a:rPr lang="en-US" b="1" dirty="0">
                <a:solidFill>
                  <a:schemeClr val="tx1"/>
                </a:solidFill>
              </a:rPr>
              <a:t>Shakespeare's Four Writing Periods</a:t>
            </a:r>
            <a:r>
              <a:rPr lang="en-US" dirty="0"/>
              <a:t> </a:t>
            </a:r>
            <a:endParaRPr lang="ru-RU" dirty="0"/>
          </a:p>
        </p:txBody>
      </p:sp>
      <p:sp>
        <p:nvSpPr>
          <p:cNvPr id="2" name="Объект 1"/>
          <p:cNvSpPr>
            <a:spLocks noGrp="1"/>
          </p:cNvSpPr>
          <p:nvPr>
            <p:ph idx="4294967295"/>
          </p:nvPr>
        </p:nvSpPr>
        <p:spPr>
          <a:xfrm>
            <a:off x="107504" y="2438400"/>
            <a:ext cx="9036497" cy="3048000"/>
          </a:xfrm>
        </p:spPr>
        <p:txBody>
          <a:bodyPr/>
          <a:lstStyle/>
          <a:p>
            <a:pPr algn="ctr"/>
            <a:r>
              <a:rPr lang="en-US" sz="2400" b="1" dirty="0" smtClean="0">
                <a:latin typeface="Times New Roman" pitchFamily="18" charset="0"/>
                <a:cs typeface="Times New Roman" pitchFamily="18" charset="0"/>
              </a:rPr>
              <a:t> Early Period  </a:t>
            </a:r>
          </a:p>
          <a:p>
            <a:pPr algn="ctr"/>
            <a:r>
              <a:rPr lang="en-US"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Balanced Period </a:t>
            </a:r>
          </a:p>
          <a:p>
            <a:pPr algn="ctr"/>
            <a:r>
              <a:rPr lang="en-US"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Overflowing Period  </a:t>
            </a:r>
          </a:p>
          <a:p>
            <a:pPr algn="ctr"/>
            <a:r>
              <a:rPr lang="en-US"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Final </a:t>
            </a:r>
            <a:r>
              <a:rPr lang="en-US" sz="2400" b="1" dirty="0">
                <a:latin typeface="Times New Roman" pitchFamily="18" charset="0"/>
                <a:cs typeface="Times New Roman" pitchFamily="18" charset="0"/>
              </a:rPr>
              <a:t>Period</a:t>
            </a:r>
            <a:endParaRPr lang="ru-RU"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457881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5786" y="0"/>
            <a:ext cx="7200800" cy="6827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37082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дминистратор\Desktop\IMG_5253.PNG"/>
          <p:cNvPicPr>
            <a:picLocks noGrp="1" noChangeAspect="1" noChangeArrowheads="1"/>
          </p:cNvPicPr>
          <p:nvPr>
            <p:ph idx="1"/>
          </p:nvPr>
        </p:nvPicPr>
        <p:blipFill>
          <a:blip r:embed="rId2" cstate="print"/>
          <a:srcRect/>
          <a:stretch>
            <a:fillRect/>
          </a:stretch>
        </p:blipFill>
        <p:spPr bwMode="auto">
          <a:xfrm>
            <a:off x="857224" y="500042"/>
            <a:ext cx="8143932" cy="602616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tx1"/>
                </a:solidFill>
                <a:latin typeface="Times New Roman" pitchFamily="18" charset="0"/>
                <a:cs typeface="Times New Roman" pitchFamily="18" charset="0"/>
              </a:rPr>
              <a:t>William Shakespeare as poet</a:t>
            </a:r>
            <a:endParaRPr lang="ar-SA"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609598" y="1124744"/>
            <a:ext cx="7850833" cy="4896544"/>
          </a:xfrm>
        </p:spPr>
        <p:txBody>
          <a:bodyPr>
            <a:noAutofit/>
          </a:bodyPr>
          <a:lstStyle/>
          <a:p>
            <a:pPr marL="0" indent="0" algn="just" rtl="0">
              <a:buNone/>
            </a:pPr>
            <a:r>
              <a:rPr lang="en-US" sz="2800" dirty="0">
                <a:latin typeface="Times New Roman" pitchFamily="18" charset="0"/>
                <a:cs typeface="Times New Roman" pitchFamily="18" charset="0"/>
              </a:rPr>
              <a:t>The greatest dramatist Shakespeare was also a great poet of this age who wrote around </a:t>
            </a:r>
            <a:r>
              <a:rPr lang="en-US" sz="2800" dirty="0" smtClean="0">
                <a:latin typeface="Times New Roman" pitchFamily="18" charset="0"/>
                <a:cs typeface="Times New Roman" pitchFamily="18" charset="0"/>
              </a:rPr>
              <a:t>154 </a:t>
            </a:r>
            <a:r>
              <a:rPr lang="en-US" sz="2800" dirty="0">
                <a:latin typeface="Times New Roman" pitchFamily="18" charset="0"/>
                <a:cs typeface="Times New Roman" pitchFamily="18" charset="0"/>
              </a:rPr>
              <a:t>sonnets and they are very famous in English literature. He developed a new form of sonnet called the English sonnet or the Shakespearean </a:t>
            </a:r>
            <a:r>
              <a:rPr lang="en-US" sz="2800" dirty="0" smtClean="0">
                <a:latin typeface="Times New Roman" pitchFamily="18" charset="0"/>
                <a:cs typeface="Times New Roman" pitchFamily="18" charset="0"/>
              </a:rPr>
              <a:t>sonnet. The  </a:t>
            </a:r>
            <a:r>
              <a:rPr lang="en-US" sz="2800" dirty="0">
                <a:latin typeface="Times New Roman" pitchFamily="18" charset="0"/>
                <a:cs typeface="Times New Roman" pitchFamily="18" charset="0"/>
              </a:rPr>
              <a:t>rhyme </a:t>
            </a:r>
            <a:r>
              <a:rPr lang="en-US" sz="2800" dirty="0" smtClean="0">
                <a:latin typeface="Times New Roman" pitchFamily="18" charset="0"/>
                <a:cs typeface="Times New Roman" pitchFamily="18" charset="0"/>
              </a:rPr>
              <a:t>scheme was </a:t>
            </a:r>
            <a:r>
              <a:rPr lang="en-US" sz="2800" i="1" dirty="0" smtClean="0">
                <a:latin typeface="Times New Roman" pitchFamily="18" charset="0"/>
                <a:cs typeface="Times New Roman" pitchFamily="18" charset="0"/>
              </a:rPr>
              <a:t>abab </a:t>
            </a:r>
            <a:r>
              <a:rPr lang="en-US" sz="2800" i="1" dirty="0">
                <a:latin typeface="Times New Roman" pitchFamily="18" charset="0"/>
                <a:cs typeface="Times New Roman" pitchFamily="18" charset="0"/>
              </a:rPr>
              <a:t>cdcd efef gg. </a:t>
            </a:r>
            <a:r>
              <a:rPr lang="en-US" sz="2800" dirty="0">
                <a:latin typeface="Times New Roman" pitchFamily="18" charset="0"/>
                <a:cs typeface="Times New Roman" pitchFamily="18" charset="0"/>
              </a:rPr>
              <a:t>It is different from Petrarchan sonnet. Many of his sonnets refer to a girl, a rival poet and a </a:t>
            </a:r>
            <a:r>
              <a:rPr lang="en-US" sz="2800" dirty="0" smtClean="0">
                <a:latin typeface="Times New Roman" pitchFamily="18" charset="0"/>
                <a:cs typeface="Times New Roman" pitchFamily="18" charset="0"/>
              </a:rPr>
              <a:t>friend. </a:t>
            </a:r>
            <a:endParaRPr lang="ar-SA"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588823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Edmund Spencer</a:t>
            </a:r>
            <a:endParaRPr lang="ar-SA" dirty="0">
              <a:solidFill>
                <a:schemeClr val="tx1"/>
              </a:solidFill>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691680" y="1556792"/>
            <a:ext cx="4812850" cy="48965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1026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6143636" cy="6715148"/>
          </a:xfrm>
          <a:ln>
            <a:noFill/>
          </a:ln>
        </p:spPr>
        <p:style>
          <a:lnRef idx="2">
            <a:schemeClr val="accent6"/>
          </a:lnRef>
          <a:fillRef idx="1">
            <a:schemeClr val="lt1"/>
          </a:fillRef>
          <a:effectRef idx="0">
            <a:schemeClr val="accent6"/>
          </a:effectRef>
          <a:fontRef idx="minor">
            <a:schemeClr val="dk1"/>
          </a:fontRef>
        </p:style>
        <p:txBody>
          <a:bodyPr>
            <a:noAutofit/>
          </a:bodyPr>
          <a:lstStyle/>
          <a:p>
            <a:pPr indent="0" algn="just" rtl="0">
              <a:lnSpc>
                <a:spcPct val="120000"/>
              </a:lnSpc>
              <a:buNone/>
            </a:pPr>
            <a:r>
              <a:rPr lang="en-US" sz="2400" b="1" dirty="0" smtClean="0">
                <a:latin typeface="Times New Roman" pitchFamily="18" charset="0"/>
                <a:cs typeface="Times New Roman" pitchFamily="18" charset="0"/>
              </a:rPr>
              <a:t>Edmund </a:t>
            </a:r>
            <a:r>
              <a:rPr lang="en-US" sz="2400" b="1" dirty="0">
                <a:latin typeface="Times New Roman" pitchFamily="18" charset="0"/>
                <a:cs typeface="Times New Roman" pitchFamily="18" charset="0"/>
              </a:rPr>
              <a:t>Spencer </a:t>
            </a:r>
            <a:r>
              <a:rPr lang="en-US" sz="2400" dirty="0">
                <a:latin typeface="Times New Roman" pitchFamily="18" charset="0"/>
                <a:cs typeface="Times New Roman" pitchFamily="18" charset="0"/>
              </a:rPr>
              <a:t>was a famous poet who introduced the Elizabethan age properly. In 1579, he wrote </a:t>
            </a:r>
            <a:r>
              <a:rPr lang="en-US" sz="2400" i="1" dirty="0">
                <a:latin typeface="Times New Roman" pitchFamily="18" charset="0"/>
                <a:cs typeface="Times New Roman" pitchFamily="18" charset="0"/>
              </a:rPr>
              <a:t>The Shepherd’s </a:t>
            </a:r>
            <a:r>
              <a:rPr lang="en-US" sz="2400" i="1" dirty="0" smtClean="0">
                <a:latin typeface="Times New Roman" pitchFamily="18" charset="0"/>
                <a:cs typeface="Times New Roman" pitchFamily="18" charset="0"/>
              </a:rPr>
              <a:t>Calendar</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and The </a:t>
            </a:r>
            <a:r>
              <a:rPr lang="en-US" sz="2400" i="1" dirty="0">
                <a:latin typeface="Times New Roman" pitchFamily="18" charset="0"/>
                <a:cs typeface="Times New Roman" pitchFamily="18" charset="0"/>
              </a:rPr>
              <a:t>Faerie </a:t>
            </a:r>
            <a:r>
              <a:rPr lang="en-US" sz="2400" i="1" dirty="0" smtClean="0">
                <a:latin typeface="Times New Roman" pitchFamily="18" charset="0"/>
                <a:cs typeface="Times New Roman" pitchFamily="18" charset="0"/>
              </a:rPr>
              <a:t>Queen . </a:t>
            </a:r>
            <a:r>
              <a:rPr lang="en-US" sz="2400" i="1" dirty="0">
                <a:latin typeface="Times New Roman" pitchFamily="18" charset="0"/>
                <a:cs typeface="Times New Roman" pitchFamily="18" charset="0"/>
              </a:rPr>
              <a:t>Though it was planned </a:t>
            </a:r>
            <a:r>
              <a:rPr lang="en-US" sz="2400" dirty="0">
                <a:latin typeface="Times New Roman" pitchFamily="18" charset="0"/>
                <a:cs typeface="Times New Roman" pitchFamily="18" charset="0"/>
              </a:rPr>
              <a:t>to be written in twelve books, he could complete six of them. It is an allegorical work with three themes: a political theme, a moral theme, and a fairy tale. More than the story, this work is known for its magic feeling, wonderful music in verse, and the beauty of the sound. </a:t>
            </a:r>
            <a:endParaRPr lang="ar-SA" sz="24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43636" y="357166"/>
            <a:ext cx="3286116" cy="631219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48203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229600" cy="6126163"/>
          </a:xfrm>
        </p:spPr>
        <p:txBody>
          <a:bodyPr>
            <a:normAutofit/>
          </a:bodyPr>
          <a:lstStyle/>
          <a:p>
            <a:pPr marL="0" indent="0" algn="just">
              <a:buNone/>
            </a:pPr>
            <a:r>
              <a:rPr lang="en-US" sz="2800" i="1" dirty="0">
                <a:latin typeface="Times New Roman" pitchFamily="18" charset="0"/>
                <a:cs typeface="Times New Roman" pitchFamily="18" charset="0"/>
              </a:rPr>
              <a:t>"The Shepherd's Calendar", </a:t>
            </a:r>
            <a:r>
              <a:rPr lang="en-US" sz="2800" dirty="0">
                <a:latin typeface="Times New Roman" pitchFamily="18" charset="0"/>
                <a:cs typeface="Times New Roman" pitchFamily="18" charset="0"/>
              </a:rPr>
              <a:t>a poem in twelve books, one for each month of the year. Spenser was no doubt making experiments in meter and form, examining his own abilities. The poems are unequal, but those for April and November are </a:t>
            </a:r>
            <a:r>
              <a:rPr lang="en-US" sz="2800" dirty="0" smtClean="0">
                <a:latin typeface="Times New Roman" pitchFamily="18" charset="0"/>
                <a:cs typeface="Times New Roman" pitchFamily="18" charset="0"/>
              </a:rPr>
              <a:t>very good</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They </a:t>
            </a:r>
            <a:r>
              <a:rPr lang="en-US" sz="2800" dirty="0">
                <a:latin typeface="Times New Roman" pitchFamily="18" charset="0"/>
                <a:cs typeface="Times New Roman" pitchFamily="18" charset="0"/>
              </a:rPr>
              <a:t>take the form of discussions between shepherds, and are therefore pastorals - concerning the life of shepherds (who look after sheep in the fields) -the best pastorals written in English up to that time. There are various subjects: praise Queen Elizabeth, discussions about religion, the sad death of a girl, and so on. The nation welcomed the book; it was expecting a great literary age, and accepted this work at its beginning.</a:t>
            </a:r>
            <a:endParaRPr lang="uk-UA" sz="2800" dirty="0">
              <a:latin typeface="Times New Roman" pitchFamily="18" charset="0"/>
              <a:cs typeface="Times New Roman" pitchFamily="18" charset="0"/>
            </a:endParaRPr>
          </a:p>
          <a:p>
            <a:pPr marL="0" indent="0">
              <a:buNone/>
            </a:pPr>
            <a:endParaRPr lang="uk-UA"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4054826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14290"/>
            <a:ext cx="8964488" cy="6455070"/>
          </a:xfrm>
        </p:spPr>
        <p:txBody>
          <a:bodyPr>
            <a:normAutofit fontScale="77500" lnSpcReduction="20000"/>
          </a:bodyPr>
          <a:lstStyle/>
          <a:p>
            <a:r>
              <a:rPr lang="en-US" b="1" dirty="0" smtClean="0">
                <a:latin typeface="Times New Roman" pitchFamily="18" charset="0"/>
                <a:cs typeface="Times New Roman" pitchFamily="18" charset="0"/>
              </a:rPr>
              <a:t>Henry VII </a:t>
            </a:r>
            <a:r>
              <a:rPr lang="en-US" dirty="0" smtClean="0">
                <a:latin typeface="Times New Roman" pitchFamily="18" charset="0"/>
                <a:cs typeface="Times New Roman" pitchFamily="18" charset="0"/>
              </a:rPr>
              <a:t>– the beginning of </a:t>
            </a:r>
            <a:r>
              <a:rPr lang="en-US" b="1" dirty="0" smtClean="0">
                <a:latin typeface="Times New Roman" pitchFamily="18" charset="0"/>
                <a:cs typeface="Times New Roman" pitchFamily="18" charset="0"/>
              </a:rPr>
              <a:t>the Tudor dynasty</a:t>
            </a:r>
            <a:endParaRPr lang="ru-RU"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1534 </a:t>
            </a:r>
            <a:r>
              <a:rPr lang="en-US" dirty="0">
                <a:latin typeface="Times New Roman" pitchFamily="18" charset="0"/>
                <a:cs typeface="Times New Roman" pitchFamily="18" charset="0"/>
              </a:rPr>
              <a:t>– the Church of England separated from Rome (</a:t>
            </a:r>
            <a:r>
              <a:rPr lang="en-US" b="1" dirty="0">
                <a:latin typeface="Times New Roman" pitchFamily="18" charset="0"/>
                <a:cs typeface="Times New Roman" pitchFamily="18" charset="0"/>
              </a:rPr>
              <a:t>Henry VIII</a:t>
            </a:r>
            <a:r>
              <a:rPr lang="en-US" dirty="0">
                <a:latin typeface="Times New Roman" pitchFamily="18" charset="0"/>
                <a:cs typeface="Times New Roman" pitchFamily="18" charset="0"/>
              </a:rPr>
              <a:t>, England's bluebeard – divorced, beheaded, died, divorced, beheaded, </a:t>
            </a:r>
            <a:r>
              <a:rPr lang="en-US" dirty="0" smtClean="0">
                <a:latin typeface="Times New Roman" pitchFamily="18" charset="0"/>
                <a:cs typeface="Times New Roman" pitchFamily="18" charset="0"/>
              </a:rPr>
              <a:t>survived)</a:t>
            </a:r>
          </a:p>
          <a:p>
            <a:r>
              <a:rPr lang="en-US" b="1" dirty="0" smtClean="0">
                <a:latin typeface="Times New Roman" pitchFamily="18" charset="0"/>
                <a:cs typeface="Times New Roman" pitchFamily="18" charset="0"/>
              </a:rPr>
              <a:t>Lady Jane Grey </a:t>
            </a:r>
            <a:r>
              <a:rPr lang="en-US" dirty="0" smtClean="0">
                <a:latin typeface="Times New Roman" pitchFamily="18" charset="0"/>
                <a:cs typeface="Times New Roman" pitchFamily="18" charset="0"/>
              </a:rPr>
              <a:t>– the queen of nine day (accused of treason)</a:t>
            </a:r>
            <a:endParaRPr lang="uk-UA" dirty="0">
              <a:latin typeface="Times New Roman" pitchFamily="18" charset="0"/>
              <a:cs typeface="Times New Roman" pitchFamily="18" charset="0"/>
            </a:endParaRPr>
          </a:p>
          <a:p>
            <a:r>
              <a:rPr lang="en-US" dirty="0">
                <a:latin typeface="Times New Roman" pitchFamily="18" charset="0"/>
                <a:cs typeface="Times New Roman" pitchFamily="18" charset="0"/>
              </a:rPr>
              <a:t>1554 – </a:t>
            </a:r>
            <a:r>
              <a:rPr lang="en-US" b="1" dirty="0">
                <a:latin typeface="Times New Roman" pitchFamily="18" charset="0"/>
                <a:cs typeface="Times New Roman" pitchFamily="18" charset="0"/>
              </a:rPr>
              <a:t>Mary I</a:t>
            </a:r>
            <a:r>
              <a:rPr lang="en-US" dirty="0">
                <a:latin typeface="Times New Roman" pitchFamily="18" charset="0"/>
                <a:cs typeface="Times New Roman" pitchFamily="18" charset="0"/>
              </a:rPr>
              <a:t> marries Philip of Spain and reintroduces Roman Catholicism (Bloody Mary, no monuments in England</a:t>
            </a:r>
            <a:r>
              <a:rPr lang="en-US" dirty="0" smtClean="0">
                <a:latin typeface="Times New Roman" pitchFamily="18" charset="0"/>
                <a:cs typeface="Times New Roman" pitchFamily="18" charset="0"/>
              </a:rPr>
              <a:t>, she </a:t>
            </a:r>
            <a:r>
              <a:rPr lang="en-US" dirty="0">
                <a:latin typeface="Times New Roman" pitchFamily="18" charset="0"/>
                <a:cs typeface="Times New Roman" pitchFamily="18" charset="0"/>
              </a:rPr>
              <a:t>executed, beheaded and burnt a lot of protestants</a:t>
            </a:r>
            <a:r>
              <a:rPr lang="en-US" dirty="0" smtClean="0">
                <a:latin typeface="Times New Roman" pitchFamily="18" charset="0"/>
                <a:cs typeface="Times New Roman" pitchFamily="18" charset="0"/>
              </a:rPr>
              <a:t>)</a:t>
            </a:r>
          </a:p>
          <a:p>
            <a:r>
              <a:rPr lang="en-US" b="1" dirty="0" smtClean="0">
                <a:latin typeface="Times New Roman" pitchFamily="18" charset="0"/>
                <a:cs typeface="Times New Roman" pitchFamily="18" charset="0"/>
              </a:rPr>
              <a:t>Elizabeth I</a:t>
            </a:r>
            <a:r>
              <a:rPr lang="en-US" dirty="0" smtClean="0">
                <a:latin typeface="Times New Roman" pitchFamily="18" charset="0"/>
                <a:cs typeface="Times New Roman" pitchFamily="18" charset="0"/>
              </a:rPr>
              <a:t> – a queen of 45 years the end of the Tudor dynasty</a:t>
            </a:r>
            <a:endParaRPr lang="uk-UA" dirty="0">
              <a:latin typeface="Times New Roman" pitchFamily="18" charset="0"/>
              <a:cs typeface="Times New Roman" pitchFamily="18" charset="0"/>
            </a:endParaRPr>
          </a:p>
          <a:p>
            <a:r>
              <a:rPr lang="en-US" dirty="0">
                <a:latin typeface="Times New Roman" pitchFamily="18" charset="0"/>
                <a:cs typeface="Times New Roman" pitchFamily="18" charset="0"/>
              </a:rPr>
              <a:t>1560 - Reformation established in Scotland</a:t>
            </a:r>
            <a:endParaRPr lang="uk-UA" dirty="0">
              <a:latin typeface="Times New Roman" pitchFamily="18" charset="0"/>
              <a:cs typeface="Times New Roman" pitchFamily="18" charset="0"/>
            </a:endParaRPr>
          </a:p>
          <a:p>
            <a:r>
              <a:rPr lang="en-US" dirty="0">
                <a:latin typeface="Times New Roman" pitchFamily="18" charset="0"/>
                <a:cs typeface="Times New Roman" pitchFamily="18" charset="0"/>
              </a:rPr>
              <a:t>1564 - Death of John Calvin (was at the head of Puritans)</a:t>
            </a:r>
            <a:endParaRPr lang="uk-UA" dirty="0">
              <a:latin typeface="Times New Roman" pitchFamily="18" charset="0"/>
              <a:cs typeface="Times New Roman" pitchFamily="18" charset="0"/>
            </a:endParaRPr>
          </a:p>
          <a:p>
            <a:r>
              <a:rPr lang="en-US" dirty="0">
                <a:latin typeface="Times New Roman" pitchFamily="18" charset="0"/>
                <a:cs typeface="Times New Roman" pitchFamily="18" charset="0"/>
              </a:rPr>
              <a:t>1577-80 Drake's first voyage around the world</a:t>
            </a:r>
            <a:endParaRPr lang="uk-UA" dirty="0">
              <a:latin typeface="Times New Roman" pitchFamily="18" charset="0"/>
              <a:cs typeface="Times New Roman" pitchFamily="18" charset="0"/>
            </a:endParaRPr>
          </a:p>
          <a:p>
            <a:r>
              <a:rPr lang="en-US" dirty="0">
                <a:latin typeface="Times New Roman" pitchFamily="18" charset="0"/>
                <a:cs typeface="Times New Roman" pitchFamily="18" charset="0"/>
              </a:rPr>
              <a:t>1588 – Spanish Armada</a:t>
            </a:r>
            <a:endParaRPr lang="uk-UA" dirty="0">
              <a:latin typeface="Times New Roman" pitchFamily="18" charset="0"/>
              <a:cs typeface="Times New Roman" pitchFamily="18" charset="0"/>
            </a:endParaRPr>
          </a:p>
          <a:p>
            <a:r>
              <a:rPr lang="en-US" dirty="0">
                <a:latin typeface="Times New Roman" pitchFamily="18" charset="0"/>
                <a:cs typeface="Times New Roman" pitchFamily="18" charset="0"/>
              </a:rPr>
              <a:t>1587 - </a:t>
            </a:r>
            <a:r>
              <a:rPr lang="en-US" b="1" dirty="0">
                <a:latin typeface="Times New Roman" pitchFamily="18" charset="0"/>
                <a:cs typeface="Times New Roman" pitchFamily="18" charset="0"/>
              </a:rPr>
              <a:t>Mary Queen of Scots </a:t>
            </a:r>
            <a:r>
              <a:rPr lang="en-US" dirty="0">
                <a:latin typeface="Times New Roman" pitchFamily="18" charset="0"/>
                <a:cs typeface="Times New Roman" pitchFamily="18" charset="0"/>
              </a:rPr>
              <a:t>beheaded, executed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for </a:t>
            </a:r>
            <a:r>
              <a:rPr lang="en-US" dirty="0" smtClean="0">
                <a:latin typeface="Times New Roman" pitchFamily="18" charset="0"/>
                <a:cs typeface="Times New Roman" pitchFamily="18" charset="0"/>
              </a:rPr>
              <a:t>treason, after </a:t>
            </a:r>
            <a:r>
              <a:rPr lang="en-US" dirty="0">
                <a:latin typeface="Times New Roman" pitchFamily="18" charset="0"/>
                <a:cs typeface="Times New Roman" pitchFamily="18" charset="0"/>
              </a:rPr>
              <a:t>19 years of prison. </a:t>
            </a:r>
            <a:r>
              <a:rPr lang="en-US" b="1" dirty="0">
                <a:latin typeface="Times New Roman" pitchFamily="18" charset="0"/>
                <a:cs typeface="Times New Roman" pitchFamily="18" charset="0"/>
              </a:rPr>
              <a:t>Read a novel about her by </a:t>
            </a:r>
            <a:r>
              <a:rPr lang="en-US" b="1" dirty="0" err="1">
                <a:latin typeface="Times New Roman" pitchFamily="18" charset="0"/>
                <a:cs typeface="Times New Roman" pitchFamily="18" charset="0"/>
              </a:rPr>
              <a:t>St.Tsveig</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James Stuart IV – </a:t>
            </a:r>
            <a:r>
              <a:rPr lang="en-US" b="1" dirty="0" smtClean="0">
                <a:latin typeface="Times New Roman" pitchFamily="18" charset="0"/>
                <a:cs typeface="Times New Roman" pitchFamily="18" charset="0"/>
              </a:rPr>
              <a:t>James I</a:t>
            </a:r>
            <a:r>
              <a:rPr lang="en-US" dirty="0" smtClean="0">
                <a:latin typeface="Times New Roman" pitchFamily="18" charset="0"/>
                <a:cs typeface="Times New Roman" pitchFamily="18" charset="0"/>
              </a:rPr>
              <a:t> – the union of the Scottish and English crowns </a:t>
            </a:r>
            <a:r>
              <a:rPr lang="en-US" b="1" dirty="0" smtClean="0">
                <a:latin typeface="Times New Roman" pitchFamily="18" charset="0"/>
                <a:cs typeface="Times New Roman" pitchFamily="18" charset="0"/>
              </a:rPr>
              <a:t>the Stuart dynasty</a:t>
            </a:r>
            <a:r>
              <a:rPr lang="en-US"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a:p>
            <a:endParaRPr lang="uk-UA" dirty="0"/>
          </a:p>
        </p:txBody>
      </p:sp>
    </p:spTree>
    <p:extLst>
      <p:ext uri="{BB962C8B-B14F-4D97-AF65-F5344CB8AC3E}">
        <p14:creationId xmlns="" xmlns:p14="http://schemas.microsoft.com/office/powerpoint/2010/main" val="3238707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892480" cy="778098"/>
          </a:xfrm>
        </p:spPr>
        <p:txBody>
          <a:bodyPr>
            <a:noAutofit/>
          </a:bodyPr>
          <a:lstStyle/>
          <a:p>
            <a:r>
              <a:rPr lang="en-US" sz="2400" b="1" dirty="0">
                <a:latin typeface="Times New Roman" pitchFamily="18" charset="0"/>
                <a:cs typeface="Times New Roman" pitchFamily="18" charset="0"/>
              </a:rPr>
              <a:t>P</a:t>
            </a:r>
            <a:r>
              <a:rPr lang="en-US" sz="2400" b="1" dirty="0" smtClean="0">
                <a:latin typeface="Times New Roman" pitchFamily="18" charset="0"/>
                <a:cs typeface="Times New Roman" pitchFamily="18" charset="0"/>
              </a:rPr>
              <a:t>astorals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portraying or expressive of the life of shepherds or country people especially in an idealized and conventionalized manner</a:t>
            </a:r>
            <a:endParaRPr lang="uk-UA" sz="24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7504" y="1268760"/>
            <a:ext cx="4680520" cy="5472608"/>
          </a:xfr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60032" y="1262205"/>
            <a:ext cx="4176464" cy="5472608"/>
          </a:xfrm>
          <a:prstGeom prst="rect">
            <a:avLst/>
          </a:prstGeom>
        </p:spPr>
      </p:pic>
    </p:spTree>
    <p:extLst>
      <p:ext uri="{BB962C8B-B14F-4D97-AF65-F5344CB8AC3E}">
        <p14:creationId xmlns="" xmlns:p14="http://schemas.microsoft.com/office/powerpoint/2010/main" val="2475841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04664"/>
            <a:ext cx="8229600" cy="6126163"/>
          </a:xfrm>
        </p:spPr>
        <p:txBody>
          <a:bodyPr>
            <a:normAutofit fontScale="92500" lnSpcReduction="20000"/>
          </a:bodyPr>
          <a:lstStyle/>
          <a:p>
            <a:pPr marL="0" indent="0" algn="just">
              <a:buNone/>
            </a:pPr>
            <a:r>
              <a:rPr lang="uk-UA" dirty="0" err="1">
                <a:latin typeface="Times New Roman" pitchFamily="18" charset="0"/>
                <a:cs typeface="Times New Roman" pitchFamily="18" charset="0"/>
              </a:rPr>
              <a:t>Spenser's</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masterpiece</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is</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the</a:t>
            </a:r>
            <a:r>
              <a:rPr lang="uk-UA" dirty="0">
                <a:latin typeface="Times New Roman" pitchFamily="18" charset="0"/>
                <a:cs typeface="Times New Roman" pitchFamily="18" charset="0"/>
              </a:rPr>
              <a:t> </a:t>
            </a:r>
            <a:r>
              <a:rPr lang="en-US" dirty="0" smtClean="0">
                <a:latin typeface="Times New Roman" pitchFamily="18" charset="0"/>
                <a:cs typeface="Times New Roman" pitchFamily="18" charset="0"/>
              </a:rPr>
              <a:t>epic poem </a:t>
            </a:r>
            <a:r>
              <a:rPr lang="uk-UA" i="1" dirty="0" err="1" smtClean="0">
                <a:latin typeface="Times New Roman" pitchFamily="18" charset="0"/>
                <a:cs typeface="Times New Roman" pitchFamily="18" charset="0"/>
              </a:rPr>
              <a:t>The</a:t>
            </a:r>
            <a:r>
              <a:rPr lang="uk-UA" i="1" dirty="0" smtClean="0">
                <a:latin typeface="Times New Roman" pitchFamily="18" charset="0"/>
                <a:cs typeface="Times New Roman" pitchFamily="18" charset="0"/>
              </a:rPr>
              <a:t> </a:t>
            </a:r>
            <a:r>
              <a:rPr lang="uk-UA" i="1" dirty="0" err="1">
                <a:latin typeface="Times New Roman" pitchFamily="18" charset="0"/>
                <a:cs typeface="Times New Roman" pitchFamily="18" charset="0"/>
              </a:rPr>
              <a:t>Faerie</a:t>
            </a:r>
            <a:r>
              <a:rPr lang="uk-UA" i="1" dirty="0">
                <a:latin typeface="Times New Roman" pitchFamily="18" charset="0"/>
                <a:cs typeface="Times New Roman" pitchFamily="18" charset="0"/>
              </a:rPr>
              <a:t> </a:t>
            </a:r>
            <a:r>
              <a:rPr lang="uk-UA" i="1" dirty="0" err="1">
                <a:latin typeface="Times New Roman" pitchFamily="18" charset="0"/>
                <a:cs typeface="Times New Roman" pitchFamily="18" charset="0"/>
              </a:rPr>
              <a:t>Queene</a:t>
            </a:r>
            <a:r>
              <a:rPr lang="uk-UA" dirty="0">
                <a:latin typeface="Times New Roman" pitchFamily="18" charset="0"/>
                <a:cs typeface="Times New Roman" pitchFamily="18" charset="0"/>
              </a:rPr>
              <a:t> </a:t>
            </a:r>
            <a:r>
              <a:rPr lang="en-US" dirty="0">
                <a:latin typeface="Times New Roman" pitchFamily="18" charset="0"/>
                <a:cs typeface="Times New Roman" pitchFamily="18" charset="0"/>
              </a:rPr>
              <a:t>as planned in 12 books, but he wrote little more than the first six.</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Despite</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this</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it</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remains</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one</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of</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the</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longest</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poems</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in</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the</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English</a:t>
            </a:r>
            <a:r>
              <a:rPr lang="uk-UA" dirty="0">
                <a:latin typeface="Times New Roman" pitchFamily="18" charset="0"/>
                <a:cs typeface="Times New Roman" pitchFamily="18" charset="0"/>
              </a:rPr>
              <a:t> language. </a:t>
            </a:r>
            <a:r>
              <a:rPr lang="uk-UA" dirty="0" err="1">
                <a:latin typeface="Times New Roman" pitchFamily="18" charset="0"/>
                <a:cs typeface="Times New Roman" pitchFamily="18" charset="0"/>
              </a:rPr>
              <a:t>It</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is</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an</a:t>
            </a:r>
            <a:r>
              <a:rPr lang="uk-UA" dirty="0">
                <a:latin typeface="Times New Roman" pitchFamily="18" charset="0"/>
                <a:cs typeface="Times New Roman" pitchFamily="18" charset="0"/>
              </a:rPr>
              <a:t> </a:t>
            </a:r>
            <a:r>
              <a:rPr lang="en-US" dirty="0" smtClean="0">
                <a:latin typeface="Times New Roman" pitchFamily="18" charset="0"/>
                <a:cs typeface="Times New Roman" pitchFamily="18" charset="0"/>
              </a:rPr>
              <a:t>allegorical</a:t>
            </a:r>
            <a:r>
              <a:rPr lang="uk-UA" dirty="0" smtClean="0">
                <a:latin typeface="Times New Roman" pitchFamily="18" charset="0"/>
                <a:cs typeface="Times New Roman" pitchFamily="18" charset="0"/>
              </a:rPr>
              <a:t> </a:t>
            </a:r>
            <a:r>
              <a:rPr lang="uk-UA" dirty="0" err="1">
                <a:latin typeface="Times New Roman" pitchFamily="18" charset="0"/>
                <a:cs typeface="Times New Roman" pitchFamily="18" charset="0"/>
              </a:rPr>
              <a:t>work</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and</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can</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be</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read</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as</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Spenser</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presumably</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intended</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on</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several</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levels</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of</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allegory</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including</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as</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praise</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of</a:t>
            </a:r>
            <a:r>
              <a:rPr lang="uk-UA" dirty="0">
                <a:latin typeface="Times New Roman" pitchFamily="18" charset="0"/>
                <a:cs typeface="Times New Roman" pitchFamily="18" charset="0"/>
              </a:rPr>
              <a:t> </a:t>
            </a:r>
            <a:r>
              <a:rPr lang="en-US" dirty="0" smtClean="0">
                <a:latin typeface="Times New Roman" pitchFamily="18" charset="0"/>
                <a:cs typeface="Times New Roman" pitchFamily="18" charset="0"/>
              </a:rPr>
              <a:t>Queen Elizabeth I</a:t>
            </a:r>
            <a:r>
              <a:rPr lang="uk-UA" dirty="0" smtClean="0">
                <a:latin typeface="Times New Roman" pitchFamily="18" charset="0"/>
                <a:cs typeface="Times New Roman" pitchFamily="18" charset="0"/>
              </a:rPr>
              <a:t>. </a:t>
            </a:r>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Queene</a:t>
            </a:r>
            <a:r>
              <a:rPr lang="en-US" dirty="0">
                <a:latin typeface="Times New Roman" pitchFamily="18" charset="0"/>
                <a:cs typeface="Times New Roman" pitchFamily="18" charset="0"/>
              </a:rPr>
              <a:t> is either Queen Elizabeth or Glory as a person. There are 12 knights representing different </a:t>
            </a:r>
            <a:r>
              <a:rPr lang="en-US" dirty="0" err="1">
                <a:latin typeface="Times New Roman" pitchFamily="18" charset="0"/>
                <a:cs typeface="Times New Roman" pitchFamily="18" charset="0"/>
              </a:rPr>
              <a:t>Oueene</a:t>
            </a:r>
            <a:r>
              <a:rPr lang="en-US" dirty="0">
                <a:latin typeface="Times New Roman" pitchFamily="18" charset="0"/>
                <a:cs typeface="Times New Roman" pitchFamily="18" charset="0"/>
              </a:rPr>
              <a:t> virtues. The Knights' adventures are the basis for as allegory (a story which teaches a lesson because the people and places in it stand for other ideas). The greatness of the work is not in its thought or its story. It is in the magic feeling in the air, the wonderful music of the verse, the beauty of the sound.</a:t>
            </a:r>
            <a:endParaRPr lang="uk-UA" dirty="0">
              <a:latin typeface="Times New Roman" pitchFamily="18" charset="0"/>
              <a:cs typeface="Times New Roman" pitchFamily="18" charset="0"/>
            </a:endParaRPr>
          </a:p>
          <a:p>
            <a:pPr marL="0" indent="0">
              <a:buNone/>
            </a:pPr>
            <a:endParaRPr lang="uk-UA" dirty="0"/>
          </a:p>
        </p:txBody>
      </p:sp>
    </p:spTree>
    <p:extLst>
      <p:ext uri="{BB962C8B-B14F-4D97-AF65-F5344CB8AC3E}">
        <p14:creationId xmlns="" xmlns:p14="http://schemas.microsoft.com/office/powerpoint/2010/main" val="4146158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pPr algn="ctr"/>
            <a:r>
              <a:rPr lang="en-US" dirty="0" smtClean="0">
                <a:solidFill>
                  <a:schemeClr val="tx1"/>
                </a:solidFill>
                <a:latin typeface="Times New Roman" pitchFamily="18" charset="0"/>
                <a:cs typeface="Times New Roman" pitchFamily="18" charset="0"/>
              </a:rPr>
              <a:t>Elizabethan prose</a:t>
            </a:r>
            <a:endParaRPr lang="ar-SA"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42844" y="1214422"/>
            <a:ext cx="8786874" cy="4983179"/>
          </a:xfrm>
        </p:spPr>
        <p:txBody>
          <a:bodyPr>
            <a:normAutofit/>
          </a:bodyPr>
          <a:lstStyle/>
          <a:p>
            <a:pPr algn="l" rtl="0"/>
            <a:r>
              <a:rPr lang="en-US" sz="3600" dirty="0">
                <a:latin typeface="Times New Roman" pitchFamily="18" charset="0"/>
                <a:cs typeface="Times New Roman" pitchFamily="18" charset="0"/>
              </a:rPr>
              <a:t>Many writers of the Elizabethan age translated various books into English</a:t>
            </a:r>
            <a:r>
              <a:rPr lang="en-US" sz="3600" dirty="0" smtClean="0">
                <a:latin typeface="Times New Roman" pitchFamily="18" charset="0"/>
                <a:cs typeface="Times New Roman" pitchFamily="18" charset="0"/>
              </a:rPr>
              <a:t>.</a:t>
            </a:r>
          </a:p>
          <a:p>
            <a:pPr algn="l" rtl="0"/>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Sir Thomas North translated </a:t>
            </a:r>
            <a:r>
              <a:rPr lang="en-US" sz="3600" i="1" dirty="0">
                <a:latin typeface="Times New Roman" pitchFamily="18" charset="0"/>
                <a:cs typeface="Times New Roman" pitchFamily="18" charset="0"/>
              </a:rPr>
              <a:t>Plutarch’ </a:t>
            </a:r>
            <a:r>
              <a:rPr lang="en-US" sz="3600" i="1" dirty="0" smtClean="0">
                <a:latin typeface="Times New Roman" pitchFamily="18" charset="0"/>
                <a:cs typeface="Times New Roman" pitchFamily="18" charset="0"/>
              </a:rPr>
              <a:t>“Lives </a:t>
            </a:r>
            <a:r>
              <a:rPr lang="en-US" sz="3600" i="1" dirty="0">
                <a:latin typeface="Times New Roman" pitchFamily="18" charset="0"/>
                <a:cs typeface="Times New Roman" pitchFamily="18" charset="0"/>
              </a:rPr>
              <a:t>of the Noble Grecians and </a:t>
            </a:r>
            <a:r>
              <a:rPr lang="en-US" sz="3600" i="1" dirty="0" smtClean="0">
                <a:latin typeface="Times New Roman" pitchFamily="18" charset="0"/>
                <a:cs typeface="Times New Roman" pitchFamily="18" charset="0"/>
              </a:rPr>
              <a:t>Romans”. </a:t>
            </a:r>
            <a:r>
              <a:rPr lang="en-US" sz="3600" dirty="0">
                <a:latin typeface="Times New Roman" pitchFamily="18" charset="0"/>
                <a:cs typeface="Times New Roman" pitchFamily="18" charset="0"/>
              </a:rPr>
              <a:t>He was one of the best translators with a good command of English. He also had the ability to weave words into powerful sentences. </a:t>
            </a:r>
            <a:endParaRPr lang="ar-SA"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1661753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856984" cy="6480720"/>
          </a:xfrm>
        </p:spPr>
        <p:txBody>
          <a:bodyPr>
            <a:normAutofit/>
          </a:bodyPr>
          <a:lstStyle/>
          <a:p>
            <a:pPr indent="0" algn="ctr">
              <a:buNone/>
            </a:pPr>
            <a:r>
              <a:rPr lang="en-US" sz="3600" b="1" dirty="0">
                <a:latin typeface="Times New Roman" pitchFamily="18" charset="0"/>
                <a:cs typeface="Times New Roman" pitchFamily="18" charset="0"/>
              </a:rPr>
              <a:t>John </a:t>
            </a:r>
            <a:r>
              <a:rPr lang="en-US" sz="3600" b="1" dirty="0" smtClean="0">
                <a:latin typeface="Times New Roman" pitchFamily="18" charset="0"/>
                <a:cs typeface="Times New Roman" pitchFamily="18" charset="0"/>
              </a:rPr>
              <a:t>Lily</a:t>
            </a:r>
            <a:endParaRPr lang="en-US" b="1" dirty="0" smtClean="0">
              <a:latin typeface="Times New Roman" pitchFamily="18" charset="0"/>
              <a:cs typeface="Times New Roman" pitchFamily="18" charset="0"/>
            </a:endParaRPr>
          </a:p>
          <a:p>
            <a:pPr indent="0" algn="just" rtl="0">
              <a:buNone/>
            </a:pPr>
            <a:r>
              <a:rPr lang="en-US" dirty="0" smtClean="0">
                <a:latin typeface="Times New Roman" pitchFamily="18" charset="0"/>
                <a:cs typeface="Times New Roman" pitchFamily="18" charset="0"/>
              </a:rPr>
              <a:t>Some </a:t>
            </a:r>
            <a:r>
              <a:rPr lang="en-US" dirty="0">
                <a:latin typeface="Times New Roman" pitchFamily="18" charset="0"/>
                <a:cs typeface="Times New Roman" pitchFamily="18" charset="0"/>
              </a:rPr>
              <a:t>of the forms of novel also appeared during the Elizabethan </a:t>
            </a:r>
            <a:r>
              <a:rPr lang="en-US" dirty="0" smtClean="0">
                <a:latin typeface="Times New Roman" pitchFamily="18" charset="0"/>
                <a:cs typeface="Times New Roman" pitchFamily="18" charset="0"/>
              </a:rPr>
              <a:t>age</a:t>
            </a: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dirty="0">
                <a:latin typeface="Times New Roman" pitchFamily="18" charset="0"/>
                <a:cs typeface="Times New Roman" pitchFamily="18" charset="0"/>
              </a:rPr>
              <a:t>John Lily wrote a kind of novel named </a:t>
            </a:r>
            <a:r>
              <a:rPr lang="en-US" dirty="0" smtClean="0">
                <a:latin typeface="Times New Roman" pitchFamily="18" charset="0"/>
                <a:cs typeface="Times New Roman" pitchFamily="18" charset="0"/>
              </a:rPr>
              <a:t>Euphuism. </a:t>
            </a:r>
            <a:r>
              <a:rPr lang="en-US" dirty="0">
                <a:latin typeface="Times New Roman" pitchFamily="18" charset="0"/>
                <a:cs typeface="Times New Roman" pitchFamily="18" charset="0"/>
              </a:rPr>
              <a:t>He started a fashion, which spread in books and </a:t>
            </a:r>
            <a:r>
              <a:rPr lang="en-US" dirty="0" smtClean="0">
                <a:latin typeface="Times New Roman" pitchFamily="18" charset="0"/>
                <a:cs typeface="Times New Roman" pitchFamily="18" charset="0"/>
              </a:rPr>
              <a:t>conversation called Euphuism. </a:t>
            </a:r>
          </a:p>
          <a:p>
            <a:pPr indent="0" algn="just" rtl="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has a thin love story. This style is filled with tricks and alliteration. The sentences are rather long and complicated. This kind of language style was common among ladies of the time. Even Shakespeare was influenced by this artificial style</a:t>
            </a:r>
            <a:r>
              <a:rPr lang="en-US" dirty="0"/>
              <a:t>. </a:t>
            </a:r>
            <a:endParaRPr lang="en-US" dirty="0" smtClean="0"/>
          </a:p>
        </p:txBody>
      </p:sp>
    </p:spTree>
    <p:extLst>
      <p:ext uri="{BB962C8B-B14F-4D97-AF65-F5344CB8AC3E}">
        <p14:creationId xmlns="" xmlns:p14="http://schemas.microsoft.com/office/powerpoint/2010/main" val="1959390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solidFill>
                  <a:schemeClr val="tx1"/>
                </a:solidFill>
              </a:rPr>
              <a:t>John Lyly</a:t>
            </a:r>
            <a:endParaRPr lang="ru-RU" dirty="0">
              <a:solidFill>
                <a:schemeClr val="tx1"/>
              </a:solidFill>
            </a:endParaRPr>
          </a:p>
        </p:txBody>
      </p:sp>
      <p:pic>
        <p:nvPicPr>
          <p:cNvPr id="9220" name="Picture 4" descr="https://upload.wikimedia.org/wikipedia/commons/thumb/3/32/Euphues_the_anatomy_of_wit.jpg/220px-Euphues_the_anatomy_of_wit.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3779912" y="1357298"/>
            <a:ext cx="5256584" cy="5384070"/>
          </a:xfrm>
          <a:prstGeom prst="rect">
            <a:avLst/>
          </a:prstGeom>
          <a:noFill/>
          <a:extLst>
            <a:ext uri="{909E8E84-426E-40DD-AFC4-6F175D3DCCD1}">
              <a14:hiddenFill xmlns="" xmlns:a14="http://schemas.microsoft.com/office/drawing/2010/main">
                <a:solidFill>
                  <a:srgbClr val="FFFFFF"/>
                </a:solidFill>
              </a14:hiddenFill>
            </a:ext>
          </a:extLst>
        </p:spPr>
      </p:pic>
      <p:pic>
        <p:nvPicPr>
          <p:cNvPr id="9222" name="Picture 6" descr="lyl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1428736"/>
            <a:ext cx="3678108" cy="50006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6327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What is Euphuism?</a:t>
            </a:r>
            <a:endParaRPr lang="ar-SA" dirty="0">
              <a:solidFill>
                <a:schemeClr val="tx1"/>
              </a:solidFill>
            </a:endParaRPr>
          </a:p>
        </p:txBody>
      </p:sp>
      <p:sp>
        <p:nvSpPr>
          <p:cNvPr id="3" name="Content Placeholder 2"/>
          <p:cNvSpPr>
            <a:spLocks noGrp="1"/>
          </p:cNvSpPr>
          <p:nvPr>
            <p:ph idx="1"/>
          </p:nvPr>
        </p:nvSpPr>
        <p:spPr>
          <a:xfrm>
            <a:off x="457200" y="1417638"/>
            <a:ext cx="8435280" cy="5035698"/>
          </a:xfrm>
        </p:spPr>
        <p:txBody>
          <a:bodyPr>
            <a:normAutofit fontScale="92500" lnSpcReduction="10000"/>
          </a:bodyPr>
          <a:lstStyle/>
          <a:p>
            <a:pPr indent="0" algn="just" rtl="0">
              <a:buNone/>
            </a:pPr>
            <a:r>
              <a:rPr lang="en-US" dirty="0">
                <a:latin typeface="Times New Roman" pitchFamily="18" charset="0"/>
                <a:cs typeface="Times New Roman" pitchFamily="18" charset="0"/>
              </a:rPr>
              <a:t>The term ‘euphemism’ is used to refer to </a:t>
            </a:r>
            <a:r>
              <a:rPr lang="en-US" dirty="0" smtClean="0">
                <a:latin typeface="Times New Roman" pitchFamily="18" charset="0"/>
                <a:cs typeface="Times New Roman" pitchFamily="18" charset="0"/>
              </a:rPr>
              <a:t>using </a:t>
            </a:r>
            <a:r>
              <a:rPr lang="en-US" dirty="0">
                <a:latin typeface="Times New Roman" pitchFamily="18" charset="0"/>
                <a:cs typeface="Times New Roman" pitchFamily="18" charset="0"/>
              </a:rPr>
              <a:t>a comparatively milder or less </a:t>
            </a:r>
            <a:r>
              <a:rPr lang="en-US" dirty="0" smtClean="0">
                <a:latin typeface="Times New Roman" pitchFamily="18" charset="0"/>
                <a:cs typeface="Times New Roman" pitchFamily="18" charset="0"/>
              </a:rPr>
              <a:t>harsh </a:t>
            </a:r>
            <a:r>
              <a:rPr lang="en-US" dirty="0">
                <a:latin typeface="Times New Roman" pitchFamily="18" charset="0"/>
                <a:cs typeface="Times New Roman" pitchFamily="18" charset="0"/>
              </a:rPr>
              <a:t>form of a negative description instead of its original, unsympathetic form. This device is used when writing about matters such </a:t>
            </a:r>
            <a:r>
              <a:rPr lang="en-US" dirty="0" smtClean="0">
                <a:latin typeface="Times New Roman" pitchFamily="18" charset="0"/>
                <a:cs typeface="Times New Roman" pitchFamily="18" charset="0"/>
              </a:rPr>
              <a:t>as </a:t>
            </a:r>
            <a:r>
              <a:rPr lang="en-US" dirty="0">
                <a:latin typeface="Times New Roman" pitchFamily="18" charset="0"/>
                <a:cs typeface="Times New Roman" pitchFamily="18" charset="0"/>
              </a:rPr>
              <a:t>violence, death, crimes and </a:t>
            </a:r>
            <a:r>
              <a:rPr lang="en-US" dirty="0" smtClean="0">
                <a:latin typeface="Times New Roman" pitchFamily="18" charset="0"/>
                <a:cs typeface="Times New Roman" pitchFamily="18" charset="0"/>
              </a:rPr>
              <a:t>some </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embarrassing“ things or notions. </a:t>
            </a:r>
            <a:r>
              <a:rPr lang="en-US" dirty="0">
                <a:latin typeface="Times New Roman" pitchFamily="18" charset="0"/>
                <a:cs typeface="Times New Roman" pitchFamily="18" charset="0"/>
              </a:rPr>
              <a:t>The purpose of euphemisms is to substitute unpleasant and severe words with more </a:t>
            </a:r>
            <a:r>
              <a:rPr lang="en-US" dirty="0" smtClean="0">
                <a:latin typeface="Times New Roman" pitchFamily="18" charset="0"/>
                <a:cs typeface="Times New Roman" pitchFamily="18" charset="0"/>
              </a:rPr>
              <a:t>gentle </a:t>
            </a:r>
            <a:r>
              <a:rPr lang="en-US" dirty="0">
                <a:latin typeface="Times New Roman" pitchFamily="18" charset="0"/>
                <a:cs typeface="Times New Roman" pitchFamily="18" charset="0"/>
              </a:rPr>
              <a:t>ones in order to mask the </a:t>
            </a:r>
            <a:r>
              <a:rPr lang="en-US" dirty="0" smtClean="0">
                <a:latin typeface="Times New Roman" pitchFamily="18" charset="0"/>
                <a:cs typeface="Times New Roman" pitchFamily="18" charset="0"/>
              </a:rPr>
              <a:t>harshness.</a:t>
            </a:r>
          </a:p>
          <a:p>
            <a:pPr indent="0" algn="just" rtl="0">
              <a:buNone/>
            </a:pPr>
            <a:r>
              <a:rPr lang="en-US" dirty="0">
                <a:latin typeface="Times New Roman" pitchFamily="18" charset="0"/>
                <a:cs typeface="Times New Roman" pitchFamily="18" charset="0"/>
              </a:rPr>
              <a:t>Example: Gone to heaven - This is a polite way to say that someone is dead</a:t>
            </a:r>
            <a:r>
              <a:rPr lang="en-US" dirty="0" smtClean="0">
                <a:latin typeface="Times New Roman" pitchFamily="18" charset="0"/>
                <a:cs typeface="Times New Roman" pitchFamily="18" charset="0"/>
              </a:rPr>
              <a:t>.</a:t>
            </a:r>
            <a:endParaRPr lang="ar-SA" dirty="0">
              <a:latin typeface="Times New Roman" pitchFamily="18" charset="0"/>
              <a:cs typeface="Times New Roman" pitchFamily="18" charset="0"/>
            </a:endParaRPr>
          </a:p>
        </p:txBody>
      </p:sp>
    </p:spTree>
    <p:extLst>
      <p:ext uri="{BB962C8B-B14F-4D97-AF65-F5344CB8AC3E}">
        <p14:creationId xmlns="" xmlns:p14="http://schemas.microsoft.com/office/powerpoint/2010/main" val="48919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604448" cy="1224136"/>
          </a:xfrm>
        </p:spPr>
        <p:txBody>
          <a:bodyPr>
            <a:normAutofit/>
          </a:bodyPr>
          <a:lstStyle/>
          <a:p>
            <a:pPr algn="ctr"/>
            <a:r>
              <a:rPr lang="en-US" b="1" dirty="0" smtClean="0">
                <a:solidFill>
                  <a:schemeClr val="tx1"/>
                </a:solidFill>
              </a:rPr>
              <a:t>Francis </a:t>
            </a:r>
            <a:r>
              <a:rPr lang="en-US" b="1" dirty="0">
                <a:solidFill>
                  <a:schemeClr val="tx1"/>
                </a:solidFill>
              </a:rPr>
              <a:t>Bacon, 1st Viscount St Alban</a:t>
            </a:r>
            <a:endParaRPr lang="ru-RU" dirty="0">
              <a:solidFill>
                <a:schemeClr val="tx1"/>
              </a:solidFill>
            </a:endParaRPr>
          </a:p>
        </p:txBody>
      </p:sp>
      <p:pic>
        <p:nvPicPr>
          <p:cNvPr id="10242" name="Picture 2" descr="Картинки по запросу"/>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4214810" y="1196752"/>
            <a:ext cx="4245621" cy="55446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84873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640960" cy="6480720"/>
          </a:xfrm>
        </p:spPr>
        <p:txBody>
          <a:bodyPr>
            <a:normAutofit/>
          </a:bodyPr>
          <a:lstStyle/>
          <a:p>
            <a:pPr indent="0" algn="ctr" rtl="0">
              <a:buNone/>
            </a:pPr>
            <a:r>
              <a:rPr lang="en-US" sz="3600" b="1" dirty="0">
                <a:solidFill>
                  <a:schemeClr val="tx1"/>
                </a:solidFill>
                <a:latin typeface="Times New Roman" pitchFamily="18" charset="0"/>
                <a:cs typeface="Times New Roman" pitchFamily="18" charset="0"/>
              </a:rPr>
              <a:t>Francis Bacon</a:t>
            </a:r>
          </a:p>
          <a:p>
            <a:pPr algn="just" rtl="0"/>
            <a:r>
              <a:rPr lang="en-US" dirty="0" smtClean="0">
                <a:solidFill>
                  <a:schemeClr val="tx1"/>
                </a:solidFill>
                <a:latin typeface="Times New Roman" pitchFamily="18" charset="0"/>
                <a:cs typeface="Times New Roman" pitchFamily="18" charset="0"/>
              </a:rPr>
              <a:t>Bacon </a:t>
            </a:r>
            <a:r>
              <a:rPr lang="en-US" dirty="0">
                <a:solidFill>
                  <a:schemeClr val="tx1"/>
                </a:solidFill>
                <a:latin typeface="Times New Roman" pitchFamily="18" charset="0"/>
                <a:cs typeface="Times New Roman" pitchFamily="18" charset="0"/>
              </a:rPr>
              <a:t>is one of the most famous prose writers of the </a:t>
            </a:r>
            <a:r>
              <a:rPr lang="en-US" dirty="0" smtClean="0">
                <a:solidFill>
                  <a:schemeClr val="tx1"/>
                </a:solidFill>
                <a:latin typeface="Times New Roman" pitchFamily="18" charset="0"/>
                <a:cs typeface="Times New Roman" pitchFamily="18" charset="0"/>
              </a:rPr>
              <a:t>time. </a:t>
            </a:r>
            <a:r>
              <a:rPr lang="en-US" dirty="0">
                <a:solidFill>
                  <a:schemeClr val="tx1"/>
                </a:solidFill>
                <a:latin typeface="Times New Roman" pitchFamily="18" charset="0"/>
                <a:cs typeface="Times New Roman" pitchFamily="18" charset="0"/>
              </a:rPr>
              <a:t>Francis </a:t>
            </a:r>
            <a:r>
              <a:rPr lang="en-US" dirty="0" smtClean="0">
                <a:solidFill>
                  <a:schemeClr val="tx1"/>
                </a:solidFill>
                <a:latin typeface="Times New Roman" pitchFamily="18" charset="0"/>
                <a:cs typeface="Times New Roman" pitchFamily="18" charset="0"/>
              </a:rPr>
              <a:t>Bacon </a:t>
            </a:r>
            <a:r>
              <a:rPr lang="en-US" dirty="0">
                <a:solidFill>
                  <a:schemeClr val="tx1"/>
                </a:solidFill>
                <a:latin typeface="Times New Roman" pitchFamily="18" charset="0"/>
                <a:cs typeface="Times New Roman" pitchFamily="18" charset="0"/>
              </a:rPr>
              <a:t>is also known as the father of the English prose. He wrote books both in English and Latin. </a:t>
            </a:r>
            <a:endParaRPr lang="en-US" dirty="0" smtClean="0">
              <a:solidFill>
                <a:schemeClr val="tx1"/>
              </a:solidFill>
              <a:latin typeface="Times New Roman" pitchFamily="18" charset="0"/>
              <a:cs typeface="Times New Roman" pitchFamily="18" charset="0"/>
            </a:endParaRPr>
          </a:p>
          <a:p>
            <a:pPr algn="just"/>
            <a:r>
              <a:rPr lang="uk-UA" dirty="0">
                <a:latin typeface="Times New Roman" pitchFamily="18" charset="0"/>
                <a:cs typeface="Times New Roman" pitchFamily="18" charset="0"/>
              </a:rPr>
              <a:t>1</a:t>
            </a:r>
            <a:r>
              <a:rPr lang="uk-UA" baseline="30000" dirty="0">
                <a:latin typeface="Times New Roman" pitchFamily="18" charset="0"/>
                <a:cs typeface="Times New Roman" pitchFamily="18" charset="0"/>
              </a:rPr>
              <a:t>st</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Viscount</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Saint</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Alban</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also</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called</a:t>
            </a:r>
            <a:r>
              <a:rPr lang="uk-UA" dirty="0">
                <a:latin typeface="Times New Roman" pitchFamily="18" charset="0"/>
                <a:cs typeface="Times New Roman" pitchFamily="18" charset="0"/>
              </a:rPr>
              <a:t> (1603–18) </a:t>
            </a:r>
            <a:r>
              <a:rPr lang="uk-UA" dirty="0" err="1">
                <a:latin typeface="Times New Roman" pitchFamily="18" charset="0"/>
                <a:cs typeface="Times New Roman" pitchFamily="18" charset="0"/>
              </a:rPr>
              <a:t>Sir</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Francis</a:t>
            </a:r>
            <a:r>
              <a:rPr lang="uk-UA" dirty="0">
                <a:latin typeface="Times New Roman" pitchFamily="18" charset="0"/>
                <a:cs typeface="Times New Roman" pitchFamily="18" charset="0"/>
              </a:rPr>
              <a:t> </a:t>
            </a:r>
            <a:r>
              <a:rPr lang="uk-UA" dirty="0" err="1" smtClean="0">
                <a:latin typeface="Times New Roman" pitchFamily="18" charset="0"/>
                <a:cs typeface="Times New Roman" pitchFamily="18" charset="0"/>
              </a:rPr>
              <a:t>Bacon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lord chancellor</a:t>
            </a:r>
            <a:r>
              <a:rPr lang="uk-UA" dirty="0">
                <a:latin typeface="Times New Roman" pitchFamily="18" charset="0"/>
                <a:cs typeface="Times New Roman" pitchFamily="18" charset="0"/>
              </a:rPr>
              <a:t> </a:t>
            </a:r>
            <a:r>
              <a:rPr lang="uk-UA" dirty="0" err="1" smtClean="0">
                <a:latin typeface="Times New Roman" pitchFamily="18" charset="0"/>
                <a:cs typeface="Times New Roman" pitchFamily="18" charset="0"/>
              </a:rPr>
              <a:t>of</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England</a:t>
            </a:r>
            <a:r>
              <a:rPr lang="uk-UA" dirty="0" smtClean="0">
                <a:latin typeface="Times New Roman" pitchFamily="18" charset="0"/>
                <a:cs typeface="Times New Roman" pitchFamily="18" charset="0"/>
              </a:rPr>
              <a:t>. </a:t>
            </a:r>
            <a:r>
              <a:rPr lang="uk-UA" dirty="0">
                <a:latin typeface="Times New Roman" pitchFamily="18" charset="0"/>
                <a:cs typeface="Times New Roman" pitchFamily="18" charset="0"/>
              </a:rPr>
              <a:t>A </a:t>
            </a:r>
            <a:r>
              <a:rPr lang="uk-UA" dirty="0" err="1">
                <a:latin typeface="Times New Roman" pitchFamily="18" charset="0"/>
                <a:cs typeface="Times New Roman" pitchFamily="18" charset="0"/>
              </a:rPr>
              <a:t>lawyer</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statesman</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philosopher</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and</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master</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of</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the</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English</a:t>
            </a:r>
            <a:r>
              <a:rPr lang="uk-UA" dirty="0">
                <a:latin typeface="Times New Roman" pitchFamily="18" charset="0"/>
                <a:cs typeface="Times New Roman" pitchFamily="18" charset="0"/>
              </a:rPr>
              <a:t> </a:t>
            </a:r>
            <a:r>
              <a:rPr lang="en-US" dirty="0" smtClean="0">
                <a:latin typeface="Times New Roman" pitchFamily="18" charset="0"/>
                <a:cs typeface="Times New Roman" pitchFamily="18" charset="0"/>
              </a:rPr>
              <a:t>language</a:t>
            </a:r>
            <a:r>
              <a:rPr lang="uk-UA" dirty="0" smtClean="0">
                <a:latin typeface="Times New Roman" pitchFamily="18" charset="0"/>
                <a:cs typeface="Times New Roman" pitchFamily="18" charset="0"/>
              </a:rPr>
              <a:t>, </a:t>
            </a:r>
            <a:r>
              <a:rPr lang="uk-UA" dirty="0" err="1">
                <a:latin typeface="Times New Roman" pitchFamily="18" charset="0"/>
                <a:cs typeface="Times New Roman" pitchFamily="18" charset="0"/>
              </a:rPr>
              <a:t>he</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is</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remembered</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in</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literary</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terms</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for</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the</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sharp</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worldly</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wisdom</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of</a:t>
            </a:r>
            <a:r>
              <a:rPr lang="uk-UA" dirty="0">
                <a:latin typeface="Times New Roman" pitchFamily="18" charset="0"/>
                <a:cs typeface="Times New Roman" pitchFamily="18" charset="0"/>
              </a:rPr>
              <a:t> a </a:t>
            </a:r>
            <a:r>
              <a:rPr lang="uk-UA" dirty="0" err="1">
                <a:latin typeface="Times New Roman" pitchFamily="18" charset="0"/>
                <a:cs typeface="Times New Roman" pitchFamily="18" charset="0"/>
              </a:rPr>
              <a:t>few</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dozen</a:t>
            </a:r>
            <a:r>
              <a:rPr lang="uk-UA" dirty="0">
                <a:latin typeface="Times New Roman" pitchFamily="18" charset="0"/>
                <a:cs typeface="Times New Roman" pitchFamily="18" charset="0"/>
              </a:rPr>
              <a:t> </a:t>
            </a:r>
            <a:r>
              <a:rPr lang="uk-UA" dirty="0" err="1" smtClean="0">
                <a:latin typeface="Times New Roman" pitchFamily="18" charset="0"/>
                <a:cs typeface="Times New Roman" pitchFamily="18" charset="0"/>
              </a:rPr>
              <a:t>essays</a:t>
            </a:r>
            <a:r>
              <a:rPr lang="en-US" dirty="0" smtClean="0">
                <a:latin typeface="Times New Roman" pitchFamily="18" charset="0"/>
                <a:cs typeface="Times New Roman" pitchFamily="18" charset="0"/>
              </a:rPr>
              <a:t>.</a:t>
            </a:r>
            <a:endParaRPr lang="ar-SA"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765110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2656"/>
            <a:ext cx="9025377" cy="6336704"/>
          </a:xfrm>
        </p:spPr>
        <p:txBody>
          <a:bodyPr>
            <a:normAutofit fontScale="92500" lnSpcReduction="20000"/>
          </a:bodyPr>
          <a:lstStyle/>
          <a:p>
            <a:pPr algn="just"/>
            <a:r>
              <a:rPr lang="en-US" dirty="0">
                <a:latin typeface="Times New Roman" pitchFamily="18" charset="0"/>
                <a:cs typeface="Times New Roman" pitchFamily="18" charset="0"/>
              </a:rPr>
              <a:t>His "Essays" especially are still popular and studied. They first appeared in 1597 and then with additions in 1612 and 1623. The sentences in the early essays are short, sharp and effective; the style of the later essays is rather more flowing. Some of the best known sayings in English, come from Bacon's books, and especially from the "Essays".</a:t>
            </a:r>
            <a:endParaRPr lang="uk-UA"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Other books by Bacon include "A History of Henry VII" (1622), which was written in a few months. "The Advancement of Learning" (1605) considers the different ways of advancing knowledge, and the divisions of knowledge, such as poetry and history. "The New Atlantis" (1626) contains social ideas in the form of a story. This story is of a journey to an imaginary island, Bensalem, in the Pacific Ocean. Bacon wrote several other books in English. </a:t>
            </a:r>
            <a:endParaRPr lang="uk-UA" dirty="0">
              <a:latin typeface="Times New Roman" pitchFamily="18" charset="0"/>
              <a:cs typeface="Times New Roman" pitchFamily="18" charset="0"/>
            </a:endParaRPr>
          </a:p>
          <a:p>
            <a:endParaRPr lang="uk-UA" dirty="0"/>
          </a:p>
        </p:txBody>
      </p:sp>
    </p:spTree>
    <p:extLst>
      <p:ext uri="{BB962C8B-B14F-4D97-AF65-F5344CB8AC3E}">
        <p14:creationId xmlns="" xmlns:p14="http://schemas.microsoft.com/office/powerpoint/2010/main" val="1421694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85728"/>
            <a:ext cx="6480720" cy="6167608"/>
          </a:xfrm>
        </p:spPr>
        <p:txBody>
          <a:bodyPr>
            <a:noAutofit/>
          </a:bodyPr>
          <a:lstStyle/>
          <a:p>
            <a:pPr indent="0" algn="just" rtl="0">
              <a:buNone/>
            </a:pPr>
            <a:r>
              <a:rPr lang="en-US" sz="2800" b="1" dirty="0" smtClean="0">
                <a:latin typeface="Times New Roman" pitchFamily="18" charset="0"/>
                <a:cs typeface="Times New Roman" pitchFamily="18" charset="0"/>
              </a:rPr>
              <a:t>William Tyndale – English </a:t>
            </a:r>
            <a:r>
              <a:rPr lang="en-US" sz="2800" b="1" dirty="0" smtClean="0">
                <a:latin typeface="Times New Roman" pitchFamily="18" charset="0"/>
                <a:cs typeface="Times New Roman" pitchFamily="18" charset="0"/>
              </a:rPr>
              <a:t>scholar</a:t>
            </a:r>
            <a:endParaRPr lang="en-US" sz="2800" b="1" dirty="0" smtClean="0">
              <a:latin typeface="Times New Roman" pitchFamily="18" charset="0"/>
              <a:cs typeface="Times New Roman" pitchFamily="18" charset="0"/>
            </a:endParaRPr>
          </a:p>
          <a:p>
            <a:pPr indent="0" algn="just">
              <a:buNone/>
            </a:pPr>
            <a:r>
              <a:rPr lang="en-US" sz="2800" dirty="0">
                <a:latin typeface="Times New Roman" pitchFamily="18" charset="0"/>
                <a:cs typeface="Times New Roman" pitchFamily="18" charset="0"/>
              </a:rPr>
              <a:t>Tyndale was educated at the </a:t>
            </a:r>
            <a:r>
              <a:rPr lang="en-US" sz="2800" dirty="0" smtClean="0">
                <a:latin typeface="Times New Roman" pitchFamily="18" charset="0"/>
                <a:cs typeface="Times New Roman" pitchFamily="18" charset="0"/>
              </a:rPr>
              <a:t>University of Oxford</a:t>
            </a:r>
            <a:r>
              <a:rPr lang="en-US" sz="2800" dirty="0">
                <a:latin typeface="Times New Roman" pitchFamily="18" charset="0"/>
                <a:cs typeface="Times New Roman" pitchFamily="18" charset="0"/>
              </a:rPr>
              <a:t> and became an instructor at the </a:t>
            </a:r>
            <a:r>
              <a:rPr lang="en-US" sz="2800" dirty="0" smtClean="0">
                <a:latin typeface="Times New Roman" pitchFamily="18" charset="0"/>
                <a:cs typeface="Times New Roman" pitchFamily="18" charset="0"/>
              </a:rPr>
              <a:t>University of Cambridge, </a:t>
            </a:r>
            <a:r>
              <a:rPr lang="en-US" sz="2800" dirty="0">
                <a:latin typeface="Times New Roman" pitchFamily="18" charset="0"/>
                <a:cs typeface="Times New Roman" pitchFamily="18" charset="0"/>
              </a:rPr>
              <a:t>where, in 1521, he fell in with a group of humanist scholars meeting at the White </a:t>
            </a:r>
            <a:r>
              <a:rPr lang="en-US" sz="2800" dirty="0" smtClean="0">
                <a:latin typeface="Times New Roman" pitchFamily="18" charset="0"/>
                <a:cs typeface="Times New Roman" pitchFamily="18" charset="0"/>
              </a:rPr>
              <a:t>Horse. </a:t>
            </a:r>
          </a:p>
          <a:p>
            <a:pPr indent="0" algn="just">
              <a:buNone/>
            </a:pPr>
            <a:r>
              <a:rPr lang="en-US" sz="2800" dirty="0" smtClean="0">
                <a:latin typeface="Times New Roman" pitchFamily="18" charset="0"/>
                <a:cs typeface="Times New Roman" pitchFamily="18" charset="0"/>
              </a:rPr>
              <a:t>Tyndale </a:t>
            </a:r>
            <a:r>
              <a:rPr lang="en-US" sz="2800" dirty="0">
                <a:latin typeface="Times New Roman" pitchFamily="18" charset="0"/>
                <a:cs typeface="Times New Roman" pitchFamily="18" charset="0"/>
              </a:rPr>
              <a:t>became convinced that the Bible </a:t>
            </a:r>
            <a:r>
              <a:rPr lang="en-US" sz="2800" dirty="0" smtClean="0">
                <a:latin typeface="Times New Roman" pitchFamily="18" charset="0"/>
                <a:cs typeface="Times New Roman" pitchFamily="18" charset="0"/>
              </a:rPr>
              <a:t>should </a:t>
            </a:r>
            <a:r>
              <a:rPr lang="en-US" sz="2800" dirty="0">
                <a:latin typeface="Times New Roman" pitchFamily="18" charset="0"/>
                <a:cs typeface="Times New Roman" pitchFamily="18" charset="0"/>
              </a:rPr>
              <a:t>determine the practices and doctrines of the church and that every believer should be able to read the </a:t>
            </a:r>
            <a:r>
              <a:rPr lang="en-US" sz="2800" dirty="0" smtClean="0">
                <a:latin typeface="Times New Roman" pitchFamily="18" charset="0"/>
                <a:cs typeface="Times New Roman" pitchFamily="18" charset="0"/>
              </a:rPr>
              <a:t>Bible</a:t>
            </a:r>
            <a:r>
              <a:rPr lang="en-US" sz="2800" dirty="0">
                <a:latin typeface="Times New Roman" pitchFamily="18" charset="0"/>
                <a:cs typeface="Times New Roman" pitchFamily="18" charset="0"/>
              </a:rPr>
              <a:t> in his own language.</a:t>
            </a:r>
            <a:endParaRPr lang="ar-SA" sz="28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73389" y="1340768"/>
            <a:ext cx="2563738" cy="352839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0303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32656"/>
            <a:ext cx="9036496" cy="6480720"/>
          </a:xfrm>
        </p:spPr>
        <p:txBody>
          <a:bodyPr>
            <a:normAutofit lnSpcReduction="10000"/>
          </a:bodyPr>
          <a:lstStyle/>
          <a:p>
            <a:pPr marL="0" indent="0" algn="ctr">
              <a:buNone/>
            </a:pPr>
            <a:r>
              <a:rPr lang="en-US" b="1" dirty="0">
                <a:latin typeface="Times New Roman" pitchFamily="18" charset="0"/>
                <a:cs typeface="Times New Roman" pitchFamily="18" charset="0"/>
              </a:rPr>
              <a:t>Great thinkers Erasmus and </a:t>
            </a:r>
            <a:r>
              <a:rPr lang="en-US" b="1" dirty="0" smtClean="0">
                <a:latin typeface="Times New Roman" pitchFamily="18" charset="0"/>
                <a:cs typeface="Times New Roman" pitchFamily="18" charset="0"/>
              </a:rPr>
              <a:t>More </a:t>
            </a:r>
          </a:p>
          <a:p>
            <a:pPr marL="0" indent="0" algn="just">
              <a:buNone/>
            </a:pPr>
            <a:r>
              <a:rPr lang="uk-UA" sz="2800" b="1" dirty="0" err="1" smtClean="0">
                <a:latin typeface="Times New Roman" pitchFamily="18" charset="0"/>
                <a:cs typeface="Times New Roman" pitchFamily="18" charset="0"/>
              </a:rPr>
              <a:t>Desiderius</a:t>
            </a:r>
            <a:r>
              <a:rPr lang="uk-UA" sz="2800" b="1" dirty="0" smtClean="0">
                <a:latin typeface="Times New Roman" pitchFamily="18" charset="0"/>
                <a:cs typeface="Times New Roman" pitchFamily="18" charset="0"/>
              </a:rPr>
              <a:t> </a:t>
            </a:r>
            <a:r>
              <a:rPr lang="uk-UA" sz="2800" b="1" dirty="0" err="1">
                <a:latin typeface="Times New Roman" pitchFamily="18" charset="0"/>
                <a:cs typeface="Times New Roman" pitchFamily="18" charset="0"/>
              </a:rPr>
              <a:t>Erasmus</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Roterodamus</a:t>
            </a:r>
            <a:r>
              <a:rPr lang="uk-UA"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(1469-1536) </a:t>
            </a:r>
            <a:r>
              <a:rPr lang="uk-UA" sz="2800" dirty="0" err="1" smtClean="0">
                <a:latin typeface="Times New Roman" pitchFamily="18" charset="0"/>
                <a:cs typeface="Times New Roman" pitchFamily="18" charset="0"/>
              </a:rPr>
              <a:t>humanistic</a:t>
            </a:r>
            <a:r>
              <a:rPr lang="uk-UA" sz="2800" dirty="0" smtClean="0">
                <a:latin typeface="Times New Roman" pitchFamily="18" charset="0"/>
                <a:cs typeface="Times New Roman" pitchFamily="18" charset="0"/>
              </a:rPr>
              <a:t> </a:t>
            </a:r>
            <a:r>
              <a:rPr lang="uk-UA" sz="2800" dirty="0" err="1">
                <a:latin typeface="Times New Roman" pitchFamily="18" charset="0"/>
                <a:cs typeface="Times New Roman" pitchFamily="18" charset="0"/>
              </a:rPr>
              <a:t>ideas</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individual</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is</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more</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important</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than</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church</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and</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king</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man</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is</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sinful</a:t>
            </a:r>
            <a:r>
              <a:rPr lang="uk-UA" sz="2800" dirty="0">
                <a:latin typeface="Times New Roman" pitchFamily="18" charset="0"/>
                <a:cs typeface="Times New Roman" pitchFamily="18" charset="0"/>
              </a:rPr>
              <a:t> – </a:t>
            </a:r>
            <a:r>
              <a:rPr lang="uk-UA" sz="2800" dirty="0" err="1">
                <a:latin typeface="Times New Roman" pitchFamily="18" charset="0"/>
                <a:cs typeface="Times New Roman" pitchFamily="18" charset="0"/>
              </a:rPr>
              <a:t>man</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is</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good</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with</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dignity</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and</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value</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life</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is</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sinful</a:t>
            </a:r>
            <a:r>
              <a:rPr lang="uk-UA" sz="2800" dirty="0">
                <a:latin typeface="Times New Roman" pitchFamily="18" charset="0"/>
                <a:cs typeface="Times New Roman" pitchFamily="18" charset="0"/>
              </a:rPr>
              <a:t> – </a:t>
            </a:r>
            <a:r>
              <a:rPr lang="uk-UA" sz="2800" dirty="0" err="1">
                <a:latin typeface="Times New Roman" pitchFamily="18" charset="0"/>
                <a:cs typeface="Times New Roman" pitchFamily="18" charset="0"/>
              </a:rPr>
              <a:t>people</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can</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enjoy</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life</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and</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so</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on</a:t>
            </a:r>
            <a:r>
              <a:rPr lang="uk-UA" sz="2800" dirty="0">
                <a:latin typeface="Times New Roman" pitchFamily="18" charset="0"/>
                <a:cs typeface="Times New Roman" pitchFamily="18" charset="0"/>
              </a:rPr>
              <a:t> ), </a:t>
            </a:r>
            <a:r>
              <a:rPr lang="en-US" sz="2800" dirty="0">
                <a:latin typeface="Times New Roman" pitchFamily="18" charset="0"/>
                <a:cs typeface="Times New Roman" pitchFamily="18" charset="0"/>
              </a:rPr>
              <a:t>worked in Cambridge as an English professor</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marL="0" indent="0" algn="just">
              <a:buNone/>
            </a:pPr>
            <a:r>
              <a:rPr lang="en-US" sz="2800" b="1" dirty="0" smtClean="0">
                <a:latin typeface="Times New Roman" pitchFamily="18" charset="0"/>
                <a:cs typeface="Times New Roman" pitchFamily="18" charset="0"/>
              </a:rPr>
              <a:t>Thomas </a:t>
            </a:r>
            <a:r>
              <a:rPr lang="en-US" sz="2800" b="1" dirty="0">
                <a:latin typeface="Times New Roman" pitchFamily="18" charset="0"/>
                <a:cs typeface="Times New Roman" pitchFamily="18" charset="0"/>
              </a:rPr>
              <a:t>More </a:t>
            </a:r>
            <a:r>
              <a:rPr lang="en-US" sz="2800" dirty="0" smtClean="0">
                <a:latin typeface="Times New Roman" pitchFamily="18" charset="0"/>
                <a:cs typeface="Times New Roman" pitchFamily="18" charset="0"/>
              </a:rPr>
              <a:t>(1478-1535) is </a:t>
            </a:r>
            <a:r>
              <a:rPr lang="en-US" sz="2800" dirty="0">
                <a:latin typeface="Times New Roman" pitchFamily="18" charset="0"/>
                <a:cs typeface="Times New Roman" pitchFamily="18" charset="0"/>
              </a:rPr>
              <a:t>known for his 1516 </a:t>
            </a:r>
            <a:r>
              <a:rPr lang="en-US" sz="2800" b="1" dirty="0">
                <a:latin typeface="Times New Roman" pitchFamily="18" charset="0"/>
                <a:cs typeface="Times New Roman" pitchFamily="18" charset="0"/>
              </a:rPr>
              <a:t>book Utopia </a:t>
            </a:r>
            <a:r>
              <a:rPr lang="en-US" sz="2800" dirty="0">
                <a:latin typeface="Times New Roman" pitchFamily="18" charset="0"/>
                <a:cs typeface="Times New Roman" pitchFamily="18" charset="0"/>
              </a:rPr>
              <a:t>and for his untimely death in 1535, after refusing to acknowledge King Henry VIII as head of the Church of England. He was canonized by the Catholic Church as a saint in 1935</a:t>
            </a:r>
            <a:r>
              <a:rPr lang="en-US" sz="2800" dirty="0" smtClean="0">
                <a:latin typeface="Times New Roman" pitchFamily="18" charset="0"/>
                <a:cs typeface="Times New Roman" pitchFamily="18" charset="0"/>
              </a:rPr>
              <a:t>.</a:t>
            </a:r>
            <a:r>
              <a:rPr lang="en-US" sz="2800" i="1" dirty="0">
                <a:latin typeface="Times New Roman" pitchFamily="18" charset="0"/>
                <a:cs typeface="Times New Roman" pitchFamily="18" charset="0"/>
              </a:rPr>
              <a:t> Utopia covered such far-reaching topics as theories of punishment, state-controlled education, multi-religion societies, divorce, </a:t>
            </a: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and women's rights, and the resulting display of learning and skill established </a:t>
            </a:r>
            <a:r>
              <a:rPr lang="en-US" sz="2800" i="1" dirty="0" smtClean="0">
                <a:latin typeface="Times New Roman" pitchFamily="18" charset="0"/>
                <a:cs typeface="Times New Roman" pitchFamily="18" charset="0"/>
              </a:rPr>
              <a:t>by More </a:t>
            </a:r>
            <a:r>
              <a:rPr lang="en-US" sz="2800" i="1" dirty="0">
                <a:latin typeface="Times New Roman" pitchFamily="18" charset="0"/>
                <a:cs typeface="Times New Roman" pitchFamily="18" charset="0"/>
              </a:rPr>
              <a:t>as a foremost humanist. Utopia also became the forerunner of a new literary genre: the utopian romance.</a:t>
            </a:r>
            <a:endParaRPr lang="uk-UA" sz="2800" i="1" dirty="0">
              <a:latin typeface="Times New Roman" pitchFamily="18" charset="0"/>
              <a:cs typeface="Times New Roman" pitchFamily="18" charset="0"/>
            </a:endParaRPr>
          </a:p>
        </p:txBody>
      </p:sp>
    </p:spTree>
    <p:extLst>
      <p:ext uri="{BB962C8B-B14F-4D97-AF65-F5344CB8AC3E}">
        <p14:creationId xmlns="" xmlns:p14="http://schemas.microsoft.com/office/powerpoint/2010/main" val="327168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784976" cy="6408712"/>
          </a:xfrm>
        </p:spPr>
        <p:txBody>
          <a:bodyPr>
            <a:normAutofit fontScale="92500" lnSpcReduction="20000"/>
          </a:bodyPr>
          <a:lstStyle/>
          <a:p>
            <a:pPr marL="0" indent="0" algn="just">
              <a:buNone/>
            </a:pPr>
            <a:r>
              <a:rPr lang="en-US" b="1" dirty="0"/>
              <a:t>The Authorized Version of the Bible</a:t>
            </a:r>
            <a:r>
              <a:rPr lang="en-US" dirty="0"/>
              <a:t> appeared in </a:t>
            </a:r>
            <a:r>
              <a:rPr lang="en-US" b="1" dirty="0"/>
              <a:t>1611.</a:t>
            </a:r>
            <a:r>
              <a:rPr lang="en-US" dirty="0"/>
              <a:t> The history of the English Bible is important. </a:t>
            </a:r>
            <a:r>
              <a:rPr lang="en-US" b="1" dirty="0"/>
              <a:t>In Old English</a:t>
            </a:r>
            <a:r>
              <a:rPr lang="en-US" dirty="0"/>
              <a:t> </a:t>
            </a:r>
            <a:r>
              <a:rPr lang="en-US" b="1" dirty="0"/>
              <a:t>several translations of parts of the Bible were made, but the first complete translation </a:t>
            </a:r>
            <a:r>
              <a:rPr lang="en-US" b="1" dirty="0" smtClean="0"/>
              <a:t>was John </a:t>
            </a:r>
            <a:r>
              <a:rPr lang="en-US" b="1" dirty="0"/>
              <a:t>Wycliffe's</a:t>
            </a:r>
            <a:r>
              <a:rPr lang="en-US" dirty="0"/>
              <a:t>. </a:t>
            </a:r>
            <a:r>
              <a:rPr lang="en-US" b="1" dirty="0"/>
              <a:t>William </a:t>
            </a:r>
            <a:r>
              <a:rPr lang="en-US" b="1" dirty="0" smtClean="0"/>
              <a:t>Tyndale</a:t>
            </a:r>
            <a:r>
              <a:rPr lang="en-US" dirty="0" smtClean="0"/>
              <a:t> </a:t>
            </a:r>
            <a:r>
              <a:rPr lang="en-US" dirty="0"/>
              <a:t>translated the New Testament from the Greek, and part of the Old Testament from the </a:t>
            </a:r>
            <a:r>
              <a:rPr lang="en-US" dirty="0" smtClean="0"/>
              <a:t>Hebrew, </a:t>
            </a:r>
            <a:r>
              <a:rPr lang="uk-UA" dirty="0"/>
              <a:t>a language native to </a:t>
            </a:r>
            <a:r>
              <a:rPr lang="en-US" dirty="0" smtClean="0"/>
              <a:t>Israel. </a:t>
            </a:r>
            <a:r>
              <a:rPr lang="en-US" dirty="0"/>
              <a:t>At that time it was necessary to ask permission of the Bishop of London, but the permission to Tyndale was not granted and he had to leave England and go overseas to do his work in </a:t>
            </a:r>
            <a:r>
              <a:rPr lang="en-US" dirty="0" smtClean="0"/>
              <a:t>Germany. </a:t>
            </a:r>
            <a:r>
              <a:rPr lang="en-US" dirty="0"/>
              <a:t>Bible translation in those days was high and dangerous adventure. Tyndale was later burnt to death for his beliefs, but he is remembered for his careful and important work on the translation that was very important for further translation of </a:t>
            </a:r>
            <a:r>
              <a:rPr lang="en-US" b="1" dirty="0"/>
              <a:t>The Authorized Version of the Bible. </a:t>
            </a:r>
            <a:endParaRPr lang="uk-UA" dirty="0"/>
          </a:p>
        </p:txBody>
      </p:sp>
    </p:spTree>
    <p:extLst>
      <p:ext uri="{BB962C8B-B14F-4D97-AF65-F5344CB8AC3E}">
        <p14:creationId xmlns="" xmlns:p14="http://schemas.microsoft.com/office/powerpoint/2010/main" val="2969778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75240" cy="490066"/>
          </a:xfrm>
        </p:spPr>
        <p:txBody>
          <a:bodyPr>
            <a:normAutofit fontScale="90000"/>
          </a:bodyPr>
          <a:lstStyle/>
          <a:p>
            <a:pPr algn="ctr"/>
            <a:r>
              <a:rPr lang="en-US" b="1" dirty="0">
                <a:solidFill>
                  <a:schemeClr val="tx1"/>
                </a:solidFill>
                <a:latin typeface="Times New Roman" pitchFamily="18" charset="0"/>
                <a:cs typeface="Times New Roman" pitchFamily="18" charset="0"/>
              </a:rPr>
              <a:t>William Tyndale</a:t>
            </a:r>
            <a:endParaRPr lang="ru-RU" dirty="0">
              <a:solidFill>
                <a:schemeClr val="tx1"/>
              </a:solidFill>
              <a:latin typeface="Times New Roman" pitchFamily="18" charset="0"/>
              <a:cs typeface="Times New Roman" pitchFamily="18" charset="0"/>
            </a:endParaRPr>
          </a:p>
        </p:txBody>
      </p:sp>
      <p:pic>
        <p:nvPicPr>
          <p:cNvPr id="11266" name="Picture 2" descr="Картинки по запросу"/>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5148064" y="1052736"/>
            <a:ext cx="3928444" cy="547260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19666" y="1052736"/>
            <a:ext cx="4680519" cy="4893647"/>
          </a:xfrm>
          <a:prstGeom prst="rect">
            <a:avLst/>
          </a:prstGeom>
        </p:spPr>
        <p:txBody>
          <a:bodyPr wrap="square">
            <a:spAutoFit/>
          </a:bodyPr>
          <a:lstStyle/>
          <a:p>
            <a:pPr algn="just"/>
            <a:r>
              <a:rPr lang="en-US" sz="2400" dirty="0">
                <a:solidFill>
                  <a:srgbClr val="000000"/>
                </a:solidFill>
                <a:latin typeface="Times New Roman" pitchFamily="18" charset="0"/>
                <a:cs typeface="Times New Roman" pitchFamily="18" charset="0"/>
              </a:rPr>
              <a:t>At the time of his death, several thousand copies of his New Testament had been printed; however, only one intact copy remains today at London’s </a:t>
            </a:r>
            <a:r>
              <a:rPr lang="en-US" sz="2400" dirty="0" smtClean="0">
                <a:solidFill>
                  <a:srgbClr val="000000"/>
                </a:solidFill>
                <a:latin typeface="Times New Roman" pitchFamily="18" charset="0"/>
                <a:cs typeface="Times New Roman" pitchFamily="18" charset="0"/>
              </a:rPr>
              <a:t>British Library. </a:t>
            </a:r>
            <a:r>
              <a:rPr lang="en-US" sz="2400" dirty="0">
                <a:solidFill>
                  <a:srgbClr val="000000"/>
                </a:solidFill>
                <a:latin typeface="Times New Roman" pitchFamily="18" charset="0"/>
                <a:cs typeface="Times New Roman" pitchFamily="18" charset="0"/>
              </a:rPr>
              <a:t>The first </a:t>
            </a:r>
            <a:r>
              <a:rPr lang="en-US" sz="2400" dirty="0" smtClean="0">
                <a:solidFill>
                  <a:srgbClr val="000000"/>
                </a:solidFill>
                <a:latin typeface="Times New Roman" pitchFamily="18" charset="0"/>
                <a:cs typeface="Times New Roman" pitchFamily="18" charset="0"/>
              </a:rPr>
              <a:t>vernacular</a:t>
            </a:r>
            <a:r>
              <a:rPr lang="en-US" sz="2400" dirty="0">
                <a:solidFill>
                  <a:srgbClr val="000000"/>
                </a:solidFill>
                <a:latin typeface="Times New Roman" pitchFamily="18" charset="0"/>
                <a:cs typeface="Times New Roman" pitchFamily="18" charset="0"/>
              </a:rPr>
              <a:t> English text of any part of the Bible to be so published, Tyndale’s version became the basis for most subsequent English translations, beginning with the </a:t>
            </a:r>
            <a:r>
              <a:rPr lang="en-US" sz="2400" dirty="0" smtClean="0">
                <a:solidFill>
                  <a:srgbClr val="000000"/>
                </a:solidFill>
                <a:latin typeface="Times New Roman" pitchFamily="18" charset="0"/>
                <a:cs typeface="Times New Roman" pitchFamily="18" charset="0"/>
              </a:rPr>
              <a:t>King James Version of 1611 - </a:t>
            </a:r>
            <a:r>
              <a:rPr lang="en-US" sz="2400" dirty="0">
                <a:latin typeface="Times New Roman" pitchFamily="18" charset="0"/>
                <a:cs typeface="Times New Roman" pitchFamily="18" charset="0"/>
              </a:rPr>
              <a:t>The Authorized Version of the Bible</a:t>
            </a:r>
            <a:r>
              <a:rPr lang="en-US" sz="2400" dirty="0" smtClean="0">
                <a:solidFill>
                  <a:srgbClr val="000000"/>
                </a:solidFill>
                <a:latin typeface="Times New Roman" pitchFamily="18" charset="0"/>
                <a:cs typeface="Times New Roman" pitchFamily="18" charset="0"/>
              </a:rPr>
              <a:t> .</a:t>
            </a:r>
            <a:endParaRPr lang="uk-UA"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412894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352928" cy="432048"/>
          </a:xfrm>
        </p:spPr>
        <p:txBody>
          <a:bodyPr>
            <a:noAutofit/>
          </a:bodyPr>
          <a:lstStyle/>
          <a:p>
            <a:pPr algn="ctr"/>
            <a:r>
              <a:rPr lang="en-US" sz="3600" b="1" dirty="0">
                <a:solidFill>
                  <a:schemeClr val="tx1"/>
                </a:solidFill>
                <a:latin typeface="Times New Roman" pitchFamily="18" charset="0"/>
                <a:cs typeface="Times New Roman" pitchFamily="18" charset="0"/>
              </a:rPr>
              <a:t>T</a:t>
            </a:r>
            <a:r>
              <a:rPr lang="en-US" sz="3600" b="1" dirty="0" smtClean="0">
                <a:solidFill>
                  <a:schemeClr val="tx1"/>
                </a:solidFill>
                <a:latin typeface="Times New Roman" pitchFamily="18" charset="0"/>
                <a:cs typeface="Times New Roman" pitchFamily="18" charset="0"/>
              </a:rPr>
              <a:t>he </a:t>
            </a:r>
            <a:r>
              <a:rPr lang="en-US" sz="3600" b="1" dirty="0">
                <a:solidFill>
                  <a:schemeClr val="tx1"/>
                </a:solidFill>
                <a:latin typeface="Times New Roman" pitchFamily="18" charset="0"/>
                <a:cs typeface="Times New Roman" pitchFamily="18" charset="0"/>
              </a:rPr>
              <a:t>Metaphysical Poets </a:t>
            </a:r>
            <a:endParaRPr lang="ar-SA" sz="36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548680"/>
            <a:ext cx="8784976" cy="6309320"/>
          </a:xfrm>
        </p:spPr>
        <p:txBody>
          <a:bodyPr>
            <a:noAutofit/>
          </a:bodyPr>
          <a:lstStyle/>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When </a:t>
            </a:r>
            <a:r>
              <a:rPr lang="en-US" sz="2800" dirty="0">
                <a:latin typeface="Times New Roman" pitchFamily="18" charset="0"/>
                <a:cs typeface="Times New Roman" pitchFamily="18" charset="0"/>
              </a:rPr>
              <a:t>the songs and sonnets of the great Elizabethan age passed away slowly, the lyrical power began to lose its force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 group of poets, known as the Metaphysical poets, began to write poems which were less beautiful and less musical, </a:t>
            </a:r>
            <a:r>
              <a:rPr lang="en-US" sz="2800" dirty="0" smtClean="0">
                <a:latin typeface="Times New Roman" pitchFamily="18" charset="0"/>
                <a:cs typeface="Times New Roman" pitchFamily="18" charset="0"/>
              </a:rPr>
              <a:t>but full of intellectual images. </a:t>
            </a:r>
            <a:r>
              <a:rPr lang="en-US" sz="2800" dirty="0">
                <a:latin typeface="Times New Roman" pitchFamily="18" charset="0"/>
                <a:cs typeface="Times New Roman" pitchFamily="18" charset="0"/>
              </a:rPr>
              <a:t>These poets tried to say what they hoped had never been said before. </a:t>
            </a:r>
            <a:r>
              <a:rPr lang="en-US" sz="2800" dirty="0" smtClean="0">
                <a:latin typeface="Times New Roman" pitchFamily="18" charset="0"/>
                <a:cs typeface="Times New Roman" pitchFamily="18" charset="0"/>
              </a:rPr>
              <a:t>They </a:t>
            </a:r>
            <a:r>
              <a:rPr lang="en-US" sz="2800" dirty="0">
                <a:latin typeface="Times New Roman" pitchFamily="18" charset="0"/>
                <a:cs typeface="Times New Roman" pitchFamily="18" charset="0"/>
              </a:rPr>
              <a:t>searched all fields of knowledge, science, as well as, nature, for </a:t>
            </a:r>
            <a:r>
              <a:rPr lang="en-US" sz="2800" dirty="0" smtClean="0">
                <a:latin typeface="Times New Roman" pitchFamily="18" charset="0"/>
                <a:cs typeface="Times New Roman" pitchFamily="18" charset="0"/>
              </a:rPr>
              <a:t>comparisons and tried to say in a style never used before. </a:t>
            </a:r>
            <a:r>
              <a:rPr lang="en-US" sz="2800" dirty="0">
                <a:latin typeface="Times New Roman" pitchFamily="18" charset="0"/>
                <a:cs typeface="Times New Roman" pitchFamily="18" charset="0"/>
              </a:rPr>
              <a:t>This </a:t>
            </a:r>
            <a:r>
              <a:rPr lang="en-US" sz="2800" dirty="0" smtClean="0">
                <a:latin typeface="Times New Roman" pitchFamily="18" charset="0"/>
                <a:cs typeface="Times New Roman" pitchFamily="18" charset="0"/>
              </a:rPr>
              <a:t>made </a:t>
            </a:r>
            <a:r>
              <a:rPr lang="en-US" sz="2800" dirty="0">
                <a:latin typeface="Times New Roman" pitchFamily="18" charset="0"/>
                <a:cs typeface="Times New Roman" pitchFamily="18" charset="0"/>
              </a:rPr>
              <a:t>their poetry difficult to understand. </a:t>
            </a:r>
            <a:endParaRPr lang="ar-SA"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454557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6347713" cy="720080"/>
          </a:xfrm>
        </p:spPr>
        <p:txBody>
          <a:bodyPr>
            <a:normAutofit fontScale="90000"/>
          </a:bodyPr>
          <a:lstStyle/>
          <a:p>
            <a:pPr algn="ctr"/>
            <a:r>
              <a:rPr lang="en-US" dirty="0" smtClean="0">
                <a:solidFill>
                  <a:schemeClr val="tx1"/>
                </a:solidFill>
              </a:rPr>
              <a:t>John Donne</a:t>
            </a:r>
            <a:endParaRPr lang="ru-RU" dirty="0">
              <a:solidFill>
                <a:schemeClr val="tx1"/>
              </a:solidFill>
            </a:endParaRPr>
          </a:p>
        </p:txBody>
      </p:sp>
      <p:pic>
        <p:nvPicPr>
          <p:cNvPr id="5122" name="Picture 2" descr="Картинки по запросу john donne"/>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3428992" y="1340768"/>
            <a:ext cx="3951320" cy="47525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7151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fontScale="85000" lnSpcReduction="20000"/>
          </a:bodyPr>
          <a:lstStyle/>
          <a:p>
            <a:r>
              <a:rPr lang="en-US" b="1" dirty="0" smtClean="0">
                <a:latin typeface="Times New Roman" pitchFamily="18" charset="0"/>
                <a:cs typeface="Times New Roman" pitchFamily="18" charset="0"/>
              </a:rPr>
              <a:t>Metaphysical poetry.</a:t>
            </a:r>
            <a:r>
              <a:rPr lang="en-US" dirty="0" smtClean="0">
                <a:latin typeface="Times New Roman" pitchFamily="18" charset="0"/>
                <a:cs typeface="Times New Roman" pitchFamily="18" charset="0"/>
              </a:rPr>
              <a:t> John Donne is a great metaphysical poet but it is difficult to find a complete poem by him which is faultless (</a:t>
            </a:r>
            <a:r>
              <a:rPr lang="ru-RU" dirty="0" smtClean="0">
                <a:latin typeface="Times New Roman" pitchFamily="18" charset="0"/>
                <a:cs typeface="Times New Roman" pitchFamily="18" charset="0"/>
              </a:rPr>
              <a:t>безупречный</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Не </a:t>
            </a:r>
            <a:r>
              <a:rPr lang="en-US" dirty="0" smtClean="0">
                <a:latin typeface="Times New Roman" pitchFamily="18" charset="0"/>
                <a:cs typeface="Times New Roman" pitchFamily="18" charset="0"/>
              </a:rPr>
              <a:t>wrote many good things, but no perfect poem. His songs and sonnets are probably his finest work, but he is best studied in collections of verse by various poets. He wrote a lot of poor verse which these collections omit. In meter Donne often put the main beat on words of little importance. </a:t>
            </a:r>
            <a:endParaRPr lang="uk-UA"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As a passionate lover he was always analytic, thoughtful, trying to dissect (analyze) and explain his passion almost scientifically. </a:t>
            </a:r>
            <a:endParaRPr lang="uk-UA"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Donne was a lawyer and a priest, and he wrote religious poetry, though it is not his best. Later he became a Dean – </a:t>
            </a:r>
            <a:r>
              <a:rPr lang="ru-RU" dirty="0" smtClean="0">
                <a:latin typeface="Times New Roman" pitchFamily="18" charset="0"/>
                <a:cs typeface="Times New Roman" pitchFamily="18" charset="0"/>
              </a:rPr>
              <a:t>настоятель собора</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католический</a:t>
            </a:r>
            <a:r>
              <a:rPr lang="en-US" dirty="0" smtClean="0">
                <a:latin typeface="Times New Roman" pitchFamily="18" charset="0"/>
                <a:cs typeface="Times New Roman" pitchFamily="18" charset="0"/>
              </a:rPr>
              <a:t>, at St. Paul Cathedral.  </a:t>
            </a:r>
            <a:endParaRPr lang="uk-UA" dirty="0" smtClean="0">
              <a:latin typeface="Times New Roman" pitchFamily="18" charset="0"/>
              <a:cs typeface="Times New Roman" pitchFamily="18" charset="0"/>
            </a:endParaRPr>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pPr algn="ctr"/>
            <a:r>
              <a:rPr lang="en-US" dirty="0" smtClean="0">
                <a:solidFill>
                  <a:schemeClr val="tx1"/>
                </a:solidFill>
              </a:rPr>
              <a:t>John Donne</a:t>
            </a:r>
            <a:endParaRPr lang="ar-SA" dirty="0">
              <a:solidFill>
                <a:schemeClr val="tx1"/>
              </a:solidFill>
            </a:endParaRPr>
          </a:p>
        </p:txBody>
      </p:sp>
      <p:sp>
        <p:nvSpPr>
          <p:cNvPr id="3" name="Content Placeholder 2"/>
          <p:cNvSpPr>
            <a:spLocks noGrp="1"/>
          </p:cNvSpPr>
          <p:nvPr>
            <p:ph idx="1"/>
          </p:nvPr>
        </p:nvSpPr>
        <p:spPr>
          <a:xfrm>
            <a:off x="0" y="620688"/>
            <a:ext cx="8964488" cy="6237312"/>
          </a:xfrm>
        </p:spPr>
        <p:txBody>
          <a:bodyPr>
            <a:noAutofit/>
          </a:bodyPr>
          <a:lstStyle/>
          <a:p>
            <a:pPr indent="0" algn="just" rtl="0">
              <a:buNone/>
            </a:pPr>
            <a:r>
              <a:rPr lang="en-US" sz="2400" dirty="0">
                <a:latin typeface="Times New Roman" pitchFamily="18" charset="0"/>
                <a:cs typeface="Times New Roman" pitchFamily="18" charset="0"/>
              </a:rPr>
              <a:t>The metaphysical style was started by John Donne, early in the 17th Century. Donne was a lawyer and a priest, and he also wrote religious poetry. </a:t>
            </a:r>
            <a:r>
              <a:rPr lang="en-US" sz="2400" dirty="0" smtClean="0">
                <a:latin typeface="Times New Roman" pitchFamily="18" charset="0"/>
                <a:cs typeface="Times New Roman" pitchFamily="18" charset="0"/>
              </a:rPr>
              <a:t>His </a:t>
            </a:r>
            <a:r>
              <a:rPr lang="en-US" sz="2400" dirty="0">
                <a:latin typeface="Times New Roman" pitchFamily="18" charset="0"/>
                <a:cs typeface="Times New Roman" pitchFamily="18" charset="0"/>
              </a:rPr>
              <a:t>songs and sonnets are his finest works. He had made good use of direct speech to give a </a:t>
            </a:r>
            <a:r>
              <a:rPr lang="en-US" sz="2400" u="sng" dirty="0">
                <a:latin typeface="Times New Roman" pitchFamily="18" charset="0"/>
                <a:cs typeface="Times New Roman" pitchFamily="18" charset="0"/>
              </a:rPr>
              <a:t>colloquial</a:t>
            </a:r>
            <a:r>
              <a:rPr lang="en-US" sz="2400" dirty="0">
                <a:latin typeface="Times New Roman" pitchFamily="18" charset="0"/>
                <a:cs typeface="Times New Roman" pitchFamily="18" charset="0"/>
              </a:rPr>
              <a:t> touch to his poems. He also used dramatic realism in his poetry.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John Donne is a great metaphysical poet but it is difficult to find a complete poem by him which is </a:t>
            </a:r>
            <a:r>
              <a:rPr lang="en-US" sz="2400" dirty="0" smtClean="0">
                <a:latin typeface="Times New Roman" pitchFamily="18" charset="0"/>
                <a:cs typeface="Times New Roman" pitchFamily="18" charset="0"/>
              </a:rPr>
              <a:t>faultless. </a:t>
            </a:r>
            <a:r>
              <a:rPr lang="ru-RU" sz="2400" dirty="0">
                <a:latin typeface="Times New Roman" pitchFamily="18" charset="0"/>
                <a:cs typeface="Times New Roman" pitchFamily="18" charset="0"/>
              </a:rPr>
              <a:t>Не </a:t>
            </a:r>
            <a:r>
              <a:rPr lang="en-US" sz="2400" dirty="0">
                <a:latin typeface="Times New Roman" pitchFamily="18" charset="0"/>
                <a:cs typeface="Times New Roman" pitchFamily="18" charset="0"/>
              </a:rPr>
              <a:t>wrote many good things, but no perfect poem.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meter Donne often put the main beat on words of little importance. </a:t>
            </a:r>
            <a:endParaRPr lang="uk-UA"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As a passionate lover he was always analytic, thoughtful, trying to </a:t>
            </a:r>
            <a:r>
              <a:rPr lang="en-US" sz="2400" dirty="0" smtClean="0">
                <a:latin typeface="Times New Roman" pitchFamily="18" charset="0"/>
                <a:cs typeface="Times New Roman" pitchFamily="18" charset="0"/>
              </a:rPr>
              <a:t>analyze </a:t>
            </a:r>
            <a:r>
              <a:rPr lang="en-US" sz="2400" dirty="0">
                <a:latin typeface="Times New Roman" pitchFamily="18" charset="0"/>
                <a:cs typeface="Times New Roman" pitchFamily="18" charset="0"/>
              </a:rPr>
              <a:t>and explain his passion almost scientifically. </a:t>
            </a:r>
            <a:endParaRPr lang="uk-UA"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Donne was a lawyer and a priest, and he wrote religious poetry, though it is not his best. Later he became a Dean </a:t>
            </a:r>
            <a:r>
              <a:rPr lang="en-US" sz="2400" dirty="0" smtClean="0">
                <a:latin typeface="Times New Roman" pitchFamily="18" charset="0"/>
                <a:cs typeface="Times New Roman" pitchFamily="18" charset="0"/>
              </a:rPr>
              <a:t>– at </a:t>
            </a:r>
            <a:r>
              <a:rPr lang="en-US" sz="2400" dirty="0">
                <a:latin typeface="Times New Roman" pitchFamily="18" charset="0"/>
                <a:cs typeface="Times New Roman" pitchFamily="18" charset="0"/>
              </a:rPr>
              <a:t>St. Paul Cathedral.  </a:t>
            </a:r>
            <a:endParaRPr lang="uk-UA" sz="2400" dirty="0">
              <a:latin typeface="Times New Roman" pitchFamily="18" charset="0"/>
              <a:cs typeface="Times New Roman" pitchFamily="18" charset="0"/>
            </a:endParaRPr>
          </a:p>
          <a:p>
            <a:pPr indent="0" algn="just" rtl="0">
              <a:buNone/>
            </a:pPr>
            <a:endParaRPr lang="ar-SA" sz="2400" b="1" dirty="0"/>
          </a:p>
        </p:txBody>
      </p:sp>
    </p:spTree>
    <p:extLst>
      <p:ext uri="{BB962C8B-B14F-4D97-AF65-F5344CB8AC3E}">
        <p14:creationId xmlns="" xmlns:p14="http://schemas.microsoft.com/office/powerpoint/2010/main" val="2409365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rmAutofit fontScale="90000"/>
          </a:bodyPr>
          <a:lstStyle/>
          <a:p>
            <a:pPr algn="ctr"/>
            <a:r>
              <a:rPr lang="en-US" dirty="0" smtClean="0">
                <a:solidFill>
                  <a:schemeClr val="tx1"/>
                </a:solidFill>
              </a:rPr>
              <a:t>Famous lines of </a:t>
            </a:r>
            <a:r>
              <a:rPr lang="en-US" dirty="0">
                <a:solidFill>
                  <a:schemeClr val="tx1"/>
                </a:solidFill>
              </a:rPr>
              <a:t>J</a:t>
            </a:r>
            <a:r>
              <a:rPr lang="en-US" dirty="0" smtClean="0">
                <a:solidFill>
                  <a:schemeClr val="tx1"/>
                </a:solidFill>
              </a:rPr>
              <a:t>ohn </a:t>
            </a:r>
            <a:r>
              <a:rPr lang="en-US" dirty="0">
                <a:solidFill>
                  <a:schemeClr val="tx1"/>
                </a:solidFill>
              </a:rPr>
              <a:t>D</a:t>
            </a:r>
            <a:r>
              <a:rPr lang="en-US" dirty="0" smtClean="0">
                <a:solidFill>
                  <a:schemeClr val="tx1"/>
                </a:solidFill>
              </a:rPr>
              <a:t>onne</a:t>
            </a:r>
            <a:endParaRPr lang="ar-SA" dirty="0">
              <a:solidFill>
                <a:schemeClr val="tx1"/>
              </a:solidFill>
            </a:endParaRPr>
          </a:p>
        </p:txBody>
      </p:sp>
      <p:sp>
        <p:nvSpPr>
          <p:cNvPr id="3" name="Content Placeholder 2"/>
          <p:cNvSpPr>
            <a:spLocks noGrp="1"/>
          </p:cNvSpPr>
          <p:nvPr>
            <p:ph idx="1"/>
          </p:nvPr>
        </p:nvSpPr>
        <p:spPr>
          <a:xfrm>
            <a:off x="179512" y="620688"/>
            <a:ext cx="8784976" cy="6120680"/>
          </a:xfrm>
        </p:spPr>
        <p:txBody>
          <a:bodyPr>
            <a:normAutofit fontScale="77500" lnSpcReduction="20000"/>
          </a:bodyPr>
          <a:lstStyle/>
          <a:p>
            <a:pPr indent="0" algn="l" rtl="0">
              <a:buNone/>
            </a:pPr>
            <a:r>
              <a:rPr lang="en-US" sz="3300" b="1" dirty="0" smtClean="0">
                <a:latin typeface="Times New Roman" pitchFamily="18" charset="0"/>
                <a:cs typeface="Times New Roman" pitchFamily="18" charset="0"/>
              </a:rPr>
              <a:t>“Death</a:t>
            </a:r>
            <a:r>
              <a:rPr lang="en-US" sz="3300" b="1" dirty="0">
                <a:latin typeface="Times New Roman" pitchFamily="18" charset="0"/>
                <a:cs typeface="Times New Roman" pitchFamily="18" charset="0"/>
              </a:rPr>
              <a:t>, be not proud, though some have called thee</a:t>
            </a:r>
          </a:p>
          <a:p>
            <a:pPr indent="0" algn="l" rtl="0">
              <a:buNone/>
            </a:pPr>
            <a:r>
              <a:rPr lang="en-US" sz="3300" b="1" dirty="0">
                <a:latin typeface="Times New Roman" pitchFamily="18" charset="0"/>
                <a:cs typeface="Times New Roman" pitchFamily="18" charset="0"/>
              </a:rPr>
              <a:t>Mighty and dreadful, for thou art not </a:t>
            </a:r>
            <a:r>
              <a:rPr lang="en-US" sz="3300" b="1" dirty="0" smtClean="0">
                <a:latin typeface="Times New Roman" pitchFamily="18" charset="0"/>
                <a:cs typeface="Times New Roman" pitchFamily="18" charset="0"/>
              </a:rPr>
              <a:t>so;  For those, whom thou </a:t>
            </a:r>
            <a:r>
              <a:rPr lang="en-US" sz="3300" b="1" dirty="0" err="1" smtClean="0">
                <a:latin typeface="Times New Roman" pitchFamily="18" charset="0"/>
                <a:cs typeface="Times New Roman" pitchFamily="18" charset="0"/>
              </a:rPr>
              <a:t>think'st</a:t>
            </a:r>
            <a:r>
              <a:rPr lang="en-US" sz="3300" b="1" dirty="0" smtClean="0">
                <a:latin typeface="Times New Roman" pitchFamily="18" charset="0"/>
                <a:cs typeface="Times New Roman" pitchFamily="18" charset="0"/>
              </a:rPr>
              <a:t> thou dost overthrow,</a:t>
            </a:r>
          </a:p>
          <a:p>
            <a:pPr indent="0" algn="l" rtl="0">
              <a:buNone/>
            </a:pPr>
            <a:r>
              <a:rPr lang="en-US" sz="3300" b="1" dirty="0" smtClean="0">
                <a:latin typeface="Times New Roman" pitchFamily="18" charset="0"/>
                <a:cs typeface="Times New Roman" pitchFamily="18" charset="0"/>
              </a:rPr>
              <a:t>Die </a:t>
            </a:r>
            <a:r>
              <a:rPr lang="en-US" sz="3300" b="1" dirty="0">
                <a:latin typeface="Times New Roman" pitchFamily="18" charset="0"/>
                <a:cs typeface="Times New Roman" pitchFamily="18" charset="0"/>
              </a:rPr>
              <a:t>not, poor Death, nor yet canst thou kill me</a:t>
            </a:r>
            <a:r>
              <a:rPr lang="en-US" sz="3300" b="1" dirty="0" smtClean="0">
                <a:latin typeface="Times New Roman" pitchFamily="18" charset="0"/>
                <a:cs typeface="Times New Roman" pitchFamily="18" charset="0"/>
              </a:rPr>
              <a:t>.”</a:t>
            </a:r>
          </a:p>
          <a:p>
            <a:r>
              <a:rPr lang="ru-RU" sz="3300" dirty="0">
                <a:latin typeface="Times New Roman" pitchFamily="18" charset="0"/>
                <a:cs typeface="Times New Roman" pitchFamily="18" charset="0"/>
              </a:rPr>
              <a:t>Нет человека, который был бы как Остров, </a:t>
            </a:r>
            <a:endParaRPr lang="uk-UA" sz="3300" dirty="0">
              <a:latin typeface="Times New Roman" pitchFamily="18" charset="0"/>
              <a:cs typeface="Times New Roman" pitchFamily="18" charset="0"/>
            </a:endParaRPr>
          </a:p>
          <a:p>
            <a:r>
              <a:rPr lang="ru-RU" sz="3300" dirty="0">
                <a:latin typeface="Times New Roman" pitchFamily="18" charset="0"/>
                <a:cs typeface="Times New Roman" pitchFamily="18" charset="0"/>
              </a:rPr>
              <a:t>сам по себе, каждый человек есть часть Материка, часть Суши; </a:t>
            </a:r>
            <a:endParaRPr lang="uk-UA" sz="3300" dirty="0">
              <a:latin typeface="Times New Roman" pitchFamily="18" charset="0"/>
              <a:cs typeface="Times New Roman" pitchFamily="18" charset="0"/>
            </a:endParaRPr>
          </a:p>
          <a:p>
            <a:r>
              <a:rPr lang="ru-RU" sz="3300" dirty="0">
                <a:latin typeface="Times New Roman" pitchFamily="18" charset="0"/>
                <a:cs typeface="Times New Roman" pitchFamily="18" charset="0"/>
              </a:rPr>
              <a:t>и если Волной снесет в море береговой Утес, </a:t>
            </a:r>
            <a:endParaRPr lang="uk-UA" sz="3300" dirty="0">
              <a:latin typeface="Times New Roman" pitchFamily="18" charset="0"/>
              <a:cs typeface="Times New Roman" pitchFamily="18" charset="0"/>
            </a:endParaRPr>
          </a:p>
          <a:p>
            <a:r>
              <a:rPr lang="ru-RU" sz="3300" dirty="0">
                <a:latin typeface="Times New Roman" pitchFamily="18" charset="0"/>
                <a:cs typeface="Times New Roman" pitchFamily="18" charset="0"/>
              </a:rPr>
              <a:t>меньше станет Европа, </a:t>
            </a:r>
            <a:endParaRPr lang="uk-UA" sz="3300" dirty="0">
              <a:latin typeface="Times New Roman" pitchFamily="18" charset="0"/>
              <a:cs typeface="Times New Roman" pitchFamily="18" charset="0"/>
            </a:endParaRPr>
          </a:p>
          <a:p>
            <a:r>
              <a:rPr lang="ru-RU" sz="3300" dirty="0">
                <a:latin typeface="Times New Roman" pitchFamily="18" charset="0"/>
                <a:cs typeface="Times New Roman" pitchFamily="18" charset="0"/>
              </a:rPr>
              <a:t>и также если смоет край Мыса и разрушит </a:t>
            </a:r>
            <a:endParaRPr lang="uk-UA" sz="3300" dirty="0">
              <a:latin typeface="Times New Roman" pitchFamily="18" charset="0"/>
              <a:cs typeface="Times New Roman" pitchFamily="18" charset="0"/>
            </a:endParaRPr>
          </a:p>
          <a:p>
            <a:r>
              <a:rPr lang="ru-RU" sz="3300" dirty="0">
                <a:latin typeface="Times New Roman" pitchFamily="18" charset="0"/>
                <a:cs typeface="Times New Roman" pitchFamily="18" charset="0"/>
              </a:rPr>
              <a:t>Замок твой и Друга твоего; </a:t>
            </a:r>
            <a:endParaRPr lang="uk-UA" sz="3300" dirty="0">
              <a:latin typeface="Times New Roman" pitchFamily="18" charset="0"/>
              <a:cs typeface="Times New Roman" pitchFamily="18" charset="0"/>
            </a:endParaRPr>
          </a:p>
          <a:p>
            <a:r>
              <a:rPr lang="ru-RU" sz="3300" dirty="0">
                <a:latin typeface="Times New Roman" pitchFamily="18" charset="0"/>
                <a:cs typeface="Times New Roman" pitchFamily="18" charset="0"/>
              </a:rPr>
              <a:t>смерть каждого  Человека умаляет и меня, </a:t>
            </a:r>
            <a:endParaRPr lang="uk-UA" sz="3300" dirty="0">
              <a:latin typeface="Times New Roman" pitchFamily="18" charset="0"/>
              <a:cs typeface="Times New Roman" pitchFamily="18" charset="0"/>
            </a:endParaRPr>
          </a:p>
          <a:p>
            <a:r>
              <a:rPr lang="ru-RU" sz="3300" dirty="0">
                <a:latin typeface="Times New Roman" pitchFamily="18" charset="0"/>
                <a:cs typeface="Times New Roman" pitchFamily="18" charset="0"/>
              </a:rPr>
              <a:t>ибо я един со всем Человечеством, </a:t>
            </a:r>
            <a:endParaRPr lang="uk-UA" sz="3300" dirty="0">
              <a:latin typeface="Times New Roman" pitchFamily="18" charset="0"/>
              <a:cs typeface="Times New Roman" pitchFamily="18" charset="0"/>
            </a:endParaRPr>
          </a:p>
          <a:p>
            <a:r>
              <a:rPr lang="ru-RU" sz="3300" dirty="0">
                <a:latin typeface="Times New Roman" pitchFamily="18" charset="0"/>
                <a:cs typeface="Times New Roman" pitchFamily="18" charset="0"/>
              </a:rPr>
              <a:t>а потому не спрашивай никогда, по ком звонит Колокол; </a:t>
            </a:r>
            <a:endParaRPr lang="uk-UA" sz="3300" dirty="0">
              <a:latin typeface="Times New Roman" pitchFamily="18" charset="0"/>
              <a:cs typeface="Times New Roman" pitchFamily="18" charset="0"/>
            </a:endParaRPr>
          </a:p>
          <a:p>
            <a:r>
              <a:rPr lang="ru-RU" sz="3300" dirty="0">
                <a:latin typeface="Times New Roman" pitchFamily="18" charset="0"/>
                <a:cs typeface="Times New Roman" pitchFamily="18" charset="0"/>
              </a:rPr>
              <a:t>он звонит и по Тебе. </a:t>
            </a:r>
            <a:endParaRPr lang="uk-UA" sz="3300" dirty="0">
              <a:latin typeface="Times New Roman" pitchFamily="18" charset="0"/>
              <a:cs typeface="Times New Roman" pitchFamily="18" charset="0"/>
            </a:endParaRPr>
          </a:p>
          <a:p>
            <a:pPr indent="0" algn="l" rtl="0">
              <a:buNone/>
            </a:pPr>
            <a:endParaRPr lang="ar-SA" sz="2400" b="1" dirty="0"/>
          </a:p>
        </p:txBody>
      </p:sp>
    </p:spTree>
    <p:extLst>
      <p:ext uri="{BB962C8B-B14F-4D97-AF65-F5344CB8AC3E}">
        <p14:creationId xmlns="" xmlns:p14="http://schemas.microsoft.com/office/powerpoint/2010/main" val="2949569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548680"/>
            <a:ext cx="6400800" cy="720080"/>
          </a:xfrm>
        </p:spPr>
        <p:txBody>
          <a:bodyPr>
            <a:normAutofit fontScale="90000"/>
          </a:bodyPr>
          <a:lstStyle/>
          <a:p>
            <a:pPr algn="ctr" rtl="0"/>
            <a:r>
              <a:rPr lang="en-US" b="1" dirty="0" smtClean="0">
                <a:latin typeface="Times New Roman" pitchFamily="18" charset="0"/>
                <a:cs typeface="Times New Roman" pitchFamily="18" charset="0"/>
              </a:rPr>
              <a:t>Elizabethan DRAMA</a:t>
            </a:r>
            <a:endParaRPr lang="ar-SA" b="1" dirty="0">
              <a:latin typeface="Times New Roman" pitchFamily="18" charset="0"/>
              <a:cs typeface="Times New Roman" pitchFamily="18" charset="0"/>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484784"/>
            <a:ext cx="6408712" cy="410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146984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15370" cy="5929354"/>
          </a:xfrm>
        </p:spPr>
        <p:txBody>
          <a:bodyPr>
            <a:normAutofit/>
          </a:bodyPr>
          <a:lstStyle/>
          <a:p>
            <a:pPr indent="0" algn="l" rtl="0">
              <a:buNone/>
            </a:pPr>
            <a:r>
              <a:rPr lang="en-US" sz="3600" u="sng" dirty="0" smtClean="0">
                <a:latin typeface="Times New Roman" pitchFamily="18" charset="0"/>
                <a:cs typeface="Times New Roman" pitchFamily="18" charset="0"/>
              </a:rPr>
              <a:t>The greatest dramatists of Elizabethan age are:</a:t>
            </a:r>
          </a:p>
          <a:p>
            <a:pPr marL="285750" indent="-285750" algn="l" rtl="0"/>
            <a:endParaRPr lang="en-US" sz="3600" b="1" dirty="0" smtClean="0">
              <a:latin typeface="Times New Roman" pitchFamily="18" charset="0"/>
              <a:cs typeface="Times New Roman" pitchFamily="18" charset="0"/>
            </a:endParaRPr>
          </a:p>
          <a:p>
            <a:pPr marL="285750" indent="-285750" algn="l" rtl="0"/>
            <a:r>
              <a:rPr lang="en-US" sz="3600" dirty="0" smtClean="0">
                <a:latin typeface="Times New Roman" pitchFamily="18" charset="0"/>
                <a:cs typeface="Times New Roman" pitchFamily="18" charset="0"/>
              </a:rPr>
              <a:t>Christopher </a:t>
            </a:r>
            <a:r>
              <a:rPr lang="en-US" sz="3600" dirty="0" smtClean="0">
                <a:latin typeface="Times New Roman" pitchFamily="18" charset="0"/>
                <a:cs typeface="Times New Roman" pitchFamily="18" charset="0"/>
              </a:rPr>
              <a:t>Marlowe</a:t>
            </a:r>
          </a:p>
          <a:p>
            <a:pPr marL="285750" indent="-285750" algn="l" rtl="0"/>
            <a:r>
              <a:rPr lang="en-US" sz="3600" dirty="0" smtClean="0">
                <a:latin typeface="Times New Roman" pitchFamily="18" charset="0"/>
                <a:cs typeface="Times New Roman" pitchFamily="18" charset="0"/>
              </a:rPr>
              <a:t>William Shakespeare</a:t>
            </a:r>
          </a:p>
          <a:p>
            <a:pPr marL="285750" indent="-285750" algn="l" rtl="0"/>
            <a:r>
              <a:rPr lang="en-US" sz="3600" dirty="0" smtClean="0">
                <a:latin typeface="Times New Roman" pitchFamily="18" charset="0"/>
                <a:cs typeface="Times New Roman" pitchFamily="18" charset="0"/>
              </a:rPr>
              <a:t>Ben Jonson</a:t>
            </a:r>
          </a:p>
          <a:p>
            <a:pPr algn="l" rtl="0"/>
            <a:endParaRPr lang="ar-SA" dirty="0"/>
          </a:p>
        </p:txBody>
      </p:sp>
    </p:spTree>
    <p:extLst>
      <p:ext uri="{BB962C8B-B14F-4D97-AF65-F5344CB8AC3E}">
        <p14:creationId xmlns="" xmlns:p14="http://schemas.microsoft.com/office/powerpoint/2010/main" val="948417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Ben </a:t>
            </a:r>
            <a:r>
              <a:rPr lang="en-US" b="1" dirty="0" smtClean="0">
                <a:latin typeface="Times New Roman" pitchFamily="18" charset="0"/>
                <a:cs typeface="Times New Roman" pitchFamily="18" charset="0"/>
              </a:rPr>
              <a:t>J</a:t>
            </a:r>
            <a:r>
              <a:rPr lang="en-US" b="1" dirty="0" smtClean="0">
                <a:latin typeface="Times New Roman" pitchFamily="18" charset="0"/>
                <a:cs typeface="Times New Roman" pitchFamily="18" charset="0"/>
              </a:rPr>
              <a:t>onson</a:t>
            </a:r>
            <a:endParaRPr lang="ar-SA" b="1"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57422" y="1428736"/>
            <a:ext cx="6192688" cy="496855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18650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91306" cy="2454542"/>
          </a:xfrm>
        </p:spPr>
        <p:style>
          <a:lnRef idx="2">
            <a:schemeClr val="accent2"/>
          </a:lnRef>
          <a:fillRef idx="1">
            <a:schemeClr val="lt1"/>
          </a:fillRef>
          <a:effectRef idx="0">
            <a:schemeClr val="accent2"/>
          </a:effectRef>
          <a:fontRef idx="minor">
            <a:schemeClr val="dk1"/>
          </a:fontRef>
        </p:style>
        <p:txBody>
          <a:bodyPr>
            <a:noAutofit/>
          </a:bodyPr>
          <a:lstStyle/>
          <a:p>
            <a:pPr algn="just"/>
            <a:r>
              <a:rPr lang="en-US" sz="2400" dirty="0">
                <a:latin typeface="Times New Roman" pitchFamily="18" charset="0"/>
                <a:cs typeface="Times New Roman" pitchFamily="18" charset="0"/>
              </a:rPr>
              <a:t>Henry VIII is often described as a true Renaissance Man. He was athletic, good looking, intelligent</a:t>
            </a:r>
            <a:r>
              <a:rPr lang="en-US" sz="2400" dirty="0" smtClean="0">
                <a:latin typeface="Times New Roman" pitchFamily="18" charset="0"/>
                <a:cs typeface="Times New Roman" pitchFamily="18" charset="0"/>
              </a:rPr>
              <a:t>, well educated and </a:t>
            </a:r>
            <a:r>
              <a:rPr lang="en-US" sz="2400" dirty="0">
                <a:latin typeface="Times New Roman" pitchFamily="18" charset="0"/>
                <a:cs typeface="Times New Roman" pitchFamily="18" charset="0"/>
              </a:rPr>
              <a:t>an accomplished musician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played instruments and wrote his own songs. He spoke many languages fluently and loved to read and study. Henry loved art and culture bringing many of the top artists, writers, and philosophers from mainland Europe to </a:t>
            </a:r>
            <a:r>
              <a:rPr lang="en-US" sz="2400" dirty="0" smtClean="0">
                <a:latin typeface="Times New Roman" pitchFamily="18" charset="0"/>
                <a:cs typeface="Times New Roman" pitchFamily="18" charset="0"/>
              </a:rPr>
              <a:t>his court.</a:t>
            </a:r>
            <a:endParaRPr lang="ru-RU" sz="2400" dirty="0">
              <a:latin typeface="Times New Roman" pitchFamily="18" charset="0"/>
              <a:cs typeface="Times New Roman" pitchFamily="18" charset="0"/>
            </a:endParaRPr>
          </a:p>
        </p:txBody>
      </p:sp>
      <p:pic>
        <p:nvPicPr>
          <p:cNvPr id="2050" name="Picture 2" descr="Картинки по запросу henry viii short biography"/>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500166" y="2928934"/>
            <a:ext cx="6355080" cy="35827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6109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264696"/>
          </a:xfrm>
        </p:spPr>
        <p:txBody>
          <a:bodyPr>
            <a:normAutofit fontScale="92500" lnSpcReduction="20000"/>
          </a:bodyPr>
          <a:lstStyle/>
          <a:p>
            <a:pPr algn="just"/>
            <a:r>
              <a:rPr lang="en-US" dirty="0">
                <a:latin typeface="Times New Roman" pitchFamily="18" charset="0"/>
                <a:cs typeface="Times New Roman" pitchFamily="18" charset="0"/>
              </a:rPr>
              <a:t>The dramatist </a:t>
            </a:r>
            <a:r>
              <a:rPr lang="en-US" i="1" dirty="0">
                <a:latin typeface="Times New Roman" pitchFamily="18" charset="0"/>
                <a:cs typeface="Times New Roman" pitchFamily="18" charset="0"/>
              </a:rPr>
              <a:t>Ben Jonson, </a:t>
            </a:r>
            <a:r>
              <a:rPr lang="en-US" dirty="0">
                <a:latin typeface="Times New Roman" pitchFamily="18" charset="0"/>
                <a:cs typeface="Times New Roman" pitchFamily="18" charset="0"/>
              </a:rPr>
              <a:t>known as "Rare Ben Jonson", was </a:t>
            </a:r>
            <a:r>
              <a:rPr lang="en-US" dirty="0" smtClean="0">
                <a:latin typeface="Times New Roman" pitchFamily="18" charset="0"/>
                <a:cs typeface="Times New Roman" pitchFamily="18" charset="0"/>
              </a:rPr>
              <a:t>an </a:t>
            </a:r>
            <a:r>
              <a:rPr lang="en-US" dirty="0">
                <a:latin typeface="Times New Roman" pitchFamily="18" charset="0"/>
                <a:cs typeface="Times New Roman" pitchFamily="18" charset="0"/>
              </a:rPr>
              <a:t>English Renaissance dramatist, poet and actor. A contemporary of William Shakespeare, he is best known for his satirical plays, </a:t>
            </a: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quarrelsome man, but fearless and honest. He has left plays, poems and prose. One of his best lyrics is "To Celia".</a:t>
            </a:r>
            <a:endParaRPr lang="uk-UA"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"Timber" or "Discoveries" (1640) by the dramatist </a:t>
            </a:r>
            <a:r>
              <a:rPr lang="en-US" i="1" dirty="0">
                <a:latin typeface="Times New Roman" pitchFamily="18" charset="0"/>
                <a:cs typeface="Times New Roman" pitchFamily="18" charset="0"/>
              </a:rPr>
              <a:t>Ben Jonson</a:t>
            </a:r>
            <a:r>
              <a:rPr lang="en-US" dirty="0">
                <a:latin typeface="Times New Roman" pitchFamily="18" charset="0"/>
                <a:cs typeface="Times New Roman" pitchFamily="18" charset="0"/>
              </a:rPr>
              <a:t>, is the collection of notes and ideas on various subjects. Until Jonson wrote his book, nothing had appeared to make clear the true work of a critic, his aims and limitations. Jonson says that a critic ought to judge a work as a whole, and that the critic herself must have some poetic abilities.</a:t>
            </a:r>
            <a:endParaRPr lang="uk-UA" dirty="0">
              <a:latin typeface="Times New Roman" pitchFamily="18" charset="0"/>
              <a:cs typeface="Times New Roman" pitchFamily="18" charset="0"/>
            </a:endParaRPr>
          </a:p>
          <a:p>
            <a:endParaRPr lang="uk-UA" dirty="0"/>
          </a:p>
        </p:txBody>
      </p:sp>
    </p:spTree>
    <p:extLst>
      <p:ext uri="{BB962C8B-B14F-4D97-AF65-F5344CB8AC3E}">
        <p14:creationId xmlns="" xmlns:p14="http://schemas.microsoft.com/office/powerpoint/2010/main" val="2744822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76672"/>
            <a:ext cx="8229600" cy="6192688"/>
          </a:xfrm>
        </p:spPr>
        <p:txBody>
          <a:bodyPr>
            <a:normAutofit lnSpcReduction="10000"/>
          </a:bodyPr>
          <a:lstStyle/>
          <a:p>
            <a:pPr algn="just"/>
            <a:r>
              <a:rPr lang="en-US" dirty="0">
                <a:latin typeface="Times New Roman" pitchFamily="18" charset="0"/>
                <a:cs typeface="Times New Roman" pitchFamily="18" charset="0"/>
              </a:rPr>
              <a:t>Jonson is the father of English literary criticism. His critical ideas are not limited to this book, but appear elsewhere. He has some interesting things to say. He thought that John Donne, "for not keeping an accent (proper beat) deserved hanging". He was not pleased with Spenserian stanza or with Spencer's language. When he was told that Shakespeare had never "blotted a line" (= crossed a line out), he wished that he had "blotted a thousand". Jonson's ideas were much influenced by the classics, and this explains much of what he says.</a:t>
            </a:r>
            <a:endParaRPr lang="uk-UA" dirty="0">
              <a:latin typeface="Times New Roman" pitchFamily="18" charset="0"/>
              <a:cs typeface="Times New Roman" pitchFamily="18" charset="0"/>
            </a:endParaRPr>
          </a:p>
          <a:p>
            <a:endParaRPr lang="uk-UA" dirty="0"/>
          </a:p>
        </p:txBody>
      </p:sp>
    </p:spTree>
    <p:extLst>
      <p:ext uri="{BB962C8B-B14F-4D97-AF65-F5344CB8AC3E}">
        <p14:creationId xmlns="" xmlns:p14="http://schemas.microsoft.com/office/powerpoint/2010/main" val="1584625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856984" cy="6552728"/>
          </a:xfrm>
        </p:spPr>
        <p:txBody>
          <a:bodyPr>
            <a:noAutofit/>
          </a:bodyPr>
          <a:lstStyle/>
          <a:p>
            <a:pPr marL="0" indent="0">
              <a:buNone/>
            </a:pPr>
            <a:r>
              <a:rPr lang="en-US" sz="2800" b="1" dirty="0">
                <a:solidFill>
                  <a:schemeClr val="tx1"/>
                </a:solidFill>
                <a:latin typeface="Times New Roman" pitchFamily="18" charset="0"/>
                <a:cs typeface="Times New Roman" pitchFamily="18" charset="0"/>
              </a:rPr>
              <a:t>Christopher Marlowe </a:t>
            </a:r>
            <a:r>
              <a:rPr lang="en-US" sz="2800" dirty="0" smtClean="0">
                <a:solidFill>
                  <a:schemeClr val="tx1"/>
                </a:solidFill>
                <a:latin typeface="Times New Roman" pitchFamily="18" charset="0"/>
                <a:cs typeface="Times New Roman" pitchFamily="18" charset="0"/>
              </a:rPr>
              <a:t>was </a:t>
            </a:r>
            <a:r>
              <a:rPr lang="en-US" sz="2800" dirty="0">
                <a:solidFill>
                  <a:schemeClr val="tx1"/>
                </a:solidFill>
                <a:latin typeface="Times New Roman" pitchFamily="18" charset="0"/>
                <a:cs typeface="Times New Roman" pitchFamily="18" charset="0"/>
              </a:rPr>
              <a:t>the son of a shoemaker who, with the help of a scholarship, obtained his master's degree at Cambridge in </a:t>
            </a:r>
            <a:r>
              <a:rPr lang="en-US" sz="2800" dirty="0" smtClean="0">
                <a:solidFill>
                  <a:schemeClr val="tx1"/>
                </a:solidFill>
                <a:latin typeface="Times New Roman" pitchFamily="18" charset="0"/>
                <a:cs typeface="Times New Roman" pitchFamily="18" charset="0"/>
              </a:rPr>
              <a:t>1587 and became a</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famous dramatist, was also a fine lyric writer</a:t>
            </a:r>
            <a:r>
              <a:rPr lang="en-US" sz="2800" dirty="0" smtClean="0">
                <a:solidFill>
                  <a:schemeClr val="tx1"/>
                </a:solidFill>
                <a:latin typeface="Times New Roman" pitchFamily="18" charset="0"/>
                <a:cs typeface="Times New Roman" pitchFamily="18" charset="0"/>
              </a:rPr>
              <a:t>.</a:t>
            </a:r>
          </a:p>
          <a:p>
            <a:pPr marL="0" indent="0">
              <a:buNone/>
            </a:pPr>
            <a:r>
              <a:rPr lang="en-US" sz="2800" dirty="0">
                <a:solidFill>
                  <a:schemeClr val="tx1"/>
                </a:solidFill>
                <a:latin typeface="Times New Roman" pitchFamily="18" charset="0"/>
                <a:cs typeface="Times New Roman" pitchFamily="18" charset="0"/>
              </a:rPr>
              <a:t>  </a:t>
            </a:r>
            <a:r>
              <a:rPr lang="en-US" sz="2800" dirty="0">
                <a:latin typeface="Times New Roman" pitchFamily="18" charset="0"/>
                <a:cs typeface="Times New Roman" pitchFamily="18" charset="0"/>
              </a:rPr>
              <a:t>The six or seven plays Marlowe managed to write before his early death were highly successful. Some of his plays that are famous are: </a:t>
            </a:r>
            <a:r>
              <a:rPr lang="en-IN" sz="2800" i="1" dirty="0">
                <a:latin typeface="Times New Roman" pitchFamily="18" charset="0"/>
                <a:cs typeface="Times New Roman" pitchFamily="18" charset="0"/>
              </a:rPr>
              <a:t>Tamburlaine </a:t>
            </a:r>
            <a:r>
              <a:rPr lang="en-IN" sz="2800" dirty="0">
                <a:latin typeface="Times New Roman" pitchFamily="18" charset="0"/>
                <a:cs typeface="Times New Roman" pitchFamily="18" charset="0"/>
              </a:rPr>
              <a:t>1587</a:t>
            </a:r>
            <a:r>
              <a:rPr lang="en-IN" sz="2800" i="1" dirty="0">
                <a:latin typeface="Times New Roman" pitchFamily="18" charset="0"/>
                <a:cs typeface="Times New Roman" pitchFamily="18" charset="0"/>
              </a:rPr>
              <a:t>, The Jew of Malta </a:t>
            </a:r>
            <a:r>
              <a:rPr lang="en-IN" sz="2800" dirty="0">
                <a:latin typeface="Times New Roman" pitchFamily="18" charset="0"/>
                <a:cs typeface="Times New Roman" pitchFamily="18" charset="0"/>
              </a:rPr>
              <a:t>(1589),</a:t>
            </a:r>
            <a:r>
              <a:rPr lang="en-IN" sz="2800" i="1" dirty="0">
                <a:latin typeface="Times New Roman" pitchFamily="18" charset="0"/>
                <a:cs typeface="Times New Roman" pitchFamily="18" charset="0"/>
              </a:rPr>
              <a:t> and  Doctor Faustus. </a:t>
            </a:r>
            <a:r>
              <a:rPr lang="en-IN" sz="2800" dirty="0">
                <a:latin typeface="Times New Roman" pitchFamily="18" charset="0"/>
                <a:cs typeface="Times New Roman" pitchFamily="18" charset="0"/>
              </a:rPr>
              <a:t>(1588) He perfected the use of blank verse so that it became famous as Marlowe’s Mighty Lines.</a:t>
            </a:r>
            <a:endParaRPr lang="ar-SA" sz="2800" dirty="0">
              <a:latin typeface="Times New Roman" pitchFamily="18" charset="0"/>
              <a:cs typeface="Times New Roman" pitchFamily="18" charset="0"/>
            </a:endParaRPr>
          </a:p>
          <a:p>
            <a:pPr marL="0" indent="0">
              <a:buNone/>
            </a:pPr>
            <a:r>
              <a:rPr lang="en-US" sz="2800" dirty="0">
                <a:solidFill>
                  <a:schemeClr val="tx1"/>
                </a:solidFill>
                <a:latin typeface="Times New Roman" pitchFamily="18" charset="0"/>
                <a:cs typeface="Times New Roman" pitchFamily="18" charset="0"/>
              </a:rPr>
              <a:t> He was an </a:t>
            </a:r>
            <a:r>
              <a:rPr lang="en-US" sz="2800" dirty="0" smtClean="0">
                <a:solidFill>
                  <a:schemeClr val="tx1"/>
                </a:solidFill>
                <a:latin typeface="Times New Roman" pitchFamily="18" charset="0"/>
                <a:cs typeface="Times New Roman" pitchFamily="18" charset="0"/>
              </a:rPr>
              <a:t>atheist. </a:t>
            </a:r>
            <a:r>
              <a:rPr lang="en-US" sz="2800" dirty="0">
                <a:solidFill>
                  <a:schemeClr val="tx1"/>
                </a:solidFill>
                <a:latin typeface="Times New Roman" pitchFamily="18" charset="0"/>
                <a:cs typeface="Times New Roman" pitchFamily="18" charset="0"/>
              </a:rPr>
              <a:t>At a young </a:t>
            </a:r>
            <a:r>
              <a:rPr lang="en-US" sz="2800" dirty="0" smtClean="0">
                <a:solidFill>
                  <a:schemeClr val="tx1"/>
                </a:solidFill>
                <a:latin typeface="Times New Roman" pitchFamily="18" charset="0"/>
                <a:cs typeface="Times New Roman" pitchFamily="18" charset="0"/>
              </a:rPr>
              <a:t>age, </a:t>
            </a:r>
            <a:r>
              <a:rPr lang="en-US" sz="2800" dirty="0">
                <a:solidFill>
                  <a:schemeClr val="tx1"/>
                </a:solidFill>
                <a:latin typeface="Times New Roman" pitchFamily="18" charset="0"/>
                <a:cs typeface="Times New Roman" pitchFamily="18" charset="0"/>
              </a:rPr>
              <a:t>he was involved in killing a </a:t>
            </a:r>
            <a:r>
              <a:rPr lang="en-US" sz="2800" dirty="0" smtClean="0">
                <a:solidFill>
                  <a:schemeClr val="tx1"/>
                </a:solidFill>
                <a:latin typeface="Times New Roman" pitchFamily="18" charset="0"/>
                <a:cs typeface="Times New Roman" pitchFamily="18" charset="0"/>
              </a:rPr>
              <a:t>man and was killed in </a:t>
            </a:r>
            <a:r>
              <a:rPr lang="en-US" sz="2800" dirty="0">
                <a:solidFill>
                  <a:schemeClr val="tx1"/>
                </a:solidFill>
                <a:latin typeface="Times New Roman" pitchFamily="18" charset="0"/>
                <a:cs typeface="Times New Roman" pitchFamily="18" charset="0"/>
              </a:rPr>
              <a:t>a fight. </a:t>
            </a:r>
            <a:r>
              <a:rPr lang="en-US" sz="2800" dirty="0">
                <a:latin typeface="Times New Roman" pitchFamily="18" charset="0"/>
                <a:cs typeface="Times New Roman" pitchFamily="18" charset="0"/>
              </a:rPr>
              <a:t>It is also possible that Marlowe was a secret agent for Queen’s Government, and that enemies who killed </a:t>
            </a:r>
            <a:r>
              <a:rPr lang="en-US" sz="2800" dirty="0" smtClean="0">
                <a:latin typeface="Times New Roman" pitchFamily="18" charset="0"/>
                <a:cs typeface="Times New Roman" pitchFamily="18" charset="0"/>
              </a:rPr>
              <a:t>him </a:t>
            </a:r>
            <a:r>
              <a:rPr lang="en-US" sz="2800" dirty="0">
                <a:latin typeface="Times New Roman" pitchFamily="18" charset="0"/>
                <a:cs typeface="Times New Roman" pitchFamily="18" charset="0"/>
              </a:rPr>
              <a:t>were the country’s enemies, the mystery of his short life remains. </a:t>
            </a:r>
            <a:endParaRPr lang="en-US"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4675769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b="1" dirty="0">
                <a:solidFill>
                  <a:schemeClr val="tx1"/>
                </a:solidFill>
              </a:rPr>
              <a:t>Christopher Marlowe</a:t>
            </a:r>
            <a:endParaRPr lang="ru-RU" dirty="0">
              <a:solidFill>
                <a:schemeClr val="tx1"/>
              </a:solidFill>
            </a:endParaRPr>
          </a:p>
        </p:txBody>
      </p:sp>
      <p:pic>
        <p:nvPicPr>
          <p:cNvPr id="12290" name="Picture 2" descr="Christopher Marlowe.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3071802" y="1196752"/>
            <a:ext cx="4286280" cy="51125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329472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435280" cy="6624736"/>
          </a:xfrm>
        </p:spPr>
        <p:txBody>
          <a:bodyPr>
            <a:normAutofit/>
          </a:bodyPr>
          <a:lstStyle/>
          <a:p>
            <a:pPr marL="0" indent="0" algn="just">
              <a:buNone/>
            </a:pPr>
            <a:r>
              <a:rPr lang="en-US" sz="2800" b="1" dirty="0">
                <a:latin typeface="Times New Roman" pitchFamily="18" charset="0"/>
                <a:cs typeface="Times New Roman" pitchFamily="18" charset="0"/>
              </a:rPr>
              <a:t>Doctor Faustus</a:t>
            </a:r>
            <a:r>
              <a:rPr lang="en-US" sz="2800" dirty="0">
                <a:latin typeface="Times New Roman" pitchFamily="18" charset="0"/>
                <a:cs typeface="Times New Roman" pitchFamily="18" charset="0"/>
              </a:rPr>
              <a:t>, in full </a:t>
            </a:r>
            <a:r>
              <a:rPr lang="en-US" sz="2800" b="1" dirty="0">
                <a:latin typeface="Times New Roman" pitchFamily="18" charset="0"/>
                <a:cs typeface="Times New Roman" pitchFamily="18" charset="0"/>
              </a:rPr>
              <a:t>The </a:t>
            </a:r>
            <a:r>
              <a:rPr lang="en-US" sz="2800" b="1" dirty="0" err="1">
                <a:latin typeface="Times New Roman" pitchFamily="18" charset="0"/>
                <a:cs typeface="Times New Roman" pitchFamily="18" charset="0"/>
              </a:rPr>
              <a:t>Tragicall</a:t>
            </a:r>
            <a:r>
              <a:rPr lang="en-US" sz="2800" b="1" dirty="0">
                <a:latin typeface="Times New Roman" pitchFamily="18" charset="0"/>
                <a:cs typeface="Times New Roman" pitchFamily="18" charset="0"/>
              </a:rPr>
              <a:t> History of D. Faustus</a:t>
            </a:r>
            <a:r>
              <a:rPr lang="en-US" sz="2800" dirty="0">
                <a:latin typeface="Times New Roman" pitchFamily="18" charset="0"/>
                <a:cs typeface="Times New Roman" pitchFamily="18" charset="0"/>
              </a:rPr>
              <a:t>, tragedy in five acts by </a:t>
            </a:r>
            <a:r>
              <a:rPr lang="en-US" sz="2800" dirty="0" smtClean="0">
                <a:latin typeface="Times New Roman" pitchFamily="18" charset="0"/>
                <a:cs typeface="Times New Roman" pitchFamily="18" charset="0"/>
              </a:rPr>
              <a:t>Christopher Marlowe, </a:t>
            </a:r>
            <a:r>
              <a:rPr lang="en-US" sz="2800" dirty="0">
                <a:latin typeface="Times New Roman" pitchFamily="18" charset="0"/>
                <a:cs typeface="Times New Roman" pitchFamily="18" charset="0"/>
              </a:rPr>
              <a:t>published in </a:t>
            </a:r>
            <a:r>
              <a:rPr lang="en-US" sz="2800" dirty="0" smtClean="0">
                <a:latin typeface="Times New Roman" pitchFamily="18" charset="0"/>
                <a:cs typeface="Times New Roman" pitchFamily="18" charset="0"/>
              </a:rPr>
              <a:t>1604.</a:t>
            </a:r>
          </a:p>
          <a:p>
            <a:pPr marL="0" indent="0" algn="just">
              <a:buNone/>
            </a:pPr>
            <a:r>
              <a:rPr lang="en-US" sz="2800" dirty="0">
                <a:latin typeface="Times New Roman" pitchFamily="18" charset="0"/>
                <a:cs typeface="Times New Roman" pitchFamily="18" charset="0"/>
              </a:rPr>
              <a:t> Marlowe’s </a:t>
            </a:r>
            <a:r>
              <a:rPr lang="en-US" sz="2800" dirty="0" smtClean="0">
                <a:latin typeface="Times New Roman" pitchFamily="18" charset="0"/>
                <a:cs typeface="Times New Roman" pitchFamily="18" charset="0"/>
              </a:rPr>
              <a:t>play</a:t>
            </a:r>
            <a:r>
              <a:rPr lang="en-US" sz="2800" dirty="0">
                <a:latin typeface="Times New Roman" pitchFamily="18" charset="0"/>
                <a:cs typeface="Times New Roman" pitchFamily="18" charset="0"/>
              </a:rPr>
              <a:t> followed by only a few years the first translation into English of the </a:t>
            </a:r>
            <a:r>
              <a:rPr lang="en-US" sz="2800" dirty="0" smtClean="0">
                <a:latin typeface="Times New Roman" pitchFamily="18" charset="0"/>
                <a:cs typeface="Times New Roman" pitchFamily="18" charset="0"/>
              </a:rPr>
              <a:t>medieval legend</a:t>
            </a:r>
            <a:r>
              <a:rPr lang="en-US" sz="2800" dirty="0">
                <a:latin typeface="Times New Roman" pitchFamily="18" charset="0"/>
                <a:cs typeface="Times New Roman" pitchFamily="18" charset="0"/>
              </a:rPr>
              <a:t> on which the play is based. In </a:t>
            </a:r>
            <a:r>
              <a:rPr lang="en-US" sz="2800" i="1" dirty="0">
                <a:latin typeface="Times New Roman" pitchFamily="18" charset="0"/>
                <a:cs typeface="Times New Roman" pitchFamily="18" charset="0"/>
              </a:rPr>
              <a:t>Doctor Faustus</a:t>
            </a:r>
            <a:r>
              <a:rPr lang="en-US" sz="2800" dirty="0">
                <a:latin typeface="Times New Roman" pitchFamily="18" charset="0"/>
                <a:cs typeface="Times New Roman" pitchFamily="18" charset="0"/>
              </a:rPr>
              <a:t> Marlowe retells the story of </a:t>
            </a:r>
            <a:r>
              <a:rPr lang="en-US" sz="2800" dirty="0" smtClean="0">
                <a:latin typeface="Times New Roman" pitchFamily="18" charset="0"/>
                <a:cs typeface="Times New Roman" pitchFamily="18" charset="0"/>
              </a:rPr>
              <a:t>Faust, </a:t>
            </a:r>
            <a:r>
              <a:rPr lang="en-US" sz="2800" b="1" dirty="0">
                <a:latin typeface="Times New Roman" pitchFamily="18" charset="0"/>
                <a:cs typeface="Times New Roman" pitchFamily="18" charset="0"/>
              </a:rPr>
              <a:t>the doctor-turned-necromancer</a:t>
            </a:r>
            <a:r>
              <a:rPr lang="en-US" sz="2800" dirty="0">
                <a:latin typeface="Times New Roman" pitchFamily="18" charset="0"/>
                <a:cs typeface="Times New Roman" pitchFamily="18" charset="0"/>
              </a:rPr>
              <a:t>, who makes a pact with the devil in order to obtain knowledge and power. Both Doctor Faustus and </a:t>
            </a:r>
            <a:r>
              <a:rPr lang="en-US" sz="2800" dirty="0" smtClean="0">
                <a:latin typeface="Times New Roman" pitchFamily="18" charset="0"/>
                <a:cs typeface="Times New Roman" pitchFamily="18" charset="0"/>
              </a:rPr>
              <a:t>Mephistopheles, </a:t>
            </a:r>
            <a:r>
              <a:rPr lang="en-US" sz="2800" dirty="0">
                <a:latin typeface="Times New Roman" pitchFamily="18" charset="0"/>
                <a:cs typeface="Times New Roman" pitchFamily="18" charset="0"/>
              </a:rPr>
              <a:t>who is the devil’s intermediary in the play, are subtly and powerfully portrayed. Marlowe examines Faustus’s </a:t>
            </a:r>
            <a:r>
              <a:rPr lang="en-US" sz="2800" dirty="0" smtClean="0">
                <a:latin typeface="Times New Roman" pitchFamily="18" charset="0"/>
                <a:cs typeface="Times New Roman" pitchFamily="18" charset="0"/>
              </a:rPr>
              <a:t>powerful</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intellectual</a:t>
            </a:r>
            <a:r>
              <a:rPr lang="en-US" sz="2800" dirty="0">
                <a:latin typeface="Times New Roman" pitchFamily="18" charset="0"/>
                <a:cs typeface="Times New Roman" pitchFamily="18" charset="0"/>
              </a:rPr>
              <a:t> ambitions, revealing them </a:t>
            </a:r>
            <a:r>
              <a:rPr lang="en-US" sz="2800" dirty="0" smtClean="0">
                <a:latin typeface="Times New Roman" pitchFamily="18" charset="0"/>
                <a:cs typeface="Times New Roman" pitchFamily="18" charset="0"/>
              </a:rPr>
              <a:t>as futile, </a:t>
            </a:r>
            <a:r>
              <a:rPr lang="en-US" sz="2800" dirty="0">
                <a:latin typeface="Times New Roman" pitchFamily="18" charset="0"/>
                <a:cs typeface="Times New Roman" pitchFamily="18" charset="0"/>
              </a:rPr>
              <a:t>self-destructive, and absurd.</a:t>
            </a:r>
            <a:endParaRPr lang="uk-UA"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1217472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88640"/>
            <a:ext cx="8784976" cy="65527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FFC000"/>
                </a:solidFill>
              </a:rPr>
              <a:t>William Shakespeare</a:t>
            </a:r>
            <a:endParaRPr lang="ar-SA" dirty="0">
              <a:solidFill>
                <a:srgbClr val="FFC000"/>
              </a:solidFill>
            </a:endParaRPr>
          </a:p>
        </p:txBody>
      </p:sp>
      <p:sp>
        <p:nvSpPr>
          <p:cNvPr id="3" name="Content Placeholder 2"/>
          <p:cNvSpPr>
            <a:spLocks noGrp="1"/>
          </p:cNvSpPr>
          <p:nvPr>
            <p:ph idx="1"/>
          </p:nvPr>
        </p:nvSpPr>
        <p:spPr>
          <a:xfrm>
            <a:off x="899592" y="4365103"/>
            <a:ext cx="7848872" cy="1031751"/>
          </a:xfrm>
        </p:spPr>
        <p:txBody>
          <a:bodyPr>
            <a:noAutofit/>
          </a:bodyPr>
          <a:lstStyle/>
          <a:p>
            <a:pPr indent="0" algn="l" rtl="0">
              <a:buNone/>
            </a:pPr>
            <a:endParaRPr lang="en-IN" sz="1600" dirty="0" smtClean="0"/>
          </a:p>
          <a:p>
            <a:pPr indent="0" algn="l" rtl="0">
              <a:buNone/>
            </a:pPr>
            <a:endParaRPr lang="en-IN" sz="1600" dirty="0"/>
          </a:p>
          <a:p>
            <a:pPr indent="0" algn="l" rtl="0">
              <a:buNone/>
            </a:pPr>
            <a:r>
              <a:rPr lang="en-IN" sz="2000" dirty="0" smtClean="0">
                <a:solidFill>
                  <a:srgbClr val="FFFF00"/>
                </a:solidFill>
              </a:rPr>
              <a:t>http</a:t>
            </a:r>
            <a:r>
              <a:rPr lang="en-IN" sz="2000" dirty="0">
                <a:solidFill>
                  <a:srgbClr val="FFFF00"/>
                </a:solidFill>
              </a:rPr>
              <a:t>://www.biography.com/people/william-shakespeare-9480323</a:t>
            </a:r>
            <a:endParaRPr lang="ar-SA" sz="2000" dirty="0">
              <a:solidFill>
                <a:srgbClr val="FFFF00"/>
              </a:solidFill>
            </a:endParaRPr>
          </a:p>
        </p:txBody>
      </p:sp>
    </p:spTree>
    <p:extLst>
      <p:ext uri="{BB962C8B-B14F-4D97-AF65-F5344CB8AC3E}">
        <p14:creationId xmlns="" xmlns:p14="http://schemas.microsoft.com/office/powerpoint/2010/main" val="1260420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00042"/>
            <a:ext cx="8329626" cy="6500834"/>
          </a:xfrm>
        </p:spPr>
        <p:txBody>
          <a:bodyPr>
            <a:noAutofit/>
          </a:bodyPr>
          <a:lstStyle/>
          <a:p>
            <a:pPr indent="0" algn="l" rtl="0">
              <a:buNone/>
            </a:pPr>
            <a:r>
              <a:rPr lang="en-US" sz="2400" b="1" dirty="0">
                <a:latin typeface="Times New Roman" pitchFamily="18" charset="0"/>
                <a:cs typeface="Times New Roman" pitchFamily="18" charset="0"/>
              </a:rPr>
              <a:t>Shakespeare</a:t>
            </a:r>
            <a:r>
              <a:rPr lang="en-US" sz="2400" dirty="0">
                <a:latin typeface="Times New Roman" pitchFamily="18" charset="0"/>
                <a:cs typeface="Times New Roman" pitchFamily="18" charset="0"/>
              </a:rPr>
              <a:t> is renowned as the English playwright and poet whose body of works is considered the greatest in history of English literature. Shakespeare wrote more than thirty plays. These are usually divided into four categories</a:t>
            </a:r>
            <a:r>
              <a:rPr lang="en-US" sz="2400" b="1" dirty="0">
                <a:latin typeface="Times New Roman" pitchFamily="18" charset="0"/>
                <a:cs typeface="Times New Roman" pitchFamily="18" charset="0"/>
              </a:rPr>
              <a:t>: </a:t>
            </a:r>
            <a:r>
              <a:rPr lang="en-US" sz="2400" i="1" dirty="0">
                <a:latin typeface="Times New Roman" pitchFamily="18" charset="0"/>
                <a:cs typeface="Times New Roman" pitchFamily="18" charset="0"/>
              </a:rPr>
              <a:t>histories, comedies, tragedies, and romances. </a:t>
            </a:r>
            <a:endParaRPr lang="en-US" sz="2400" i="1" dirty="0" smtClean="0">
              <a:latin typeface="Times New Roman" pitchFamily="18" charset="0"/>
              <a:cs typeface="Times New Roman" pitchFamily="18" charset="0"/>
            </a:endParaRPr>
          </a:p>
          <a:p>
            <a:pPr indent="0" algn="l" rtl="0">
              <a:buNone/>
            </a:pPr>
            <a:r>
              <a:rPr lang="en-US" sz="2400" dirty="0" smtClean="0">
                <a:latin typeface="Times New Roman" pitchFamily="18" charset="0"/>
                <a:cs typeface="Times New Roman" pitchFamily="18" charset="0"/>
              </a:rPr>
              <a:t>His earliest plays were  comedies and histories such as Henry VI and The Comedy of Errors, but in 1596, Shakespeare wrote Romeo and Juliet, his second tragedy, and over the next dozen years he  wrote </a:t>
            </a:r>
            <a:r>
              <a:rPr lang="en-US" sz="2400" b="1" dirty="0" smtClean="0">
                <a:latin typeface="Times New Roman" pitchFamily="18" charset="0"/>
                <a:cs typeface="Times New Roman" pitchFamily="18" charset="0"/>
              </a:rPr>
              <a:t>tragedies</a:t>
            </a:r>
            <a:r>
              <a:rPr lang="en-US" sz="2400" dirty="0" smtClean="0">
                <a:latin typeface="Times New Roman" pitchFamily="18" charset="0"/>
                <a:cs typeface="Times New Roman" pitchFamily="18" charset="0"/>
              </a:rPr>
              <a:t> for which he is now best known: </a:t>
            </a:r>
            <a:r>
              <a:rPr lang="en-US" sz="2400" i="1" dirty="0" smtClean="0">
                <a:latin typeface="Times New Roman" pitchFamily="18" charset="0"/>
                <a:cs typeface="Times New Roman" pitchFamily="18" charset="0"/>
              </a:rPr>
              <a:t>Julius Caesar, Hamlet, Othello, King Lear, Macbeth, and Antony and Cleopatra. </a:t>
            </a:r>
            <a:r>
              <a:rPr lang="en-US" sz="2400" dirty="0" smtClean="0">
                <a:latin typeface="Times New Roman" pitchFamily="18" charset="0"/>
                <a:cs typeface="Times New Roman" pitchFamily="18" charset="0"/>
              </a:rPr>
              <a:t>His famous comedies are </a:t>
            </a:r>
            <a:r>
              <a:rPr lang="en-US" sz="2400" i="1" dirty="0" smtClean="0">
                <a:latin typeface="Times New Roman" pitchFamily="18" charset="0"/>
                <a:cs typeface="Times New Roman" pitchFamily="18" charset="0"/>
              </a:rPr>
              <a:t>A Midsummer Night’s Dream and As you Like it. In his final years, Shakespeare turned to the romantic with Cymbeline, A Winter’s Tale, and The Tempest. </a:t>
            </a:r>
            <a:endParaRPr lang="ar-SA" sz="2400" i="1" dirty="0">
              <a:latin typeface="Times New Roman" pitchFamily="18" charset="0"/>
              <a:cs typeface="Times New Roman" pitchFamily="18" charset="0"/>
            </a:endParaRPr>
          </a:p>
        </p:txBody>
      </p:sp>
    </p:spTree>
    <p:extLst>
      <p:ext uri="{BB962C8B-B14F-4D97-AF65-F5344CB8AC3E}">
        <p14:creationId xmlns="" xmlns:p14="http://schemas.microsoft.com/office/powerpoint/2010/main" val="3848354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64704"/>
            <a:ext cx="642942" cy="5013920"/>
          </a:xfrm>
        </p:spPr>
        <p:txBody>
          <a:bodyPr vert="vert270">
            <a:normAutofit fontScale="90000"/>
          </a:bodyPr>
          <a:lstStyle/>
          <a:p>
            <a:r>
              <a:rPr lang="en-US" dirty="0" smtClean="0"/>
              <a:t>Famous Lines:</a:t>
            </a:r>
            <a:endParaRPr lang="ar-SA" dirty="0"/>
          </a:p>
        </p:txBody>
      </p:sp>
      <p:sp>
        <p:nvSpPr>
          <p:cNvPr id="3" name="Content Placeholder 2"/>
          <p:cNvSpPr>
            <a:spLocks noGrp="1"/>
          </p:cNvSpPr>
          <p:nvPr>
            <p:ph idx="1"/>
          </p:nvPr>
        </p:nvSpPr>
        <p:spPr>
          <a:xfrm>
            <a:off x="1403648" y="500042"/>
            <a:ext cx="7383194" cy="5521246"/>
          </a:xfrm>
        </p:spPr>
        <p:txBody>
          <a:bodyPr>
            <a:normAutofit fontScale="85000" lnSpcReduction="10000"/>
          </a:bodyPr>
          <a:lstStyle/>
          <a:p>
            <a:pPr indent="0" algn="ctr" rtl="0">
              <a:buNone/>
            </a:pPr>
            <a:r>
              <a:rPr lang="en-US" b="1" u="sng" dirty="0">
                <a:latin typeface="Times New Roman" pitchFamily="18" charset="0"/>
                <a:cs typeface="Times New Roman" pitchFamily="18" charset="0"/>
              </a:rPr>
              <a:t>Macbeth</a:t>
            </a:r>
            <a:r>
              <a:rPr lang="en-US" b="1" dirty="0">
                <a:latin typeface="Times New Roman" pitchFamily="18" charset="0"/>
                <a:cs typeface="Times New Roman" pitchFamily="18" charset="0"/>
              </a:rPr>
              <a:t>:</a:t>
            </a:r>
          </a:p>
          <a:p>
            <a:pPr indent="0" algn="ctr" rtl="0">
              <a:buNone/>
            </a:pPr>
            <a:r>
              <a:rPr lang="en-US" dirty="0" smtClean="0">
                <a:latin typeface="Times New Roman" pitchFamily="18" charset="0"/>
                <a:cs typeface="Times New Roman" pitchFamily="18" charset="0"/>
              </a:rPr>
              <a:t>To-morrow</a:t>
            </a:r>
            <a:r>
              <a:rPr lang="en-US" dirty="0">
                <a:latin typeface="Times New Roman" pitchFamily="18" charset="0"/>
                <a:cs typeface="Times New Roman" pitchFamily="18" charset="0"/>
              </a:rPr>
              <a:t>, and to-morrow, and to-morrow,</a:t>
            </a:r>
          </a:p>
          <a:p>
            <a:pPr indent="0" algn="ctr" rtl="0">
              <a:buNone/>
            </a:pPr>
            <a:r>
              <a:rPr lang="en-US" dirty="0">
                <a:latin typeface="Times New Roman" pitchFamily="18" charset="0"/>
                <a:cs typeface="Times New Roman" pitchFamily="18" charset="0"/>
              </a:rPr>
              <a:t>Creeps in this petty pace from day to day,</a:t>
            </a:r>
          </a:p>
          <a:p>
            <a:pPr indent="0" algn="ctr" rtl="0">
              <a:buNone/>
            </a:pPr>
            <a:r>
              <a:rPr lang="en-US" dirty="0">
                <a:latin typeface="Times New Roman" pitchFamily="18" charset="0"/>
                <a:cs typeface="Times New Roman" pitchFamily="18" charset="0"/>
              </a:rPr>
              <a:t>To the last syllable of recorded time;</a:t>
            </a:r>
          </a:p>
          <a:p>
            <a:pPr indent="0" algn="ctr" rtl="0">
              <a:buNone/>
            </a:pPr>
            <a:r>
              <a:rPr lang="en-US" dirty="0">
                <a:latin typeface="Times New Roman" pitchFamily="18" charset="0"/>
                <a:cs typeface="Times New Roman" pitchFamily="18" charset="0"/>
              </a:rPr>
              <a:t>And all our yesterdays have lighted fools</a:t>
            </a:r>
          </a:p>
          <a:p>
            <a:pPr indent="0" algn="ctr" rtl="0">
              <a:buNone/>
            </a:pPr>
            <a:r>
              <a:rPr lang="en-US" dirty="0">
                <a:latin typeface="Times New Roman" pitchFamily="18" charset="0"/>
                <a:cs typeface="Times New Roman" pitchFamily="18" charset="0"/>
              </a:rPr>
              <a:t>The way to dusty death. Out, out, brief candle!</a:t>
            </a:r>
          </a:p>
          <a:p>
            <a:pPr indent="0" algn="ctr" rtl="0">
              <a:buNone/>
            </a:pPr>
            <a:r>
              <a:rPr lang="en-US" dirty="0">
                <a:latin typeface="Times New Roman" pitchFamily="18" charset="0"/>
                <a:cs typeface="Times New Roman" pitchFamily="18" charset="0"/>
              </a:rPr>
              <a:t>Life's but a walking shadow, a poor player,</a:t>
            </a:r>
          </a:p>
          <a:p>
            <a:pPr indent="0" algn="ctr" rtl="0">
              <a:buNone/>
            </a:pPr>
            <a:r>
              <a:rPr lang="en-US" dirty="0">
                <a:latin typeface="Times New Roman" pitchFamily="18" charset="0"/>
                <a:cs typeface="Times New Roman" pitchFamily="18" charset="0"/>
              </a:rPr>
              <a:t>That struts and frets his hour upon the stage,</a:t>
            </a:r>
          </a:p>
          <a:p>
            <a:pPr indent="0" algn="ctr" rtl="0">
              <a:buNone/>
            </a:pPr>
            <a:r>
              <a:rPr lang="en-US" dirty="0">
                <a:latin typeface="Times New Roman" pitchFamily="18" charset="0"/>
                <a:cs typeface="Times New Roman" pitchFamily="18" charset="0"/>
              </a:rPr>
              <a:t>And then is heard no more. It is a tale</a:t>
            </a:r>
          </a:p>
          <a:p>
            <a:pPr indent="0" algn="ctr" rtl="0">
              <a:buNone/>
            </a:pPr>
            <a:r>
              <a:rPr lang="en-US" dirty="0">
                <a:latin typeface="Times New Roman" pitchFamily="18" charset="0"/>
                <a:cs typeface="Times New Roman" pitchFamily="18" charset="0"/>
              </a:rPr>
              <a:t>Told by an idiot, full of sound and fury,</a:t>
            </a:r>
          </a:p>
          <a:p>
            <a:pPr indent="0" algn="ctr" rtl="0">
              <a:buNone/>
            </a:pPr>
            <a:r>
              <a:rPr lang="en-US" dirty="0">
                <a:latin typeface="Times New Roman" pitchFamily="18" charset="0"/>
                <a:cs typeface="Times New Roman" pitchFamily="18" charset="0"/>
              </a:rPr>
              <a:t>Signifying nothing</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indent="0" algn="ctr" rtl="0">
              <a:buNone/>
            </a:pPr>
            <a:r>
              <a:rPr lang="en-US" dirty="0" smtClean="0">
                <a:latin typeface="Times New Roman" pitchFamily="18" charset="0"/>
                <a:cs typeface="Times New Roman" pitchFamily="18" charset="0"/>
              </a:rPr>
              <a:t>(Macbeth </a:t>
            </a:r>
            <a:r>
              <a:rPr lang="en-US" dirty="0">
                <a:latin typeface="Times New Roman" pitchFamily="18" charset="0"/>
                <a:cs typeface="Times New Roman" pitchFamily="18" charset="0"/>
              </a:rPr>
              <a:t>Act 5, scene 5, </a:t>
            </a:r>
            <a:r>
              <a:rPr lang="en-US" dirty="0" smtClean="0">
                <a:latin typeface="Times New Roman" pitchFamily="18" charset="0"/>
                <a:cs typeface="Times New Roman" pitchFamily="18" charset="0"/>
              </a:rPr>
              <a:t>19–28)</a:t>
            </a:r>
            <a:endParaRPr lang="ar-SA" dirty="0">
              <a:latin typeface="Times New Roman" pitchFamily="18" charset="0"/>
              <a:cs typeface="Times New Roman" pitchFamily="18" charset="0"/>
            </a:endParaRPr>
          </a:p>
        </p:txBody>
      </p:sp>
    </p:spTree>
    <p:extLst>
      <p:ext uri="{BB962C8B-B14F-4D97-AF65-F5344CB8AC3E}">
        <p14:creationId xmlns="" xmlns:p14="http://schemas.microsoft.com/office/powerpoint/2010/main" val="10322623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pPr algn="ctr"/>
            <a:r>
              <a:rPr lang="en-US" dirty="0" smtClean="0">
                <a:solidFill>
                  <a:schemeClr val="tx1"/>
                </a:solidFill>
              </a:rPr>
              <a:t>Explanation</a:t>
            </a:r>
            <a:endParaRPr lang="ar-SA" dirty="0">
              <a:solidFill>
                <a:schemeClr val="tx1"/>
              </a:solidFill>
            </a:endParaRPr>
          </a:p>
        </p:txBody>
      </p:sp>
      <p:sp>
        <p:nvSpPr>
          <p:cNvPr id="3" name="Content Placeholder 2"/>
          <p:cNvSpPr>
            <a:spLocks noGrp="1"/>
          </p:cNvSpPr>
          <p:nvPr>
            <p:ph idx="1"/>
          </p:nvPr>
        </p:nvSpPr>
        <p:spPr>
          <a:xfrm>
            <a:off x="755576" y="1000108"/>
            <a:ext cx="7560840" cy="5381220"/>
          </a:xfrm>
        </p:spPr>
        <p:txBody>
          <a:bodyPr>
            <a:noAutofit/>
          </a:bodyPr>
          <a:lstStyle/>
          <a:p>
            <a:pPr indent="0" algn="just" rtl="0">
              <a:buNone/>
            </a:pPr>
            <a:r>
              <a:rPr lang="en-US" dirty="0" smtClean="0">
                <a:latin typeface="Times New Roman" pitchFamily="18" charset="0"/>
                <a:cs typeface="Times New Roman" pitchFamily="18" charset="0"/>
              </a:rPr>
              <a:t>Life </a:t>
            </a:r>
            <a:r>
              <a:rPr lang="en-US" dirty="0">
                <a:latin typeface="Times New Roman" pitchFamily="18" charset="0"/>
                <a:cs typeface="Times New Roman" pitchFamily="18" charset="0"/>
              </a:rPr>
              <a:t>is meaningless. It is lasts for a brief time and is full of "sound and fury", but in the end, nothing lasts. Life, a "walking shadow", something </a:t>
            </a:r>
            <a:r>
              <a:rPr lang="en-US" dirty="0" smtClean="0">
                <a:latin typeface="Times New Roman" pitchFamily="18" charset="0"/>
                <a:cs typeface="Times New Roman" pitchFamily="18" charset="0"/>
              </a:rPr>
              <a:t>useless, </a:t>
            </a:r>
            <a:r>
              <a:rPr lang="en-US" dirty="0">
                <a:latin typeface="Times New Roman" pitchFamily="18" charset="0"/>
                <a:cs typeface="Times New Roman" pitchFamily="18" charset="0"/>
              </a:rPr>
              <a:t>really doesn't amount to anything. Macbeth is realizing that all his </a:t>
            </a:r>
            <a:r>
              <a:rPr lang="en-US" dirty="0" smtClean="0">
                <a:latin typeface="Times New Roman" pitchFamily="18" charset="0"/>
                <a:cs typeface="Times New Roman" pitchFamily="18" charset="0"/>
              </a:rPr>
              <a:t>struggles </a:t>
            </a:r>
            <a:r>
              <a:rPr lang="en-US" dirty="0">
                <a:latin typeface="Times New Roman" pitchFamily="18" charset="0"/>
                <a:cs typeface="Times New Roman" pitchFamily="18" charset="0"/>
              </a:rPr>
              <a:t>to become king and to keep the throne have come to nothing. He "made a lot of noise" and created quite a story, fought quite a battle, but in the end, nothing is to come of it. </a:t>
            </a:r>
            <a:endParaRPr lang="ar-SA" dirty="0">
              <a:latin typeface="Times New Roman" pitchFamily="18" charset="0"/>
              <a:cs typeface="Times New Roman" pitchFamily="18" charset="0"/>
            </a:endParaRPr>
          </a:p>
        </p:txBody>
      </p:sp>
    </p:spTree>
    <p:extLst>
      <p:ext uri="{BB962C8B-B14F-4D97-AF65-F5344CB8AC3E}">
        <p14:creationId xmlns="" xmlns:p14="http://schemas.microsoft.com/office/powerpoint/2010/main" val="1050113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Romeo and </a:t>
            </a:r>
            <a:r>
              <a:rPr lang="en-US" dirty="0">
                <a:solidFill>
                  <a:schemeClr val="tx1"/>
                </a:solidFill>
              </a:rPr>
              <a:t>J</a:t>
            </a:r>
            <a:r>
              <a:rPr lang="en-US" dirty="0" smtClean="0">
                <a:solidFill>
                  <a:schemeClr val="tx1"/>
                </a:solidFill>
              </a:rPr>
              <a:t>uliet</a:t>
            </a:r>
            <a:endParaRPr lang="ar-SA" dirty="0">
              <a:solidFill>
                <a:schemeClr val="tx1"/>
              </a:solidFill>
            </a:endParaRPr>
          </a:p>
        </p:txBody>
      </p:sp>
      <p:sp>
        <p:nvSpPr>
          <p:cNvPr id="3" name="Content Placeholder 2"/>
          <p:cNvSpPr>
            <a:spLocks noGrp="1"/>
          </p:cNvSpPr>
          <p:nvPr>
            <p:ph idx="1"/>
          </p:nvPr>
        </p:nvSpPr>
        <p:spPr>
          <a:xfrm>
            <a:off x="1371600" y="2276872"/>
            <a:ext cx="6400800" cy="3600400"/>
          </a:xfrm>
        </p:spPr>
        <p:txBody>
          <a:bodyPr>
            <a:normAutofit fontScale="92500"/>
          </a:bodyPr>
          <a:lstStyle/>
          <a:p>
            <a:pPr indent="0" algn="l" rtl="0">
              <a:buNone/>
            </a:pPr>
            <a:r>
              <a:rPr lang="en-US" sz="2400" b="1" dirty="0" smtClean="0">
                <a:latin typeface="Times New Roman" pitchFamily="18" charset="0"/>
                <a:cs typeface="Times New Roman" pitchFamily="18" charset="0"/>
              </a:rPr>
              <a:t>“What's </a:t>
            </a:r>
            <a:r>
              <a:rPr lang="en-US" sz="2400" b="1" dirty="0">
                <a:latin typeface="Times New Roman" pitchFamily="18" charset="0"/>
                <a:cs typeface="Times New Roman" pitchFamily="18" charset="0"/>
              </a:rPr>
              <a:t>in a name? That which we call a rose</a:t>
            </a:r>
          </a:p>
          <a:p>
            <a:pPr indent="0" algn="l" rtl="0">
              <a:lnSpc>
                <a:spcPct val="100000"/>
              </a:lnSpc>
              <a:buNone/>
            </a:pPr>
            <a:r>
              <a:rPr lang="en-US" sz="2400" b="1" dirty="0">
                <a:latin typeface="Times New Roman" pitchFamily="18" charset="0"/>
                <a:cs typeface="Times New Roman" pitchFamily="18" charset="0"/>
              </a:rPr>
              <a:t>By any other word would smell as sweet</a:t>
            </a:r>
            <a:r>
              <a:rPr lang="en-US" sz="2400" b="1" dirty="0" smtClean="0">
                <a:latin typeface="Times New Roman" pitchFamily="18" charset="0"/>
                <a:cs typeface="Times New Roman" pitchFamily="18" charset="0"/>
              </a:rPr>
              <a:t>.”</a:t>
            </a:r>
          </a:p>
          <a:p>
            <a:pPr indent="0" algn="l" rtl="0">
              <a:lnSpc>
                <a:spcPct val="100000"/>
              </a:lnSpc>
              <a:buNone/>
            </a:pPr>
            <a:endParaRPr lang="en-US" dirty="0" smtClean="0">
              <a:latin typeface="Times New Roman" pitchFamily="18" charset="0"/>
              <a:cs typeface="Times New Roman" pitchFamily="18" charset="0"/>
            </a:endParaRPr>
          </a:p>
          <a:p>
            <a:pPr indent="0" algn="l" rtl="0">
              <a:lnSpc>
                <a:spcPct val="100000"/>
              </a:lnSpc>
              <a:buNone/>
            </a:pPr>
            <a:r>
              <a:rPr lang="en-US" sz="2400" u="sng" dirty="0">
                <a:latin typeface="Times New Roman" pitchFamily="18" charset="0"/>
                <a:cs typeface="Times New Roman" pitchFamily="18" charset="0"/>
              </a:rPr>
              <a:t>Explanation</a:t>
            </a:r>
            <a:r>
              <a:rPr lang="en-US" sz="2400" dirty="0">
                <a:latin typeface="Times New Roman" pitchFamily="18" charset="0"/>
                <a:cs typeface="Times New Roman" pitchFamily="18" charset="0"/>
              </a:rPr>
              <a:t>: Your name does not define you. In her world, your name — or the family that you come from — sets out how people view you. The idea that you should be judged </a:t>
            </a:r>
            <a:r>
              <a:rPr lang="en-US" sz="2400" dirty="0" smtClean="0">
                <a:latin typeface="Times New Roman" pitchFamily="18" charset="0"/>
                <a:cs typeface="Times New Roman" pitchFamily="18" charset="0"/>
              </a:rPr>
              <a:t>by your qualities or achievements </a:t>
            </a:r>
            <a:r>
              <a:rPr lang="en-US" sz="2400" dirty="0">
                <a:latin typeface="Times New Roman" pitchFamily="18" charset="0"/>
                <a:cs typeface="Times New Roman" pitchFamily="18" charset="0"/>
              </a:rPr>
              <a:t>is a </a:t>
            </a:r>
            <a:r>
              <a:rPr lang="en-US" sz="2400" dirty="0" smtClean="0">
                <a:latin typeface="Times New Roman" pitchFamily="18" charset="0"/>
                <a:cs typeface="Times New Roman" pitchFamily="18" charset="0"/>
              </a:rPr>
              <a:t>modern </a:t>
            </a:r>
            <a:r>
              <a:rPr lang="en-US" sz="2400" dirty="0">
                <a:latin typeface="Times New Roman" pitchFamily="18" charset="0"/>
                <a:cs typeface="Times New Roman" pitchFamily="18" charset="0"/>
              </a:rPr>
              <a:t>idea </a:t>
            </a:r>
            <a:r>
              <a:rPr lang="en-US" sz="2400" dirty="0" smtClean="0">
                <a:latin typeface="Times New Roman" pitchFamily="18" charset="0"/>
                <a:cs typeface="Times New Roman" pitchFamily="18" charset="0"/>
              </a:rPr>
              <a:t>expressed by Juliet.</a:t>
            </a:r>
            <a:endParaRPr lang="en-US" sz="2400" dirty="0">
              <a:latin typeface="Times New Roman" pitchFamily="18" charset="0"/>
              <a:cs typeface="Times New Roman" pitchFamily="18" charset="0"/>
            </a:endParaRPr>
          </a:p>
          <a:p>
            <a:pPr indent="0" algn="l" rtl="0">
              <a:buNone/>
            </a:pPr>
            <a:endParaRPr lang="en-US" dirty="0"/>
          </a:p>
          <a:p>
            <a:pPr indent="0" algn="l" rtl="0">
              <a:buNone/>
            </a:pPr>
            <a:endParaRPr lang="ar-SA" dirty="0"/>
          </a:p>
        </p:txBody>
      </p:sp>
    </p:spTree>
    <p:extLst>
      <p:ext uri="{BB962C8B-B14F-4D97-AF65-F5344CB8AC3E}">
        <p14:creationId xmlns="" xmlns:p14="http://schemas.microsoft.com/office/powerpoint/2010/main" val="296147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Autofit/>
          </a:bodyPr>
          <a:lstStyle/>
          <a:p>
            <a:r>
              <a:rPr lang="en-US" sz="2800" dirty="0">
                <a:solidFill>
                  <a:schemeClr val="tx1"/>
                </a:solidFill>
              </a:rPr>
              <a:t>The tragic </a:t>
            </a:r>
            <a:r>
              <a:rPr lang="en-US" sz="2800" b="1" dirty="0">
                <a:solidFill>
                  <a:schemeClr val="tx1"/>
                </a:solidFill>
              </a:rPr>
              <a:t>Lady Jane Grey</a:t>
            </a:r>
            <a:r>
              <a:rPr lang="en-US" sz="2800" dirty="0">
                <a:solidFill>
                  <a:schemeClr val="tx1"/>
                </a:solidFill>
              </a:rPr>
              <a:t> </a:t>
            </a:r>
            <a:r>
              <a:rPr lang="en-US" sz="2800" dirty="0" smtClean="0">
                <a:solidFill>
                  <a:schemeClr val="tx1"/>
                </a:solidFill>
              </a:rPr>
              <a:t> - </a:t>
            </a:r>
            <a:r>
              <a:rPr lang="en-US" sz="2800" dirty="0" smtClean="0">
                <a:solidFill>
                  <a:schemeClr val="tx1"/>
                </a:solidFill>
              </a:rPr>
              <a:t>the Queen </a:t>
            </a:r>
            <a:r>
              <a:rPr lang="en-US" sz="2800" dirty="0">
                <a:solidFill>
                  <a:schemeClr val="tx1"/>
                </a:solidFill>
              </a:rPr>
              <a:t>for nine </a:t>
            </a:r>
            <a:r>
              <a:rPr lang="en-US" sz="2800" dirty="0" smtClean="0">
                <a:solidFill>
                  <a:schemeClr val="tx1"/>
                </a:solidFill>
              </a:rPr>
              <a:t>days</a:t>
            </a:r>
            <a:r>
              <a:rPr lang="en-US" sz="2800" dirty="0" smtClean="0"/>
              <a:t> was </a:t>
            </a:r>
            <a:r>
              <a:rPr lang="en-US" sz="2800" dirty="0"/>
              <a:t>i</a:t>
            </a:r>
            <a:r>
              <a:rPr lang="en-US" sz="2800" dirty="0" smtClean="0"/>
              <a:t>mprisoned to the Tower and beheaded </a:t>
            </a:r>
            <a:endParaRPr lang="ru-RU" sz="2800" dirty="0">
              <a:solidFill>
                <a:schemeClr val="tx1"/>
              </a:solidFill>
            </a:endParaRPr>
          </a:p>
        </p:txBody>
      </p:sp>
      <p:pic>
        <p:nvPicPr>
          <p:cNvPr id="3074" name="Picture 2" descr="Streathamladyjayne.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428736"/>
            <a:ext cx="3177472" cy="4880584"/>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s://upload.wikimedia.org/wikipedia/commons/thumb/c/cb/PAUL_DELAROCHE_-_Ejecuci%C3%B3n_de_Lady_Jane_Grey_%28National_Gallery_de_Londres%2C_1834%29.jpg/300px-PAUL_DELAROCHE_-_Ejecuci%C3%B3n_de_Lady_Jane_Grey_%28National_Gallery_de_Londres%2C_1834%2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1880" y="1428736"/>
            <a:ext cx="5328592" cy="48805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27786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ar-SA" dirty="0"/>
          </a:p>
        </p:txBody>
      </p:sp>
      <p:sp>
        <p:nvSpPr>
          <p:cNvPr id="3" name="Subtitle 2"/>
          <p:cNvSpPr>
            <a:spLocks noGrp="1"/>
          </p:cNvSpPr>
          <p:nvPr>
            <p:ph type="subTitle" idx="1"/>
          </p:nvPr>
        </p:nvSpPr>
        <p:spPr/>
        <p:txBody>
          <a:bodyPr/>
          <a:lstStyle/>
          <a:p>
            <a:pPr rtl="0"/>
            <a:r>
              <a:rPr lang="en-US" dirty="0" smtClean="0"/>
              <a:t>Multiple Choice</a:t>
            </a:r>
          </a:p>
          <a:p>
            <a:pPr rtl="0"/>
            <a:r>
              <a:rPr lang="en-US" dirty="0" smtClean="0"/>
              <a:t>Short Answer Questions</a:t>
            </a:r>
            <a:endParaRPr lang="ar-SA" dirty="0"/>
          </a:p>
        </p:txBody>
      </p:sp>
    </p:spTree>
    <p:extLst>
      <p:ext uri="{BB962C8B-B14F-4D97-AF65-F5344CB8AC3E}">
        <p14:creationId xmlns="" xmlns:p14="http://schemas.microsoft.com/office/powerpoint/2010/main" val="3314356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229600" cy="5112568"/>
          </a:xfrm>
        </p:spPr>
        <p:txBody>
          <a:bodyPr>
            <a:normAutofit/>
          </a:bodyPr>
          <a:lstStyle/>
          <a:p>
            <a:pPr marL="514350" indent="-514350" algn="l" rtl="0">
              <a:lnSpc>
                <a:spcPct val="120000"/>
              </a:lnSpc>
              <a:buFont typeface="+mj-lt"/>
              <a:buAutoNum type="arabicPeriod"/>
            </a:pPr>
            <a:r>
              <a:rPr lang="en-US" sz="2000" dirty="0" smtClean="0"/>
              <a:t>Which age is regarded as the golden age in English Literature?</a:t>
            </a:r>
          </a:p>
          <a:p>
            <a:pPr marL="400050" lvl="1" indent="0" algn="l" rtl="0">
              <a:lnSpc>
                <a:spcPct val="120000"/>
              </a:lnSpc>
              <a:buNone/>
            </a:pPr>
            <a:r>
              <a:rPr lang="en-US" sz="2000" dirty="0" smtClean="0"/>
              <a:t>(Modern, Elizabethan, Restoration, Old English)</a:t>
            </a:r>
          </a:p>
          <a:p>
            <a:pPr marL="0" indent="0" algn="l" rtl="0">
              <a:lnSpc>
                <a:spcPct val="120000"/>
              </a:lnSpc>
              <a:buNone/>
            </a:pPr>
            <a:r>
              <a:rPr lang="en-US" sz="2000" dirty="0" smtClean="0"/>
              <a:t>2. Sir Thomas Wyatt brought __________ from Italy.</a:t>
            </a:r>
          </a:p>
          <a:p>
            <a:pPr marL="400050" lvl="1" indent="0" algn="l" rtl="0">
              <a:lnSpc>
                <a:spcPct val="120000"/>
              </a:lnSpc>
              <a:buNone/>
            </a:pPr>
            <a:r>
              <a:rPr lang="en-US" sz="2000" dirty="0" smtClean="0"/>
              <a:t>(Dramatic from, lyrical poetry, sonnet form, elegy)</a:t>
            </a:r>
          </a:p>
          <a:p>
            <a:pPr marL="0" indent="0" algn="l" rtl="0">
              <a:lnSpc>
                <a:spcPct val="120000"/>
              </a:lnSpc>
              <a:buNone/>
            </a:pPr>
            <a:r>
              <a:rPr lang="en-US" sz="2000" dirty="0" smtClean="0"/>
              <a:t>3. ___________________wrote the first blank verse in English. </a:t>
            </a:r>
          </a:p>
          <a:p>
            <a:pPr marL="400050" lvl="1" indent="0" algn="l" rtl="0">
              <a:lnSpc>
                <a:spcPct val="120000"/>
              </a:lnSpc>
              <a:buNone/>
            </a:pPr>
            <a:r>
              <a:rPr lang="en-US" sz="2000" dirty="0" smtClean="0"/>
              <a:t>(Shakespeare, Thomas Kyd, Marlowe, . The Earl of Surrey )</a:t>
            </a:r>
          </a:p>
          <a:p>
            <a:pPr marL="0" indent="0" algn="l" rtl="0">
              <a:lnSpc>
                <a:spcPct val="120000"/>
              </a:lnSpc>
              <a:buNone/>
            </a:pPr>
            <a:r>
              <a:rPr lang="en-US" sz="2000" dirty="0" smtClean="0"/>
              <a:t>4. Choose  the English sonnet from the following rhyming scheme:</a:t>
            </a:r>
          </a:p>
          <a:p>
            <a:pPr marL="571500" lvl="1" indent="-171450" algn="l" rtl="0">
              <a:lnSpc>
                <a:spcPct val="120000"/>
              </a:lnSpc>
              <a:buFont typeface="Wingdings" panose="05000000000000000000" pitchFamily="2" charset="2"/>
              <a:buChar char="Ø"/>
            </a:pPr>
            <a:r>
              <a:rPr lang="en-US" sz="2000" dirty="0" err="1" smtClean="0"/>
              <a:t>abba</a:t>
            </a:r>
            <a:r>
              <a:rPr lang="en-US" sz="2000" dirty="0" smtClean="0"/>
              <a:t> </a:t>
            </a:r>
            <a:r>
              <a:rPr lang="en-US" sz="2000" dirty="0" err="1" smtClean="0"/>
              <a:t>abba</a:t>
            </a:r>
            <a:r>
              <a:rPr lang="en-US" sz="2000" dirty="0" smtClean="0"/>
              <a:t> </a:t>
            </a:r>
            <a:r>
              <a:rPr lang="en-US" sz="2000" dirty="0" err="1" smtClean="0"/>
              <a:t>cde</a:t>
            </a:r>
            <a:r>
              <a:rPr lang="en-US" sz="2000" dirty="0" smtClean="0"/>
              <a:t> </a:t>
            </a:r>
            <a:r>
              <a:rPr lang="en-US" sz="2000" dirty="0" err="1" smtClean="0"/>
              <a:t>cde</a:t>
            </a:r>
            <a:endParaRPr lang="en-US" sz="2000" dirty="0" smtClean="0"/>
          </a:p>
          <a:p>
            <a:pPr marL="571500" lvl="1" indent="-171450" algn="l" rtl="0">
              <a:lnSpc>
                <a:spcPct val="120000"/>
              </a:lnSpc>
              <a:buFont typeface="Wingdings" panose="05000000000000000000" pitchFamily="2" charset="2"/>
              <a:buChar char="Ø"/>
            </a:pPr>
            <a:r>
              <a:rPr lang="en-US" sz="2000" dirty="0" err="1" smtClean="0"/>
              <a:t>abab</a:t>
            </a:r>
            <a:r>
              <a:rPr lang="en-US" sz="2000" dirty="0" smtClean="0"/>
              <a:t>  </a:t>
            </a:r>
            <a:r>
              <a:rPr lang="en-US" sz="2000" dirty="0" err="1" smtClean="0"/>
              <a:t>cdcd</a:t>
            </a:r>
            <a:r>
              <a:rPr lang="en-US" sz="2000" dirty="0" smtClean="0"/>
              <a:t> </a:t>
            </a:r>
            <a:r>
              <a:rPr lang="en-US" sz="2000" dirty="0" err="1" smtClean="0"/>
              <a:t>efefe</a:t>
            </a:r>
            <a:r>
              <a:rPr lang="en-US" sz="2000" dirty="0" smtClean="0"/>
              <a:t> </a:t>
            </a:r>
            <a:r>
              <a:rPr lang="en-US" sz="2000" dirty="0" err="1" smtClean="0"/>
              <a:t>gg</a:t>
            </a:r>
            <a:endParaRPr lang="en-US" sz="2000" dirty="0" smtClean="0"/>
          </a:p>
          <a:p>
            <a:pPr marL="0" indent="0" algn="l" rtl="0">
              <a:lnSpc>
                <a:spcPct val="120000"/>
              </a:lnSpc>
              <a:buNone/>
            </a:pPr>
            <a:r>
              <a:rPr lang="en-US" sz="2000" dirty="0" smtClean="0"/>
              <a:t>5. A sonnet has ________lines.</a:t>
            </a:r>
          </a:p>
          <a:p>
            <a:pPr marL="800100" lvl="2" indent="0" algn="l" rtl="0">
              <a:lnSpc>
                <a:spcPct val="120000"/>
              </a:lnSpc>
              <a:buNone/>
            </a:pPr>
            <a:r>
              <a:rPr lang="en-US" sz="2000" dirty="0" smtClean="0"/>
              <a:t>(10, 13, 14, 5)</a:t>
            </a:r>
          </a:p>
          <a:p>
            <a:pPr marL="514350" indent="-514350" algn="l" rtl="0">
              <a:buFont typeface="+mj-lt"/>
              <a:buAutoNum type="arabicPeriod"/>
            </a:pPr>
            <a:endParaRPr lang="ar-SA" sz="1400" dirty="0"/>
          </a:p>
        </p:txBody>
      </p:sp>
    </p:spTree>
    <p:extLst>
      <p:ext uri="{BB962C8B-B14F-4D97-AF65-F5344CB8AC3E}">
        <p14:creationId xmlns="" xmlns:p14="http://schemas.microsoft.com/office/powerpoint/2010/main" val="877360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Autofit/>
          </a:bodyPr>
          <a:lstStyle/>
          <a:p>
            <a:pPr marL="0" lvl="0" indent="0" algn="l" rtl="0">
              <a:lnSpc>
                <a:spcPct val="120000"/>
              </a:lnSpc>
              <a:buNone/>
            </a:pPr>
            <a:r>
              <a:rPr lang="en-US" sz="2000" dirty="0">
                <a:solidFill>
                  <a:prstClr val="black"/>
                </a:solidFill>
              </a:rPr>
              <a:t>6. ______________has nine lines, with the rhyme scheme : </a:t>
            </a:r>
            <a:r>
              <a:rPr lang="en-US" sz="2000" dirty="0" err="1">
                <a:solidFill>
                  <a:prstClr val="black"/>
                </a:solidFill>
              </a:rPr>
              <a:t>ababbcbcc</a:t>
            </a:r>
            <a:r>
              <a:rPr lang="en-US" sz="2000" dirty="0">
                <a:solidFill>
                  <a:prstClr val="black"/>
                </a:solidFill>
              </a:rPr>
              <a:t>. </a:t>
            </a:r>
          </a:p>
          <a:p>
            <a:pPr marL="400050" lvl="1" indent="0" algn="l" rtl="0">
              <a:lnSpc>
                <a:spcPct val="120000"/>
              </a:lnSpc>
              <a:buNone/>
            </a:pPr>
            <a:r>
              <a:rPr lang="en-US" sz="2000" dirty="0">
                <a:solidFill>
                  <a:prstClr val="black"/>
                </a:solidFill>
              </a:rPr>
              <a:t>(Spenserian stanza , English Sonnet, Italian sonnet, epic)</a:t>
            </a:r>
          </a:p>
          <a:p>
            <a:pPr marL="0" lvl="0" indent="0" algn="l" rtl="0">
              <a:lnSpc>
                <a:spcPct val="120000"/>
              </a:lnSpc>
              <a:buNone/>
            </a:pPr>
            <a:r>
              <a:rPr lang="en-US" sz="2000" dirty="0">
                <a:solidFill>
                  <a:prstClr val="black"/>
                </a:solidFill>
              </a:rPr>
              <a:t>7. The purpose of ________________is to substitute unpleasant and severe words with more genteel ones in order to mask the harshness. </a:t>
            </a:r>
          </a:p>
          <a:p>
            <a:pPr marL="400050" lvl="1" indent="0" algn="l" rtl="0">
              <a:lnSpc>
                <a:spcPct val="120000"/>
              </a:lnSpc>
              <a:buNone/>
            </a:pPr>
            <a:r>
              <a:rPr lang="en-US" sz="2000" dirty="0">
                <a:solidFill>
                  <a:prstClr val="black"/>
                </a:solidFill>
              </a:rPr>
              <a:t>(metaphor., euphemisms,  similes) </a:t>
            </a:r>
          </a:p>
          <a:p>
            <a:pPr marL="0" lvl="0" indent="0" algn="l" rtl="0">
              <a:lnSpc>
                <a:spcPct val="120000"/>
              </a:lnSpc>
              <a:buNone/>
            </a:pPr>
            <a:r>
              <a:rPr lang="en-US" sz="2000" dirty="0">
                <a:solidFill>
                  <a:prstClr val="black"/>
                </a:solidFill>
              </a:rPr>
              <a:t>8. _______________ is also known as the father of the English prose.</a:t>
            </a:r>
          </a:p>
          <a:p>
            <a:pPr marL="400050" lvl="1" indent="0" algn="l" rtl="0">
              <a:lnSpc>
                <a:spcPct val="120000"/>
              </a:lnSpc>
              <a:buNone/>
            </a:pPr>
            <a:r>
              <a:rPr lang="en-US" sz="2000" dirty="0">
                <a:solidFill>
                  <a:prstClr val="black"/>
                </a:solidFill>
              </a:rPr>
              <a:t>(Shakespeare, Marlowe, Ben Jonson, Francis Bacon )</a:t>
            </a:r>
          </a:p>
          <a:p>
            <a:pPr marL="0" lvl="0" indent="0" algn="l" rtl="0">
              <a:lnSpc>
                <a:spcPct val="120000"/>
              </a:lnSpc>
              <a:buNone/>
            </a:pPr>
            <a:r>
              <a:rPr lang="en-US" sz="2000" dirty="0">
                <a:solidFill>
                  <a:prstClr val="black"/>
                </a:solidFill>
              </a:rPr>
              <a:t>9. Who was the famous Metaphysical poet?</a:t>
            </a:r>
          </a:p>
          <a:p>
            <a:pPr marL="400050" lvl="1" indent="0" algn="l" rtl="0">
              <a:lnSpc>
                <a:spcPct val="120000"/>
              </a:lnSpc>
              <a:buNone/>
            </a:pPr>
            <a:r>
              <a:rPr lang="en-US" sz="2000" dirty="0">
                <a:solidFill>
                  <a:prstClr val="black"/>
                </a:solidFill>
              </a:rPr>
              <a:t>(Ben Jonson, Shakespeare, John Donne, Milton)</a:t>
            </a:r>
          </a:p>
          <a:p>
            <a:pPr marL="0" lvl="0" indent="0" algn="l" rtl="0">
              <a:lnSpc>
                <a:spcPct val="120000"/>
              </a:lnSpc>
              <a:buNone/>
            </a:pPr>
            <a:r>
              <a:rPr lang="en-US" sz="2000" dirty="0">
                <a:solidFill>
                  <a:prstClr val="black"/>
                </a:solidFill>
              </a:rPr>
              <a:t>9. “ Death, be not proud…” is a poem by ___________________</a:t>
            </a:r>
          </a:p>
          <a:p>
            <a:pPr marL="400050" lvl="1" indent="0" algn="l" rtl="0">
              <a:lnSpc>
                <a:spcPct val="120000"/>
              </a:lnSpc>
              <a:buNone/>
            </a:pPr>
            <a:r>
              <a:rPr lang="en-US" sz="2000" dirty="0">
                <a:solidFill>
                  <a:prstClr val="black"/>
                </a:solidFill>
              </a:rPr>
              <a:t>(Ben Jonson, Shakespeare, John Donne, Milton)</a:t>
            </a:r>
          </a:p>
          <a:p>
            <a:pPr lvl="0" algn="l" rtl="0">
              <a:lnSpc>
                <a:spcPct val="120000"/>
              </a:lnSpc>
              <a:buFont typeface="Arial" panose="020B0604020202020204" pitchFamily="34" charset="0"/>
              <a:buAutoNum type="arabicPeriod" startAt="10"/>
            </a:pPr>
            <a:r>
              <a:rPr lang="en-US" sz="2000" dirty="0">
                <a:solidFill>
                  <a:prstClr val="black"/>
                </a:solidFill>
              </a:rPr>
              <a:t>Say whether the following sentence sis true or false:</a:t>
            </a:r>
          </a:p>
          <a:p>
            <a:pPr lvl="0" algn="l" rtl="0">
              <a:lnSpc>
                <a:spcPct val="120000"/>
              </a:lnSpc>
            </a:pPr>
            <a:r>
              <a:rPr lang="en-US" sz="2000" dirty="0">
                <a:solidFill>
                  <a:prstClr val="black"/>
                </a:solidFill>
              </a:rPr>
              <a:t>Blank verse is a line that has no rhyme, but is does have a definite rhythm.</a:t>
            </a:r>
          </a:p>
          <a:p>
            <a:pPr lvl="0" algn="l" rtl="0">
              <a:lnSpc>
                <a:spcPct val="120000"/>
              </a:lnSpc>
            </a:pPr>
            <a:r>
              <a:rPr lang="en-US" sz="2000" u="sng" dirty="0">
                <a:solidFill>
                  <a:prstClr val="black"/>
                </a:solidFill>
              </a:rPr>
              <a:t>The Spanish Tragedy</a:t>
            </a:r>
            <a:r>
              <a:rPr lang="en-US" sz="2000" dirty="0">
                <a:solidFill>
                  <a:prstClr val="black"/>
                </a:solidFill>
              </a:rPr>
              <a:t> is not an example of Elizabethan drama.</a:t>
            </a:r>
          </a:p>
          <a:p>
            <a:pPr marL="0" indent="0" algn="l" rtl="0">
              <a:buNone/>
            </a:pPr>
            <a:endParaRPr lang="ar-SA" sz="2000" dirty="0"/>
          </a:p>
        </p:txBody>
      </p:sp>
    </p:spTree>
    <p:extLst>
      <p:ext uri="{BB962C8B-B14F-4D97-AF65-F5344CB8AC3E}">
        <p14:creationId xmlns="" xmlns:p14="http://schemas.microsoft.com/office/powerpoint/2010/main" val="35732807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04664"/>
            <a:ext cx="7560840" cy="6048672"/>
          </a:xfrm>
        </p:spPr>
        <p:txBody>
          <a:bodyPr>
            <a:normAutofit/>
          </a:bodyPr>
          <a:lstStyle/>
          <a:p>
            <a:pPr marL="0" indent="0" algn="l" rtl="0">
              <a:lnSpc>
                <a:spcPct val="120000"/>
              </a:lnSpc>
              <a:buNone/>
            </a:pPr>
            <a:r>
              <a:rPr lang="en-US" sz="2000" dirty="0" smtClean="0"/>
              <a:t>11. Who perfected blank verse: Shakespeare or Marlowe?__________________________</a:t>
            </a:r>
          </a:p>
          <a:p>
            <a:pPr marL="0" indent="0" algn="l" rtl="0">
              <a:lnSpc>
                <a:spcPct val="120000"/>
              </a:lnSpc>
              <a:buNone/>
            </a:pPr>
            <a:r>
              <a:rPr lang="en-US" sz="2000" dirty="0" smtClean="0"/>
              <a:t>12. In the play </a:t>
            </a:r>
            <a:r>
              <a:rPr lang="en-US" sz="2000" u="sng" dirty="0" smtClean="0"/>
              <a:t>Doctor Faustus,</a:t>
            </a:r>
            <a:r>
              <a:rPr lang="en-US" sz="2000" dirty="0" smtClean="0"/>
              <a:t> Dr. Faustus sells his soul </a:t>
            </a:r>
            <a:r>
              <a:rPr lang="en-US" sz="2000" smtClean="0"/>
              <a:t>to Lucifer____</a:t>
            </a:r>
            <a:endParaRPr lang="en-US" sz="2000" dirty="0" smtClean="0"/>
          </a:p>
          <a:p>
            <a:pPr marL="514350" indent="-514350" algn="l" rtl="0">
              <a:lnSpc>
                <a:spcPct val="120000"/>
              </a:lnSpc>
              <a:buFont typeface="+mj-lt"/>
              <a:buAutoNum type="alphaUcPeriod"/>
            </a:pPr>
            <a:r>
              <a:rPr lang="en-US" sz="2000" dirty="0" smtClean="0"/>
              <a:t>To become the most intelligent person in the world.</a:t>
            </a:r>
          </a:p>
          <a:p>
            <a:pPr marL="514350" indent="-514350" algn="l" rtl="0">
              <a:lnSpc>
                <a:spcPct val="120000"/>
              </a:lnSpc>
              <a:buFont typeface="+mj-lt"/>
              <a:buAutoNum type="alphaUcPeriod"/>
            </a:pPr>
            <a:r>
              <a:rPr lang="en-US" sz="2000" dirty="0" smtClean="0"/>
              <a:t>To have power and riches in the world</a:t>
            </a:r>
          </a:p>
          <a:p>
            <a:pPr marL="514350" indent="-514350" algn="l" rtl="0">
              <a:lnSpc>
                <a:spcPct val="120000"/>
              </a:lnSpc>
              <a:buFont typeface="+mj-lt"/>
              <a:buAutoNum type="alphaUcPeriod"/>
            </a:pPr>
            <a:r>
              <a:rPr lang="en-US" sz="2000" dirty="0" smtClean="0"/>
              <a:t>To marry Helen of Troy</a:t>
            </a:r>
          </a:p>
          <a:p>
            <a:pPr marL="514350" indent="-514350" algn="l" rtl="0">
              <a:lnSpc>
                <a:spcPct val="120000"/>
              </a:lnSpc>
              <a:buFont typeface="+mj-lt"/>
              <a:buAutoNum type="alphaUcPeriod"/>
            </a:pPr>
            <a:r>
              <a:rPr lang="en-US" sz="2000" dirty="0" smtClean="0"/>
              <a:t>To meet King Charles of France.</a:t>
            </a:r>
          </a:p>
          <a:p>
            <a:pPr algn="l" rtl="0">
              <a:lnSpc>
                <a:spcPct val="120000"/>
              </a:lnSpc>
              <a:buAutoNum type="arabicPeriod" startAt="13"/>
            </a:pPr>
            <a:r>
              <a:rPr lang="en-US" sz="2000" dirty="0" smtClean="0"/>
              <a:t>Romeo and Juliet was written by:</a:t>
            </a:r>
          </a:p>
          <a:p>
            <a:pPr marL="0" indent="0" algn="l" rtl="0">
              <a:lnSpc>
                <a:spcPct val="120000"/>
              </a:lnSpc>
              <a:buNone/>
            </a:pPr>
            <a:r>
              <a:rPr lang="en-US" sz="2000" dirty="0" smtClean="0"/>
              <a:t>(Shakespeare, Marlowe, Ben Jonson, Tomas Kyd)</a:t>
            </a:r>
          </a:p>
          <a:p>
            <a:pPr marL="0" indent="0" algn="l" rtl="0">
              <a:lnSpc>
                <a:spcPct val="120000"/>
              </a:lnSpc>
              <a:buNone/>
            </a:pPr>
            <a:r>
              <a:rPr lang="en-US" sz="2000" dirty="0" smtClean="0"/>
              <a:t>14. Shakespeare wrote ___________sonnets.</a:t>
            </a:r>
          </a:p>
          <a:p>
            <a:pPr marL="0" indent="0" algn="l" rtl="0">
              <a:lnSpc>
                <a:spcPct val="120000"/>
              </a:lnSpc>
              <a:buNone/>
            </a:pPr>
            <a:r>
              <a:rPr lang="en-US" sz="2000" dirty="0" smtClean="0"/>
              <a:t>(154, 152, 150, 155)</a:t>
            </a:r>
          </a:p>
          <a:p>
            <a:pPr marL="0" indent="0" algn="l" rtl="0">
              <a:lnSpc>
                <a:spcPct val="120000"/>
              </a:lnSpc>
              <a:buNone/>
            </a:pPr>
            <a:endParaRPr lang="ar-SA" sz="2000" dirty="0"/>
          </a:p>
        </p:txBody>
      </p:sp>
    </p:spTree>
    <p:extLst>
      <p:ext uri="{BB962C8B-B14F-4D97-AF65-F5344CB8AC3E}">
        <p14:creationId xmlns="" xmlns:p14="http://schemas.microsoft.com/office/powerpoint/2010/main" val="594612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Autofit/>
          </a:bodyPr>
          <a:lstStyle/>
          <a:p>
            <a:pPr marL="0" lvl="0" indent="0" algn="l" rtl="0">
              <a:lnSpc>
                <a:spcPct val="120000"/>
              </a:lnSpc>
              <a:buNone/>
            </a:pPr>
            <a:r>
              <a:rPr lang="en-US" sz="2000" dirty="0">
                <a:solidFill>
                  <a:prstClr val="black"/>
                </a:solidFill>
              </a:rPr>
              <a:t>15. </a:t>
            </a:r>
            <a:r>
              <a:rPr lang="en-US" sz="2000" u="sng" dirty="0">
                <a:solidFill>
                  <a:prstClr val="black"/>
                </a:solidFill>
              </a:rPr>
              <a:t>Hamlet, Othello, King Lear, and Macbeth </a:t>
            </a:r>
            <a:r>
              <a:rPr lang="en-US" sz="2000" dirty="0">
                <a:solidFill>
                  <a:prstClr val="black"/>
                </a:solidFill>
              </a:rPr>
              <a:t>are the examples of _________ by Shakespeare.</a:t>
            </a:r>
          </a:p>
          <a:p>
            <a:pPr marL="0" lvl="0" indent="0" algn="l" rtl="0">
              <a:lnSpc>
                <a:spcPct val="120000"/>
              </a:lnSpc>
              <a:buNone/>
            </a:pPr>
            <a:r>
              <a:rPr lang="en-US" sz="2000" dirty="0">
                <a:solidFill>
                  <a:prstClr val="black"/>
                </a:solidFill>
              </a:rPr>
              <a:t>(comedies, romances, tragedies, tragi-comedies)</a:t>
            </a:r>
          </a:p>
          <a:p>
            <a:pPr marL="0" lvl="0" indent="0" algn="l" rtl="0">
              <a:lnSpc>
                <a:spcPct val="120000"/>
              </a:lnSpc>
              <a:buNone/>
            </a:pPr>
            <a:r>
              <a:rPr lang="en-US" sz="2000" dirty="0">
                <a:solidFill>
                  <a:prstClr val="black"/>
                </a:solidFill>
              </a:rPr>
              <a:t>16. Which of the following is a comedy by Shakespeare?</a:t>
            </a:r>
          </a:p>
          <a:p>
            <a:pPr lvl="0" algn="l" rtl="0">
              <a:lnSpc>
                <a:spcPct val="120000"/>
              </a:lnSpc>
            </a:pPr>
            <a:r>
              <a:rPr lang="en-US" sz="2000" dirty="0">
                <a:solidFill>
                  <a:prstClr val="black"/>
                </a:solidFill>
              </a:rPr>
              <a:t>Macbeth</a:t>
            </a:r>
          </a:p>
          <a:p>
            <a:pPr lvl="0" algn="l" rtl="0">
              <a:lnSpc>
                <a:spcPct val="120000"/>
              </a:lnSpc>
            </a:pPr>
            <a:r>
              <a:rPr lang="en-US" sz="2000" dirty="0">
                <a:solidFill>
                  <a:prstClr val="black"/>
                </a:solidFill>
              </a:rPr>
              <a:t>As You Like it</a:t>
            </a:r>
          </a:p>
          <a:p>
            <a:pPr lvl="0" algn="l" rtl="0">
              <a:lnSpc>
                <a:spcPct val="120000"/>
              </a:lnSpc>
            </a:pPr>
            <a:r>
              <a:rPr lang="en-US" sz="2000" dirty="0">
                <a:solidFill>
                  <a:prstClr val="black"/>
                </a:solidFill>
              </a:rPr>
              <a:t>Othello</a:t>
            </a:r>
          </a:p>
          <a:p>
            <a:pPr lvl="0" algn="l" rtl="0">
              <a:lnSpc>
                <a:spcPct val="120000"/>
              </a:lnSpc>
            </a:pPr>
            <a:r>
              <a:rPr lang="en-US" sz="2000" dirty="0">
                <a:solidFill>
                  <a:prstClr val="black"/>
                </a:solidFill>
              </a:rPr>
              <a:t>Macbeth</a:t>
            </a:r>
          </a:p>
          <a:p>
            <a:pPr marL="0" lvl="0" indent="0" algn="l" rtl="0">
              <a:lnSpc>
                <a:spcPct val="120000"/>
              </a:lnSpc>
              <a:buNone/>
            </a:pPr>
            <a:r>
              <a:rPr lang="en-US" sz="2000" dirty="0">
                <a:solidFill>
                  <a:prstClr val="black"/>
                </a:solidFill>
              </a:rPr>
              <a:t>17. Ben Jonson followed _________________in his plays.</a:t>
            </a:r>
          </a:p>
          <a:p>
            <a:pPr lvl="0" algn="l" rtl="0">
              <a:lnSpc>
                <a:spcPct val="120000"/>
              </a:lnSpc>
            </a:pPr>
            <a:r>
              <a:rPr lang="en-US" sz="2000" dirty="0">
                <a:solidFill>
                  <a:prstClr val="black"/>
                </a:solidFill>
              </a:rPr>
              <a:t>Unity of time</a:t>
            </a:r>
          </a:p>
          <a:p>
            <a:pPr lvl="0" algn="l" rtl="0">
              <a:lnSpc>
                <a:spcPct val="120000"/>
              </a:lnSpc>
            </a:pPr>
            <a:r>
              <a:rPr lang="en-US" sz="2000" dirty="0">
                <a:solidFill>
                  <a:prstClr val="black"/>
                </a:solidFill>
              </a:rPr>
              <a:t>Unity of Place</a:t>
            </a:r>
          </a:p>
          <a:p>
            <a:pPr lvl="0" algn="l" rtl="0">
              <a:lnSpc>
                <a:spcPct val="120000"/>
              </a:lnSpc>
            </a:pPr>
            <a:r>
              <a:rPr lang="en-US" sz="2000" dirty="0">
                <a:solidFill>
                  <a:prstClr val="black"/>
                </a:solidFill>
              </a:rPr>
              <a:t>Unity of Action</a:t>
            </a:r>
          </a:p>
          <a:p>
            <a:pPr lvl="0" algn="l" rtl="0">
              <a:lnSpc>
                <a:spcPct val="120000"/>
              </a:lnSpc>
            </a:pPr>
            <a:r>
              <a:rPr lang="en-US" sz="2000" dirty="0">
                <a:solidFill>
                  <a:prstClr val="black"/>
                </a:solidFill>
              </a:rPr>
              <a:t>Unities of time, place and action</a:t>
            </a:r>
          </a:p>
          <a:p>
            <a:pPr marL="0" indent="0" algn="l" rtl="0">
              <a:buNone/>
            </a:pPr>
            <a:endParaRPr lang="ar-SA" sz="2000" dirty="0"/>
          </a:p>
        </p:txBody>
      </p:sp>
    </p:spTree>
    <p:extLst>
      <p:ext uri="{BB962C8B-B14F-4D97-AF65-F5344CB8AC3E}">
        <p14:creationId xmlns="" xmlns:p14="http://schemas.microsoft.com/office/powerpoint/2010/main" val="23819480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Answer Question:</a:t>
            </a:r>
            <a:endParaRPr lang="ar-SA" dirty="0"/>
          </a:p>
        </p:txBody>
      </p:sp>
      <p:sp>
        <p:nvSpPr>
          <p:cNvPr id="3" name="Content Placeholder 2"/>
          <p:cNvSpPr>
            <a:spLocks noGrp="1"/>
          </p:cNvSpPr>
          <p:nvPr>
            <p:ph idx="1"/>
          </p:nvPr>
        </p:nvSpPr>
        <p:spPr>
          <a:xfrm>
            <a:off x="457200" y="1340768"/>
            <a:ext cx="8229600" cy="5112568"/>
          </a:xfrm>
        </p:spPr>
        <p:txBody>
          <a:bodyPr>
            <a:normAutofit/>
          </a:bodyPr>
          <a:lstStyle/>
          <a:p>
            <a:pPr marL="0" indent="0" algn="l" rtl="0">
              <a:buNone/>
            </a:pPr>
            <a:r>
              <a:rPr lang="en-US" sz="1600" dirty="0" smtClean="0">
                <a:latin typeface="Roboto"/>
              </a:rPr>
              <a:t>Who wrote the following lines? Explain them.</a:t>
            </a:r>
          </a:p>
          <a:p>
            <a:pPr marL="514350" indent="-514350" algn="l" rtl="0">
              <a:buFont typeface="+mj-lt"/>
              <a:buAutoNum type="arabicPeriod"/>
            </a:pPr>
            <a:endParaRPr lang="en-US" sz="1600" b="0" i="0" dirty="0" smtClean="0">
              <a:solidFill>
                <a:srgbClr val="222222"/>
              </a:solidFill>
              <a:effectLst/>
              <a:latin typeface="Roboto"/>
            </a:endParaRPr>
          </a:p>
          <a:p>
            <a:pPr marL="400050" lvl="1" indent="0" algn="l" rtl="0">
              <a:buNone/>
            </a:pPr>
            <a:r>
              <a:rPr lang="en-US" sz="1600" b="0" i="0" dirty="0" smtClean="0">
                <a:solidFill>
                  <a:srgbClr val="222222"/>
                </a:solidFill>
                <a:effectLst/>
                <a:latin typeface="Roboto"/>
              </a:rPr>
              <a:t>“Shall I compare thee to a summer’s day? </a:t>
            </a:r>
            <a:r>
              <a:rPr lang="en-US" sz="1600" dirty="0" smtClean="0">
                <a:latin typeface="Roboto"/>
              </a:rPr>
              <a:t/>
            </a:r>
            <a:br>
              <a:rPr lang="en-US" sz="1600" dirty="0" smtClean="0">
                <a:latin typeface="Roboto"/>
              </a:rPr>
            </a:br>
            <a:r>
              <a:rPr lang="en-US" sz="1600" b="0" i="0" dirty="0" smtClean="0">
                <a:solidFill>
                  <a:srgbClr val="222222"/>
                </a:solidFill>
                <a:effectLst/>
                <a:latin typeface="Roboto"/>
              </a:rPr>
              <a:t>Thou art more lovely and more temperate: </a:t>
            </a:r>
            <a:r>
              <a:rPr lang="en-US" sz="1600" dirty="0" smtClean="0">
                <a:latin typeface="Roboto"/>
              </a:rPr>
              <a:t/>
            </a:r>
            <a:br>
              <a:rPr lang="en-US" sz="1600" dirty="0" smtClean="0">
                <a:latin typeface="Roboto"/>
              </a:rPr>
            </a:br>
            <a:r>
              <a:rPr lang="en-US" sz="1600" b="0" i="0" dirty="0" smtClean="0">
                <a:solidFill>
                  <a:srgbClr val="222222"/>
                </a:solidFill>
                <a:effectLst/>
                <a:latin typeface="Roboto"/>
              </a:rPr>
              <a:t>Rough winds do shake the darling buds of May, </a:t>
            </a:r>
            <a:r>
              <a:rPr lang="en-US" sz="1600" dirty="0" smtClean="0">
                <a:latin typeface="Roboto"/>
              </a:rPr>
              <a:t/>
            </a:r>
            <a:br>
              <a:rPr lang="en-US" sz="1600" dirty="0" smtClean="0">
                <a:latin typeface="Roboto"/>
              </a:rPr>
            </a:br>
            <a:r>
              <a:rPr lang="en-US" sz="1600" b="0" i="0" dirty="0" smtClean="0">
                <a:solidFill>
                  <a:srgbClr val="222222"/>
                </a:solidFill>
                <a:effectLst/>
                <a:latin typeface="Roboto"/>
              </a:rPr>
              <a:t>And summer’s lease hath all too short a date: </a:t>
            </a:r>
            <a:r>
              <a:rPr lang="en-US" sz="1600" dirty="0" smtClean="0">
                <a:latin typeface="Roboto"/>
              </a:rPr>
              <a:t/>
            </a:r>
            <a:br>
              <a:rPr lang="en-US" sz="1600" dirty="0" smtClean="0">
                <a:latin typeface="Roboto"/>
              </a:rPr>
            </a:br>
            <a:r>
              <a:rPr lang="en-US" sz="1600" b="0" i="0" dirty="0" smtClean="0">
                <a:solidFill>
                  <a:srgbClr val="222222"/>
                </a:solidFill>
                <a:effectLst/>
                <a:latin typeface="Roboto"/>
              </a:rPr>
              <a:t>Sometime too hot the eye of heaven shines, </a:t>
            </a:r>
            <a:r>
              <a:rPr lang="en-US" sz="1600" dirty="0" smtClean="0">
                <a:latin typeface="Roboto"/>
              </a:rPr>
              <a:t/>
            </a:r>
            <a:br>
              <a:rPr lang="en-US" sz="1600" dirty="0" smtClean="0">
                <a:latin typeface="Roboto"/>
              </a:rPr>
            </a:br>
            <a:r>
              <a:rPr lang="en-US" sz="1600" b="0" i="0" dirty="0" smtClean="0">
                <a:solidFill>
                  <a:srgbClr val="222222"/>
                </a:solidFill>
                <a:effectLst/>
                <a:latin typeface="Roboto"/>
              </a:rPr>
              <a:t>And often is his gold complexion </a:t>
            </a:r>
            <a:r>
              <a:rPr lang="en-US" sz="1600" b="0" i="0" dirty="0" err="1" smtClean="0">
                <a:solidFill>
                  <a:srgbClr val="222222"/>
                </a:solidFill>
                <a:effectLst/>
                <a:latin typeface="Roboto"/>
              </a:rPr>
              <a:t>dimm’d</a:t>
            </a:r>
            <a:r>
              <a:rPr lang="en-US" sz="1600" b="0" i="0" dirty="0" smtClean="0">
                <a:solidFill>
                  <a:srgbClr val="222222"/>
                </a:solidFill>
                <a:effectLst/>
                <a:latin typeface="Roboto"/>
              </a:rPr>
              <a:t>; </a:t>
            </a:r>
            <a:r>
              <a:rPr lang="en-US" sz="1600" dirty="0" smtClean="0">
                <a:latin typeface="Roboto"/>
              </a:rPr>
              <a:t/>
            </a:r>
            <a:br>
              <a:rPr lang="en-US" sz="1600" dirty="0" smtClean="0">
                <a:latin typeface="Roboto"/>
              </a:rPr>
            </a:br>
            <a:r>
              <a:rPr lang="en-US" sz="1600" b="0" i="0" dirty="0" smtClean="0">
                <a:solidFill>
                  <a:srgbClr val="222222"/>
                </a:solidFill>
                <a:effectLst/>
                <a:latin typeface="Roboto"/>
              </a:rPr>
              <a:t>And every fair from fair sometime declines, </a:t>
            </a:r>
            <a:r>
              <a:rPr lang="en-US" sz="1600" dirty="0" smtClean="0">
                <a:latin typeface="Roboto"/>
              </a:rPr>
              <a:t/>
            </a:r>
            <a:br>
              <a:rPr lang="en-US" sz="1600" dirty="0" smtClean="0">
                <a:latin typeface="Roboto"/>
              </a:rPr>
            </a:br>
            <a:r>
              <a:rPr lang="en-US" sz="1600" b="0" i="0" dirty="0" smtClean="0">
                <a:solidFill>
                  <a:srgbClr val="222222"/>
                </a:solidFill>
                <a:effectLst/>
                <a:latin typeface="Roboto"/>
              </a:rPr>
              <a:t>By chance, or nature’s changing course </a:t>
            </a:r>
            <a:r>
              <a:rPr lang="en-US" sz="1600" b="0" i="0" dirty="0" err="1" smtClean="0">
                <a:solidFill>
                  <a:srgbClr val="222222"/>
                </a:solidFill>
                <a:effectLst/>
                <a:latin typeface="Roboto"/>
              </a:rPr>
              <a:t>untrimm’d</a:t>
            </a:r>
            <a:r>
              <a:rPr lang="en-US" sz="1600" b="0" i="0" dirty="0" smtClean="0">
                <a:solidFill>
                  <a:srgbClr val="222222"/>
                </a:solidFill>
                <a:effectLst/>
                <a:latin typeface="Roboto"/>
              </a:rPr>
              <a:t>; </a:t>
            </a:r>
            <a:r>
              <a:rPr lang="en-US" sz="1600" dirty="0" smtClean="0">
                <a:latin typeface="Roboto"/>
              </a:rPr>
              <a:t/>
            </a:r>
            <a:br>
              <a:rPr lang="en-US" sz="1600" dirty="0" smtClean="0">
                <a:latin typeface="Roboto"/>
              </a:rPr>
            </a:br>
            <a:r>
              <a:rPr lang="en-US" sz="1600" b="0" i="0" dirty="0" smtClean="0">
                <a:solidFill>
                  <a:srgbClr val="222222"/>
                </a:solidFill>
                <a:effectLst/>
                <a:latin typeface="Roboto"/>
              </a:rPr>
              <a:t>But thy eternal summer shall not fade…”</a:t>
            </a:r>
            <a:endParaRPr lang="en-US" sz="1600" dirty="0" smtClean="0">
              <a:latin typeface="Roboto"/>
            </a:endParaRPr>
          </a:p>
          <a:p>
            <a:pPr marL="400050" lvl="1" indent="0" algn="l" rtl="0">
              <a:buNone/>
            </a:pPr>
            <a:r>
              <a:rPr lang="en-US" sz="1600" dirty="0" smtClean="0">
                <a:solidFill>
                  <a:prstClr val="black"/>
                </a:solidFill>
                <a:latin typeface="Roboto"/>
              </a:rPr>
              <a:t>___________________________________________________________________</a:t>
            </a:r>
          </a:p>
          <a:p>
            <a:pPr marL="400050" lvl="1" indent="0" algn="l" rtl="0">
              <a:buNone/>
            </a:pPr>
            <a:r>
              <a:rPr lang="en-US" sz="1600" dirty="0" smtClean="0">
                <a:solidFill>
                  <a:prstClr val="black"/>
                </a:solidFill>
                <a:latin typeface="Roboto"/>
              </a:rPr>
              <a:t>“Death</a:t>
            </a:r>
            <a:r>
              <a:rPr lang="en-US" sz="1600" dirty="0">
                <a:solidFill>
                  <a:prstClr val="black"/>
                </a:solidFill>
                <a:latin typeface="Roboto"/>
              </a:rPr>
              <a:t>, be not proud, though some have called thee</a:t>
            </a:r>
          </a:p>
          <a:p>
            <a:pPr marL="400050" lvl="1" indent="0" algn="l" rtl="0">
              <a:buNone/>
            </a:pPr>
            <a:r>
              <a:rPr lang="en-US" sz="1600" dirty="0">
                <a:solidFill>
                  <a:prstClr val="black"/>
                </a:solidFill>
                <a:latin typeface="Roboto"/>
              </a:rPr>
              <a:t>Mighty and dreadful, for thou art not so ;</a:t>
            </a:r>
          </a:p>
          <a:p>
            <a:pPr marL="400050" lvl="1" indent="0" algn="l" rtl="0">
              <a:buNone/>
            </a:pPr>
            <a:r>
              <a:rPr lang="en-US" sz="1600" dirty="0">
                <a:solidFill>
                  <a:prstClr val="black"/>
                </a:solidFill>
                <a:latin typeface="Roboto"/>
              </a:rPr>
              <a:t>For those, whom thou </a:t>
            </a:r>
            <a:r>
              <a:rPr lang="en-US" sz="1600" dirty="0" err="1">
                <a:solidFill>
                  <a:prstClr val="black"/>
                </a:solidFill>
                <a:latin typeface="Roboto"/>
              </a:rPr>
              <a:t>think'st</a:t>
            </a:r>
            <a:r>
              <a:rPr lang="en-US" sz="1600" dirty="0">
                <a:solidFill>
                  <a:prstClr val="black"/>
                </a:solidFill>
                <a:latin typeface="Roboto"/>
              </a:rPr>
              <a:t> thou </a:t>
            </a:r>
            <a:r>
              <a:rPr lang="en-US" sz="1600" dirty="0" err="1">
                <a:solidFill>
                  <a:prstClr val="black"/>
                </a:solidFill>
                <a:latin typeface="Roboto"/>
              </a:rPr>
              <a:t>dost</a:t>
            </a:r>
            <a:r>
              <a:rPr lang="en-US" sz="1600" dirty="0">
                <a:solidFill>
                  <a:prstClr val="black"/>
                </a:solidFill>
                <a:latin typeface="Roboto"/>
              </a:rPr>
              <a:t> overthrow,</a:t>
            </a:r>
          </a:p>
          <a:p>
            <a:pPr marL="400050" lvl="1" indent="0" algn="l" rtl="0">
              <a:buNone/>
            </a:pPr>
            <a:r>
              <a:rPr lang="en-US" sz="1600" dirty="0">
                <a:solidFill>
                  <a:prstClr val="black"/>
                </a:solidFill>
                <a:latin typeface="Roboto"/>
              </a:rPr>
              <a:t>Die not, poor Death, nor yet canst thou kill </a:t>
            </a:r>
            <a:r>
              <a:rPr lang="en-US" sz="1600" dirty="0" smtClean="0">
                <a:solidFill>
                  <a:prstClr val="black"/>
                </a:solidFill>
                <a:latin typeface="Roboto"/>
              </a:rPr>
              <a:t>me”</a:t>
            </a:r>
            <a:endParaRPr lang="ar-SA" sz="1600" dirty="0">
              <a:latin typeface="Roboto"/>
            </a:endParaRPr>
          </a:p>
        </p:txBody>
      </p:sp>
    </p:spTree>
    <p:extLst>
      <p:ext uri="{BB962C8B-B14F-4D97-AF65-F5344CB8AC3E}">
        <p14:creationId xmlns="" xmlns:p14="http://schemas.microsoft.com/office/powerpoint/2010/main" val="23844162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048672"/>
          </a:xfrm>
        </p:spPr>
        <p:txBody>
          <a:bodyPr>
            <a:normAutofit fontScale="92500" lnSpcReduction="10000"/>
          </a:bodyPr>
          <a:lstStyle/>
          <a:p>
            <a:pPr marL="0" indent="0" algn="l" rtl="0">
              <a:buNone/>
            </a:pPr>
            <a:r>
              <a:rPr lang="en-US" sz="1900" dirty="0" smtClean="0">
                <a:latin typeface="Roboto"/>
              </a:rPr>
              <a:t>“Was this the face that </a:t>
            </a:r>
            <a:r>
              <a:rPr lang="en-US" sz="1900" dirty="0" err="1" smtClean="0">
                <a:latin typeface="Roboto"/>
              </a:rPr>
              <a:t>launch'd</a:t>
            </a:r>
            <a:r>
              <a:rPr lang="en-US" sz="1900" dirty="0" smtClean="0">
                <a:latin typeface="Roboto"/>
              </a:rPr>
              <a:t> a thousand ships,</a:t>
            </a:r>
          </a:p>
          <a:p>
            <a:pPr marL="0" indent="0" algn="l" rtl="0">
              <a:buNone/>
            </a:pPr>
            <a:r>
              <a:rPr lang="en-US" sz="1900" dirty="0" smtClean="0">
                <a:latin typeface="Roboto"/>
              </a:rPr>
              <a:t> And burnt the topless towers of Ilium? </a:t>
            </a:r>
          </a:p>
          <a:p>
            <a:pPr marL="0" indent="0" algn="l" rtl="0">
              <a:buNone/>
            </a:pPr>
            <a:r>
              <a:rPr lang="en-US" sz="1900" dirty="0" smtClean="0">
                <a:latin typeface="Roboto"/>
              </a:rPr>
              <a:t>Sweet Helen, make me immortal with a kiss. </a:t>
            </a:r>
          </a:p>
          <a:p>
            <a:pPr marL="0" indent="0" algn="l" rtl="0">
              <a:buNone/>
            </a:pPr>
            <a:r>
              <a:rPr lang="en-US" sz="1900" dirty="0" smtClean="0">
                <a:latin typeface="Roboto"/>
              </a:rPr>
              <a:t>O, thou art fairer than the evening air </a:t>
            </a:r>
          </a:p>
          <a:p>
            <a:pPr marL="0" indent="0" algn="l" rtl="0">
              <a:buNone/>
            </a:pPr>
            <a:r>
              <a:rPr lang="en-US" sz="1900" dirty="0" smtClean="0">
                <a:latin typeface="Roboto"/>
              </a:rPr>
              <a:t>Clad in the beauty of a thousand stars.”</a:t>
            </a:r>
          </a:p>
          <a:p>
            <a:pPr marL="0" indent="0" algn="l" rtl="0">
              <a:buNone/>
            </a:pPr>
            <a:r>
              <a:rPr lang="en-US" sz="1900" dirty="0" smtClean="0">
                <a:latin typeface="Roboto"/>
              </a:rPr>
              <a:t>________________________________________________________</a:t>
            </a:r>
          </a:p>
          <a:p>
            <a:pPr marL="6350" indent="0" algn="l" rtl="0">
              <a:buNone/>
            </a:pPr>
            <a:r>
              <a:rPr lang="en-US" sz="1900" dirty="0" smtClean="0">
                <a:latin typeface="Roboto"/>
              </a:rPr>
              <a:t>“To-morrow, and to-morrow, and to-morrow,</a:t>
            </a:r>
          </a:p>
          <a:p>
            <a:pPr marL="6350" indent="0" algn="l" rtl="0">
              <a:buNone/>
            </a:pPr>
            <a:r>
              <a:rPr lang="en-US" sz="1900" dirty="0" smtClean="0">
                <a:latin typeface="Roboto"/>
              </a:rPr>
              <a:t>Creeps in this petty pace from day to day,</a:t>
            </a:r>
          </a:p>
          <a:p>
            <a:pPr marL="6350" indent="0" algn="l" rtl="0">
              <a:buNone/>
            </a:pPr>
            <a:r>
              <a:rPr lang="en-US" sz="1900" dirty="0" smtClean="0">
                <a:latin typeface="Roboto"/>
              </a:rPr>
              <a:t>To the last syllable of recorded time;</a:t>
            </a:r>
          </a:p>
          <a:p>
            <a:pPr marL="6350" indent="0" algn="l" rtl="0">
              <a:buNone/>
            </a:pPr>
            <a:r>
              <a:rPr lang="en-US" sz="1900" dirty="0" smtClean="0">
                <a:latin typeface="Roboto"/>
              </a:rPr>
              <a:t>And all our yesterdays have lighted fools</a:t>
            </a:r>
          </a:p>
          <a:p>
            <a:pPr marL="6350" indent="0" algn="l" rtl="0">
              <a:buNone/>
            </a:pPr>
            <a:r>
              <a:rPr lang="en-US" sz="1900" dirty="0" smtClean="0">
                <a:latin typeface="Roboto"/>
              </a:rPr>
              <a:t>The way to dusty death. Out, out, brief candle!</a:t>
            </a:r>
          </a:p>
          <a:p>
            <a:pPr marL="6350" indent="0" algn="l" rtl="0">
              <a:buNone/>
            </a:pPr>
            <a:r>
              <a:rPr lang="en-US" sz="1900" dirty="0" smtClean="0">
                <a:latin typeface="Roboto"/>
              </a:rPr>
              <a:t>Life's but a walking shadow, a poor player,</a:t>
            </a:r>
          </a:p>
          <a:p>
            <a:pPr marL="6350" indent="0" algn="l" rtl="0">
              <a:buNone/>
            </a:pPr>
            <a:r>
              <a:rPr lang="en-US" sz="1900" dirty="0" smtClean="0">
                <a:latin typeface="Roboto"/>
              </a:rPr>
              <a:t>That struts and frets his hour upon the stage,</a:t>
            </a:r>
          </a:p>
          <a:p>
            <a:pPr marL="6350" indent="0" algn="l" rtl="0">
              <a:buNone/>
            </a:pPr>
            <a:r>
              <a:rPr lang="en-US" sz="1900" dirty="0" smtClean="0">
                <a:latin typeface="Roboto"/>
              </a:rPr>
              <a:t>And then is heard no more. It is a tale</a:t>
            </a:r>
          </a:p>
          <a:p>
            <a:pPr marL="6350" indent="0" algn="l" rtl="0">
              <a:buNone/>
            </a:pPr>
            <a:r>
              <a:rPr lang="en-US" sz="1900" dirty="0" smtClean="0">
                <a:latin typeface="Roboto"/>
              </a:rPr>
              <a:t>Told by an idiot, full of sound and fury,</a:t>
            </a:r>
          </a:p>
          <a:p>
            <a:pPr marL="6350" indent="0" algn="l" rtl="0">
              <a:buNone/>
            </a:pPr>
            <a:r>
              <a:rPr lang="en-US" sz="1900" dirty="0" smtClean="0">
                <a:latin typeface="Roboto"/>
              </a:rPr>
              <a:t>Signifying nothing.”</a:t>
            </a:r>
          </a:p>
          <a:p>
            <a:pPr marL="6350" indent="0" algn="l" rtl="0">
              <a:buNone/>
            </a:pPr>
            <a:r>
              <a:rPr lang="en-US" sz="1900" dirty="0" smtClean="0">
                <a:latin typeface="Roboto"/>
              </a:rPr>
              <a:t>_______________________________________________________</a:t>
            </a:r>
          </a:p>
          <a:p>
            <a:pPr marL="6350" indent="0" algn="l" rtl="0">
              <a:buNone/>
            </a:pPr>
            <a:r>
              <a:rPr lang="en-US" sz="1900" dirty="0" smtClean="0">
                <a:latin typeface="Roboto"/>
              </a:rPr>
              <a:t>“What's in a name? That which we call a rose</a:t>
            </a:r>
          </a:p>
          <a:p>
            <a:pPr marL="6350" indent="0" algn="l" rtl="0">
              <a:buNone/>
            </a:pPr>
            <a:r>
              <a:rPr lang="en-US" sz="1900" dirty="0" smtClean="0">
                <a:latin typeface="Roboto"/>
              </a:rPr>
              <a:t>By any other word would smell as sweet.”</a:t>
            </a:r>
          </a:p>
          <a:p>
            <a:pPr marL="6350" indent="0" algn="l" rtl="0">
              <a:buNone/>
            </a:pPr>
            <a:endParaRPr lang="en-US" sz="1900" dirty="0" smtClean="0">
              <a:latin typeface="Roboto"/>
            </a:endParaRPr>
          </a:p>
          <a:p>
            <a:pPr marL="0" indent="0" algn="l" rtl="0">
              <a:buNone/>
            </a:pPr>
            <a:endParaRPr lang="ar-SA" sz="1600" dirty="0">
              <a:latin typeface="Roboto"/>
            </a:endParaRPr>
          </a:p>
        </p:txBody>
      </p:sp>
    </p:spTree>
    <p:extLst>
      <p:ext uri="{BB962C8B-B14F-4D97-AF65-F5344CB8AC3E}">
        <p14:creationId xmlns="" xmlns:p14="http://schemas.microsoft.com/office/powerpoint/2010/main" val="339501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42852"/>
            <a:ext cx="6400800" cy="928694"/>
          </a:xfrm>
        </p:spPr>
        <p:txBody>
          <a:bodyPr>
            <a:normAutofit fontScale="90000"/>
          </a:bodyPr>
          <a:lstStyle/>
          <a:p>
            <a:r>
              <a:rPr lang="en-US" dirty="0"/>
              <a:t> </a:t>
            </a:r>
            <a:r>
              <a:rPr lang="en-US" b="1" dirty="0">
                <a:solidFill>
                  <a:schemeClr val="tx1"/>
                </a:solidFill>
              </a:rPr>
              <a:t>Mary </a:t>
            </a:r>
            <a:r>
              <a:rPr lang="en-US" b="1" dirty="0" smtClean="0">
                <a:solidFill>
                  <a:schemeClr val="tx1"/>
                </a:solidFill>
              </a:rPr>
              <a:t>Tudor</a:t>
            </a:r>
            <a:r>
              <a:rPr lang="en-US" dirty="0">
                <a:solidFill>
                  <a:schemeClr val="tx1"/>
                </a:solidFill>
              </a:rPr>
              <a:t> "</a:t>
            </a:r>
            <a:r>
              <a:rPr lang="en-US" b="1" dirty="0">
                <a:solidFill>
                  <a:schemeClr val="tx1"/>
                </a:solidFill>
              </a:rPr>
              <a:t>Bloody Mary</a:t>
            </a:r>
            <a:r>
              <a:rPr lang="en-US" dirty="0">
                <a:solidFill>
                  <a:schemeClr val="tx1"/>
                </a:solidFill>
              </a:rPr>
              <a:t>" </a:t>
            </a:r>
            <a:endParaRPr lang="ru-RU" dirty="0">
              <a:solidFill>
                <a:schemeClr val="tx1"/>
              </a:solidFill>
            </a:endParaRPr>
          </a:p>
        </p:txBody>
      </p:sp>
      <p:pic>
        <p:nvPicPr>
          <p:cNvPr id="4098" name="Picture 2" descr="Maria Tudor1.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2060848"/>
            <a:ext cx="3528392" cy="460851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3851920" y="1000108"/>
            <a:ext cx="5077798" cy="2246769"/>
          </a:xfrm>
          <a:prstGeom prst="rect">
            <a:avLst/>
          </a:prstGeom>
        </p:spPr>
        <p:txBody>
          <a:bodyPr wrap="square">
            <a:spAutoFit/>
          </a:bodyPr>
          <a:lstStyle/>
          <a:p>
            <a:pPr algn="l"/>
            <a:r>
              <a:rPr lang="en-US" sz="2800" dirty="0" smtClean="0">
                <a:solidFill>
                  <a:srgbClr val="000000"/>
                </a:solidFill>
                <a:latin typeface="Times New Roman" panose="02020603050405020304" pitchFamily="18" charset="0"/>
                <a:cs typeface="Times New Roman" panose="02020603050405020304" pitchFamily="18" charset="0"/>
              </a:rPr>
              <a:t>Mary Tudor is </a:t>
            </a:r>
            <a:r>
              <a:rPr lang="en-US" sz="2800" dirty="0">
                <a:solidFill>
                  <a:srgbClr val="000000"/>
                </a:solidFill>
                <a:latin typeface="Times New Roman" panose="02020603050405020304" pitchFamily="18" charset="0"/>
                <a:cs typeface="Times New Roman" panose="02020603050405020304" pitchFamily="18" charset="0"/>
              </a:rPr>
              <a:t>known as Bloody Mary for her persecution of </a:t>
            </a:r>
            <a:r>
              <a:rPr lang="en-US" sz="2800" dirty="0">
                <a:latin typeface="Times New Roman" panose="02020603050405020304" pitchFamily="18" charset="0"/>
                <a:cs typeface="Times New Roman" panose="02020603050405020304" pitchFamily="18" charset="0"/>
              </a:rPr>
              <a:t>Protestants in a vain attempt to restore </a:t>
            </a:r>
            <a:r>
              <a:rPr lang="en-US" sz="2800" dirty="0" smtClean="0">
                <a:latin typeface="Times New Roman" panose="02020603050405020304" pitchFamily="18" charset="0"/>
                <a:cs typeface="Times New Roman" panose="02020603050405020304" pitchFamily="18" charset="0"/>
              </a:rPr>
              <a:t>Roman </a:t>
            </a:r>
            <a:r>
              <a:rPr lang="en-US" sz="2800" dirty="0">
                <a:latin typeface="Times New Roman" panose="02020603050405020304" pitchFamily="18" charset="0"/>
                <a:cs typeface="Times New Roman" panose="02020603050405020304" pitchFamily="18" charset="0"/>
              </a:rPr>
              <a:t>Catholicism</a:t>
            </a:r>
            <a:r>
              <a:rPr lang="en-US" sz="2800" dirty="0">
                <a:solidFill>
                  <a:srgbClr val="000000"/>
                </a:solidFill>
                <a:latin typeface="Times New Roman" panose="02020603050405020304" pitchFamily="18" charset="0"/>
                <a:cs typeface="Times New Roman" panose="02020603050405020304" pitchFamily="18" charset="0"/>
              </a:rPr>
              <a:t> in England.</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7661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42852"/>
            <a:ext cx="6347713" cy="1143008"/>
          </a:xfrm>
        </p:spPr>
        <p:txBody>
          <a:bodyPr/>
          <a:lstStyle/>
          <a:p>
            <a:r>
              <a:rPr lang="en-US" dirty="0" smtClean="0">
                <a:solidFill>
                  <a:schemeClr val="tx1"/>
                </a:solidFill>
              </a:rPr>
              <a:t>Queen Elizabeth 1</a:t>
            </a:r>
            <a:endParaRPr lang="ar-SA" dirty="0">
              <a:solidFill>
                <a:schemeClr val="tx1"/>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928794" y="1142984"/>
            <a:ext cx="6429420" cy="53676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4777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608" y="404664"/>
            <a:ext cx="6008712" cy="864096"/>
          </a:xfrm>
        </p:spPr>
        <p:txBody>
          <a:bodyPr>
            <a:noAutofit/>
          </a:bodyPr>
          <a:lstStyle/>
          <a:p>
            <a:pPr rtl="0"/>
            <a:r>
              <a:rPr lang="en-US" b="1" dirty="0" smtClean="0">
                <a:solidFill>
                  <a:schemeClr val="tx1"/>
                </a:solidFill>
              </a:rPr>
              <a:t> </a:t>
            </a:r>
            <a:r>
              <a:rPr lang="en-US" b="1" dirty="0">
                <a:solidFill>
                  <a:schemeClr val="tx1"/>
                </a:solidFill>
              </a:rPr>
              <a:t>Elizabeth I</a:t>
            </a:r>
            <a:r>
              <a:rPr lang="en-US" b="1" u="sng" dirty="0" smtClean="0">
                <a:solidFill>
                  <a:schemeClr val="tx1"/>
                </a:solidFill>
              </a:rPr>
              <a:t> </a:t>
            </a:r>
            <a:endParaRPr lang="ar-SA" b="1" u="sng" dirty="0">
              <a:solidFill>
                <a:schemeClr val="tx1"/>
              </a:solidFill>
            </a:endParaRPr>
          </a:p>
        </p:txBody>
      </p:sp>
      <p:sp>
        <p:nvSpPr>
          <p:cNvPr id="3" name="Content Placeholder 2"/>
          <p:cNvSpPr>
            <a:spLocks noGrp="1"/>
          </p:cNvSpPr>
          <p:nvPr>
            <p:ph idx="1"/>
          </p:nvPr>
        </p:nvSpPr>
        <p:spPr>
          <a:xfrm>
            <a:off x="428596" y="1285860"/>
            <a:ext cx="8123948" cy="5286412"/>
          </a:xfrm>
          <a:ln>
            <a:noFill/>
          </a:ln>
          <a:effectLst>
            <a:glow rad="2286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txBody>
          <a:bodyPr>
            <a:noAutofit/>
          </a:bodyPr>
          <a:lstStyle/>
          <a:p>
            <a:pPr indent="0" algn="l">
              <a:buNone/>
            </a:pPr>
            <a:endParaRPr lang="en-US" b="1" dirty="0" smtClean="0">
              <a:latin typeface="Cambria" pitchFamily="18" charset="0"/>
              <a:cs typeface="Times New Roman" panose="02020603050405020304" pitchFamily="18" charset="0"/>
            </a:endParaRPr>
          </a:p>
          <a:p>
            <a:pPr indent="0" algn="just">
              <a:buNone/>
            </a:pPr>
            <a:r>
              <a:rPr lang="en-US" b="1" dirty="0" smtClean="0">
                <a:latin typeface="Times New Roman" pitchFamily="18" charset="0"/>
                <a:cs typeface="Times New Roman" pitchFamily="18" charset="0"/>
              </a:rPr>
              <a:t>Elizabeth </a:t>
            </a:r>
            <a:r>
              <a:rPr lang="en-US" b="1" dirty="0">
                <a:latin typeface="Times New Roman" pitchFamily="18" charset="0"/>
                <a:cs typeface="Times New Roman" pitchFamily="18" charset="0"/>
              </a:rPr>
              <a:t>I</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a:t>
            </a:r>
            <a:r>
              <a:rPr lang="ru-RU" b="1" dirty="0">
                <a:latin typeface="Times New Roman" pitchFamily="18" charset="0"/>
                <a:cs typeface="Times New Roman" pitchFamily="18" charset="0"/>
              </a:rPr>
              <a:t>The </a:t>
            </a:r>
            <a:r>
              <a:rPr lang="ru-RU" b="1" dirty="0" err="1">
                <a:latin typeface="Times New Roman" pitchFamily="18" charset="0"/>
                <a:cs typeface="Times New Roman" pitchFamily="18" charset="0"/>
              </a:rPr>
              <a:t>Virgin</a:t>
            </a:r>
            <a:r>
              <a:rPr lang="ru-RU" b="1"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Queen</a:t>
            </a:r>
            <a:r>
              <a:rPr lang="ru-RU" b="1"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(1558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1603, 45 </a:t>
            </a:r>
            <a:r>
              <a:rPr lang="en-US" dirty="0">
                <a:latin typeface="Times New Roman" pitchFamily="18" charset="0"/>
                <a:cs typeface="Times New Roman" pitchFamily="18" charset="0"/>
              </a:rPr>
              <a:t>years as a queen) </a:t>
            </a:r>
            <a:r>
              <a:rPr lang="en-US" dirty="0" smtClean="0">
                <a:latin typeface="Times New Roman" pitchFamily="18" charset="0"/>
                <a:cs typeface="Times New Roman" pitchFamily="18" charset="0"/>
              </a:rPr>
              <a:t>was a strong protestant. After </a:t>
            </a:r>
            <a:r>
              <a:rPr lang="en-US" dirty="0">
                <a:latin typeface="Times New Roman" pitchFamily="18" charset="0"/>
                <a:cs typeface="Times New Roman" pitchFamily="18" charset="0"/>
              </a:rPr>
              <a:t>the death of her sister </a:t>
            </a:r>
            <a:r>
              <a:rPr lang="en-US" b="1" dirty="0">
                <a:latin typeface="Times New Roman" pitchFamily="18" charset="0"/>
                <a:cs typeface="Times New Roman" pitchFamily="18" charset="0"/>
              </a:rPr>
              <a:t>Mary I</a:t>
            </a:r>
            <a:r>
              <a:rPr lang="en-US" dirty="0">
                <a:latin typeface="Times New Roman" pitchFamily="18" charset="0"/>
                <a:cs typeface="Times New Roman" pitchFamily="18" charset="0"/>
              </a:rPr>
              <a:t> in November, 1558, the twenty-five year old Elizabeth, having survived many reversals of fortune, and largely through her </a:t>
            </a:r>
            <a:r>
              <a:rPr lang="en-US" dirty="0" smtClean="0">
                <a:latin typeface="Times New Roman" pitchFamily="18" charset="0"/>
                <a:cs typeface="Times New Roman" pitchFamily="18" charset="0"/>
              </a:rPr>
              <a:t>own aptitude </a:t>
            </a:r>
            <a:r>
              <a:rPr lang="en-US" dirty="0">
                <a:latin typeface="Times New Roman" pitchFamily="18" charset="0"/>
                <a:cs typeface="Times New Roman" pitchFamily="18" charset="0"/>
              </a:rPr>
              <a:t>and skill, ascended the throne</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540002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3062</TotalTime>
  <Words>3971</Words>
  <Application>Microsoft Office PowerPoint</Application>
  <PresentationFormat>Экран (4:3)</PresentationFormat>
  <Paragraphs>230</Paragraphs>
  <Slides>66</Slides>
  <Notes>5</Notes>
  <HiddenSlides>0</HiddenSlides>
  <MMClips>0</MMClips>
  <ScaleCrop>false</ScaleCrop>
  <HeadingPairs>
    <vt:vector size="4" baseType="variant">
      <vt:variant>
        <vt:lpstr>Тема</vt:lpstr>
      </vt:variant>
      <vt:variant>
        <vt:i4>2</vt:i4>
      </vt:variant>
      <vt:variant>
        <vt:lpstr>Заголовки слайдов</vt:lpstr>
      </vt:variant>
      <vt:variant>
        <vt:i4>66</vt:i4>
      </vt:variant>
    </vt:vector>
  </HeadingPairs>
  <TitlesOfParts>
    <vt:vector size="68" baseType="lpstr">
      <vt:lpstr>Office Theme</vt:lpstr>
      <vt:lpstr>Тема Office</vt:lpstr>
      <vt:lpstr>Слайд 1</vt:lpstr>
      <vt:lpstr>Elizabethan literature</vt:lpstr>
      <vt:lpstr>Слайд 3</vt:lpstr>
      <vt:lpstr>Слайд 4</vt:lpstr>
      <vt:lpstr>Henry VIII is often described as a true Renaissance Man. He was athletic, good looking, intelligent, well educated and an accomplished musician – played instruments and wrote his own songs. He spoke many languages fluently and loved to read and study. Henry loved art and culture bringing many of the top artists, writers, and philosophers from mainland Europe to his court.</vt:lpstr>
      <vt:lpstr>The tragic Lady Jane Grey  - the Queen for nine days was imprisoned to the Tower and beheaded </vt:lpstr>
      <vt:lpstr> Mary Tudor "Bloody Mary" </vt:lpstr>
      <vt:lpstr>Queen Elizabeth 1</vt:lpstr>
      <vt:lpstr> Elizabeth I </vt:lpstr>
      <vt:lpstr>Mary Stuart, Queen of Scots</vt:lpstr>
      <vt:lpstr>Слайд 11</vt:lpstr>
      <vt:lpstr>Jacob VI / Jacob I</vt:lpstr>
      <vt:lpstr> </vt:lpstr>
      <vt:lpstr>Слайд 14</vt:lpstr>
      <vt:lpstr>Слайд 15</vt:lpstr>
      <vt:lpstr>Слайд 16</vt:lpstr>
      <vt:lpstr>Poetry</vt:lpstr>
      <vt:lpstr>Слайд 18</vt:lpstr>
      <vt:lpstr>Sir Thomas Wyatt and Henry Howard, Earl of Surrey</vt:lpstr>
      <vt:lpstr>Sir Philip Sidney</vt:lpstr>
      <vt:lpstr>What is a sonnet?</vt:lpstr>
      <vt:lpstr>William Shakespeare</vt:lpstr>
      <vt:lpstr>Shakespeare's Four Writing Periods </vt:lpstr>
      <vt:lpstr>Слайд 24</vt:lpstr>
      <vt:lpstr>Слайд 25</vt:lpstr>
      <vt:lpstr>William Shakespeare as poet</vt:lpstr>
      <vt:lpstr>Edmund Spencer</vt:lpstr>
      <vt:lpstr>Слайд 28</vt:lpstr>
      <vt:lpstr>Слайд 29</vt:lpstr>
      <vt:lpstr>Pastorals portraying or expressive of the life of shepherds or country people especially in an idealized and conventionalized manner</vt:lpstr>
      <vt:lpstr>Слайд 31</vt:lpstr>
      <vt:lpstr>Elizabethan prose</vt:lpstr>
      <vt:lpstr>Слайд 33</vt:lpstr>
      <vt:lpstr>John Lyly</vt:lpstr>
      <vt:lpstr>What is Euphuism?</vt:lpstr>
      <vt:lpstr>Francis Bacon, 1st Viscount St Alban</vt:lpstr>
      <vt:lpstr>Слайд 37</vt:lpstr>
      <vt:lpstr>Слайд 38</vt:lpstr>
      <vt:lpstr>Слайд 39</vt:lpstr>
      <vt:lpstr>Слайд 40</vt:lpstr>
      <vt:lpstr>William Tyndale</vt:lpstr>
      <vt:lpstr>The Metaphysical Poets </vt:lpstr>
      <vt:lpstr>John Donne</vt:lpstr>
      <vt:lpstr>Слайд 44</vt:lpstr>
      <vt:lpstr>John Donne</vt:lpstr>
      <vt:lpstr>Famous lines of John Donne</vt:lpstr>
      <vt:lpstr>Elizabethan DRAMA</vt:lpstr>
      <vt:lpstr>Слайд 48</vt:lpstr>
      <vt:lpstr>Ben Jonson</vt:lpstr>
      <vt:lpstr>Слайд 50</vt:lpstr>
      <vt:lpstr>Слайд 51</vt:lpstr>
      <vt:lpstr>Слайд 52</vt:lpstr>
      <vt:lpstr>Christopher Marlowe</vt:lpstr>
      <vt:lpstr>Слайд 54</vt:lpstr>
      <vt:lpstr>William Shakespeare</vt:lpstr>
      <vt:lpstr>Слайд 56</vt:lpstr>
      <vt:lpstr>Famous Lines:</vt:lpstr>
      <vt:lpstr>Explanation</vt:lpstr>
      <vt:lpstr>Romeo and Juliet</vt:lpstr>
      <vt:lpstr>Questions</vt:lpstr>
      <vt:lpstr>Слайд 61</vt:lpstr>
      <vt:lpstr>Слайд 62</vt:lpstr>
      <vt:lpstr>Слайд 63</vt:lpstr>
      <vt:lpstr>Слайд 64</vt:lpstr>
      <vt:lpstr>Short Answer Question:</vt:lpstr>
      <vt:lpstr>Слайд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Elizabethan literature</dc:title>
  <dc:creator>user</dc:creator>
  <cp:lastModifiedBy>Admin</cp:lastModifiedBy>
  <cp:revision>206</cp:revision>
  <dcterms:created xsi:type="dcterms:W3CDTF">2015-02-16T08:18:40Z</dcterms:created>
  <dcterms:modified xsi:type="dcterms:W3CDTF">2021-05-15T19:17:14Z</dcterms:modified>
</cp:coreProperties>
</file>