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7" autoAdjust="0"/>
    <p:restoredTop sz="94669" autoAdjust="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124745"/>
            <a:ext cx="7486600" cy="247570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Expressive </a:t>
            </a:r>
            <a:r>
              <a:rPr lang="en-US" b="1" dirty="0"/>
              <a:t>Means and Stylistic Devices. Phonetic and Graphical Expressive Means and Stylistic </a:t>
            </a:r>
            <a:r>
              <a:rPr lang="en-US" b="1" dirty="0" smtClean="0"/>
              <a:t>Devices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/>
          <a:lstStyle/>
          <a:p>
            <a:pPr algn="r"/>
            <a:endParaRPr lang="ru-RU" smtClean="0"/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74617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Graphical </a:t>
            </a:r>
            <a:r>
              <a:rPr lang="en-US" dirty="0">
                <a:effectLst/>
              </a:rPr>
              <a:t>Expressive Means and SD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80728"/>
            <a:ext cx="7890080" cy="5267672"/>
          </a:xfrm>
        </p:spPr>
        <p:txBody>
          <a:bodyPr>
            <a:normAutofit/>
          </a:bodyPr>
          <a:lstStyle/>
          <a:p>
            <a:r>
              <a:rPr lang="en-US" dirty="0" smtClean="0"/>
              <a:t>Sound </a:t>
            </a:r>
            <a:r>
              <a:rPr lang="en-US" dirty="0"/>
              <a:t>is foregrounded mainly through the change of its accepted graphical representation. This intentional violation of the graphical shape of a word used to reflect its authentic pronunciation is called </a:t>
            </a:r>
            <a:r>
              <a:rPr lang="en-US" b="1" dirty="0" err="1"/>
              <a:t>graphon</a:t>
            </a:r>
            <a:r>
              <a:rPr lang="en-US" b="1" i="1" dirty="0"/>
              <a:t>.</a:t>
            </a:r>
            <a:endParaRPr lang="ru-RU" dirty="0"/>
          </a:p>
          <a:p>
            <a:r>
              <a:rPr lang="en-US" dirty="0" err="1"/>
              <a:t>Graphon</a:t>
            </a:r>
            <a:r>
              <a:rPr lang="en-US" dirty="0"/>
              <a:t> </a:t>
            </a:r>
            <a:r>
              <a:rPr lang="en-US" dirty="0" smtClean="0"/>
              <a:t>– effective </a:t>
            </a:r>
            <a:r>
              <a:rPr lang="en-US" dirty="0"/>
              <a:t>means of supplying information about the speaker's origin, social and educational background, physical or emotional condition, etc.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23221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Graphical Expressive Means and SD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908720"/>
            <a:ext cx="7962088" cy="5339680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en-US" u="sng" dirty="0"/>
              <a:t>The main functions</a:t>
            </a:r>
            <a:r>
              <a:rPr lang="en-US" dirty="0"/>
              <a:t> of </a:t>
            </a:r>
            <a:r>
              <a:rPr lang="en-US" b="1" dirty="0" err="1"/>
              <a:t>graphon</a:t>
            </a:r>
            <a:r>
              <a:rPr lang="en-US" dirty="0"/>
              <a:t> are:</a:t>
            </a:r>
            <a:endParaRPr lang="ru-RU" dirty="0"/>
          </a:p>
          <a:p>
            <a:r>
              <a:rPr lang="en-US" dirty="0" smtClean="0"/>
              <a:t>to </a:t>
            </a:r>
            <a:r>
              <a:rPr lang="en-US" dirty="0"/>
              <a:t>express the author's attitude to the characters, 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 smtClean="0"/>
              <a:t>butler </a:t>
            </a:r>
            <a:r>
              <a:rPr lang="en-US" dirty="0" err="1" smtClean="0"/>
              <a:t>Yellowplush</a:t>
            </a:r>
            <a:r>
              <a:rPr lang="en-US" dirty="0" smtClean="0"/>
              <a:t> </a:t>
            </a:r>
            <a:r>
              <a:rPr lang="en-US" dirty="0"/>
              <a:t>impresses his listeners with the learned words pronouncing them as "</a:t>
            </a:r>
            <a:r>
              <a:rPr lang="en-US" i="1" dirty="0" err="1"/>
              <a:t>sellybrated</a:t>
            </a:r>
            <a:r>
              <a:rPr lang="en-US" dirty="0"/>
              <a:t>" (celebrated), "</a:t>
            </a:r>
            <a:r>
              <a:rPr lang="en-US" i="1" dirty="0" err="1"/>
              <a:t>bennyviolent</a:t>
            </a:r>
            <a:r>
              <a:rPr lang="en-US" dirty="0"/>
              <a:t>" (benevolent</a:t>
            </a:r>
            <a:r>
              <a:rPr lang="en-US" dirty="0" smtClean="0"/>
              <a:t>).</a:t>
            </a:r>
            <a:endParaRPr lang="ru-RU" dirty="0"/>
          </a:p>
          <a:p>
            <a:r>
              <a:rPr lang="en-US" dirty="0" smtClean="0"/>
              <a:t>to </a:t>
            </a:r>
            <a:r>
              <a:rPr lang="en-US" dirty="0"/>
              <a:t>show the physical defects of the speakers, </a:t>
            </a:r>
            <a:r>
              <a:rPr lang="en-US" i="1" dirty="0"/>
              <a:t>e.g. </a:t>
            </a:r>
            <a:r>
              <a:rPr lang="en-US" dirty="0"/>
              <a:t>the stuttering</a:t>
            </a:r>
            <a:r>
              <a:rPr lang="en-US" i="1" dirty="0"/>
              <a:t> "The b-b-b-b-bas-</a:t>
            </a:r>
            <a:r>
              <a:rPr lang="en-US" i="1" dirty="0" err="1"/>
              <a:t>tud</a:t>
            </a:r>
            <a:r>
              <a:rPr lang="en-US" i="1" dirty="0"/>
              <a:t> - he seen me c--</a:t>
            </a:r>
            <a:r>
              <a:rPr lang="en-US" i="1" dirty="0" smtClean="0"/>
              <a:t>c-c-c-coming“</a:t>
            </a:r>
            <a:r>
              <a:rPr lang="en-US" dirty="0" smtClean="0"/>
              <a:t>,</a:t>
            </a:r>
          </a:p>
          <a:p>
            <a:r>
              <a:rPr lang="en-US" dirty="0" smtClean="0"/>
              <a:t>to </a:t>
            </a:r>
            <a:r>
              <a:rPr lang="en-US" dirty="0"/>
              <a:t>convey the atmosphere of authentic live communication, of the informality of the speech act, </a:t>
            </a:r>
            <a:r>
              <a:rPr lang="en-US" i="1" dirty="0"/>
              <a:t>e.g.</a:t>
            </a:r>
            <a:r>
              <a:rPr lang="en-US" dirty="0"/>
              <a:t> "</a:t>
            </a:r>
            <a:r>
              <a:rPr lang="en-US" i="1" dirty="0" err="1"/>
              <a:t>gimme</a:t>
            </a:r>
            <a:r>
              <a:rPr lang="en-US" dirty="0"/>
              <a:t>" (give me), "</a:t>
            </a:r>
            <a:r>
              <a:rPr lang="en-US" i="1" dirty="0" err="1"/>
              <a:t>lemme</a:t>
            </a:r>
            <a:r>
              <a:rPr lang="en-US" dirty="0"/>
              <a:t>" (let me), "</a:t>
            </a:r>
            <a:r>
              <a:rPr lang="en-US" i="1" dirty="0" err="1"/>
              <a:t>gonna</a:t>
            </a:r>
            <a:r>
              <a:rPr lang="en-US" dirty="0"/>
              <a:t>" (going to), "</a:t>
            </a:r>
            <a:r>
              <a:rPr lang="en-US" i="1" dirty="0" err="1"/>
              <a:t>gotta</a:t>
            </a:r>
            <a:r>
              <a:rPr lang="en-US" dirty="0"/>
              <a:t>" (got to</a:t>
            </a:r>
            <a:r>
              <a:rPr lang="en-US" dirty="0" smtClean="0"/>
              <a:t>), </a:t>
            </a:r>
            <a:r>
              <a:rPr lang="en-US" dirty="0"/>
              <a:t>etc.</a:t>
            </a:r>
            <a:endParaRPr lang="ru-RU" dirty="0"/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94375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70609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Graphical Expressive Means and SD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24744"/>
            <a:ext cx="7714104" cy="5123656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dirty="0" smtClean="0"/>
              <a:t>Graphical </a:t>
            </a:r>
            <a:r>
              <a:rPr lang="en-US" dirty="0"/>
              <a:t>changes may reflect not only the peculiarities of pronunciation, but are also used to convey the intensity of the stress, emphasizing and thus foregrounding the stressed words. 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To </a:t>
            </a:r>
            <a:r>
              <a:rPr lang="en-US" dirty="0"/>
              <a:t>such purely </a:t>
            </a:r>
            <a:r>
              <a:rPr lang="en-US" b="1" dirty="0"/>
              <a:t>graphical </a:t>
            </a:r>
            <a:r>
              <a:rPr lang="en-US" b="1" dirty="0" smtClean="0"/>
              <a:t>means</a:t>
            </a:r>
            <a:r>
              <a:rPr lang="en-US" b="1" i="1" dirty="0"/>
              <a:t> </a:t>
            </a:r>
            <a:r>
              <a:rPr lang="en-US" dirty="0" smtClean="0"/>
              <a:t>we </a:t>
            </a:r>
            <a:r>
              <a:rPr lang="en-US" dirty="0"/>
              <a:t>should refer 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changes of the type (italics</a:t>
            </a:r>
            <a:r>
              <a:rPr lang="en-US" b="1" dirty="0"/>
              <a:t>, </a:t>
            </a:r>
            <a:r>
              <a:rPr lang="en-US" dirty="0"/>
              <a:t>capitalization</a:t>
            </a:r>
            <a:r>
              <a:rPr lang="en-US" dirty="0" smtClean="0"/>
              <a:t>),</a:t>
            </a:r>
          </a:p>
          <a:p>
            <a:r>
              <a:rPr lang="en-US" dirty="0" smtClean="0"/>
              <a:t>spacing </a:t>
            </a:r>
            <a:r>
              <a:rPr lang="en-US" dirty="0"/>
              <a:t>of graphemes (hyphenation, </a:t>
            </a:r>
            <a:r>
              <a:rPr lang="en-US" dirty="0" err="1" smtClean="0"/>
              <a:t>multiplication</a:t>
            </a:r>
            <a:r>
              <a:rPr lang="en-US" dirty="0" err="1" smtClean="0"/>
              <a:t>,capitalization</a:t>
            </a:r>
            <a:r>
              <a:rPr lang="en-US" dirty="0" smtClean="0"/>
              <a:t>)  </a:t>
            </a:r>
            <a:r>
              <a:rPr lang="en-US" i="1" dirty="0"/>
              <a:t>e.g. </a:t>
            </a:r>
            <a:r>
              <a:rPr lang="en-US" dirty="0" smtClean="0"/>
              <a:t>“Help</a:t>
            </a:r>
            <a:r>
              <a:rPr lang="en-US" dirty="0"/>
              <a:t>. Help. </a:t>
            </a:r>
            <a:r>
              <a:rPr lang="en-US" i="1" dirty="0" smtClean="0"/>
              <a:t>HELP</a:t>
            </a:r>
            <a:r>
              <a:rPr lang="en-US" dirty="0" smtClean="0"/>
              <a:t>”; “He </a:t>
            </a:r>
            <a:r>
              <a:rPr lang="en-US" dirty="0"/>
              <a:t>was grinning like a </a:t>
            </a:r>
            <a:r>
              <a:rPr lang="en-US" i="1" dirty="0" err="1" smtClean="0"/>
              <a:t>chim</a:t>
            </a:r>
            <a:r>
              <a:rPr lang="en-US" i="1" dirty="0" smtClean="0"/>
              <a:t>-pan-zee</a:t>
            </a:r>
            <a:r>
              <a:rPr lang="en-US" dirty="0" smtClean="0"/>
              <a:t>”; “</a:t>
            </a:r>
            <a:r>
              <a:rPr lang="en-US" i="1" dirty="0" err="1" smtClean="0"/>
              <a:t>Alllll</a:t>
            </a:r>
            <a:r>
              <a:rPr lang="en-US" i="1" dirty="0" smtClean="0"/>
              <a:t> </a:t>
            </a:r>
            <a:r>
              <a:rPr lang="en-US" i="1" dirty="0" err="1" smtClean="0"/>
              <a:t>aboarrrrrd</a:t>
            </a:r>
            <a:r>
              <a:rPr lang="en-US" i="1" dirty="0" smtClean="0"/>
              <a:t>”</a:t>
            </a:r>
            <a:r>
              <a:rPr lang="en-US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40860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en-US" dirty="0" smtClean="0"/>
          </a:p>
          <a:p>
            <a:pPr marL="82296" indent="0" algn="ctr">
              <a:buNone/>
            </a:pPr>
            <a:endParaRPr lang="en-US" dirty="0"/>
          </a:p>
          <a:p>
            <a:pPr marL="82296" indent="0" algn="ctr">
              <a:buNone/>
            </a:pPr>
            <a:endParaRPr lang="en-US" dirty="0" smtClean="0"/>
          </a:p>
          <a:p>
            <a:pPr marL="82296" indent="0" algn="ctr">
              <a:buNone/>
            </a:pPr>
            <a:r>
              <a:rPr lang="en-US" sz="8000" dirty="0" smtClean="0"/>
              <a:t>Thank you</a:t>
            </a:r>
            <a:endParaRPr lang="ru-RU" sz="8000" dirty="0"/>
          </a:p>
        </p:txBody>
      </p:sp>
    </p:spTree>
    <p:extLst>
      <p:ext uri="{BB962C8B-B14F-4D97-AF65-F5344CB8AC3E}">
        <p14:creationId xmlns="" xmlns:p14="http://schemas.microsoft.com/office/powerpoint/2010/main" val="2939897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11.1. Expressive Means and Stylistic Devices. </a:t>
            </a:r>
            <a:endParaRPr lang="ru-RU" dirty="0"/>
          </a:p>
          <a:p>
            <a:r>
              <a:rPr lang="en-US" dirty="0"/>
              <a:t>11.2. Phonetic Expressive Means and Stylistic Devices.</a:t>
            </a:r>
            <a:endParaRPr lang="ru-RU" dirty="0"/>
          </a:p>
          <a:p>
            <a:r>
              <a:rPr lang="en-US" dirty="0"/>
              <a:t>11.3. Graphical Expressive Means and Stylistic Devices.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92187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034096" cy="778098"/>
          </a:xfrm>
        </p:spPr>
        <p:txBody>
          <a:bodyPr>
            <a:normAutofit fontScale="90000"/>
          </a:bodyPr>
          <a:lstStyle/>
          <a:p>
            <a:r>
              <a:rPr lang="en-US" dirty="0"/>
              <a:t>Expressive Means and Stylistic Devices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24744"/>
            <a:ext cx="7890080" cy="5123656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b="1" dirty="0">
                <a:latin typeface="+mj-lt"/>
              </a:rPr>
              <a:t>Expressiveness</a:t>
            </a: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– a </a:t>
            </a:r>
            <a:r>
              <a:rPr lang="en-US" dirty="0">
                <a:latin typeface="+mj-lt"/>
              </a:rPr>
              <a:t>kind of </a:t>
            </a:r>
            <a:r>
              <a:rPr lang="en-US" u="sng" dirty="0">
                <a:latin typeface="+mj-lt"/>
              </a:rPr>
              <a:t>intensification</a:t>
            </a:r>
            <a:r>
              <a:rPr lang="en-US" dirty="0">
                <a:latin typeface="+mj-lt"/>
              </a:rPr>
              <a:t> of an utterance or a part of it. </a:t>
            </a:r>
            <a:endParaRPr lang="ru-RU" dirty="0">
              <a:latin typeface="+mj-lt"/>
            </a:endParaRPr>
          </a:p>
          <a:p>
            <a:pPr marL="82296" indent="0">
              <a:buNone/>
            </a:pPr>
            <a:r>
              <a:rPr lang="en-US" b="1" dirty="0">
                <a:latin typeface="+mj-lt"/>
              </a:rPr>
              <a:t>Emotiveness</a:t>
            </a: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– the </a:t>
            </a:r>
            <a:r>
              <a:rPr lang="en-US" u="sng" dirty="0">
                <a:latin typeface="+mj-lt"/>
              </a:rPr>
              <a:t>emotions</a:t>
            </a:r>
            <a:r>
              <a:rPr lang="en-US" dirty="0">
                <a:latin typeface="+mj-lt"/>
              </a:rPr>
              <a:t> of writer or speaker. </a:t>
            </a:r>
            <a:endParaRPr lang="ru-RU" dirty="0">
              <a:latin typeface="+mj-lt"/>
            </a:endParaRPr>
          </a:p>
          <a:p>
            <a:pPr marL="82296" indent="0">
              <a:buNone/>
            </a:pPr>
            <a:r>
              <a:rPr lang="ru-RU" dirty="0" err="1">
                <a:latin typeface="+mj-lt"/>
              </a:rPr>
              <a:t>Expressiveness</a:t>
            </a:r>
            <a:r>
              <a:rPr lang="ru-RU" dirty="0">
                <a:latin typeface="+mj-lt"/>
              </a:rPr>
              <a:t> </a:t>
            </a:r>
            <a:r>
              <a:rPr lang="en-US" dirty="0" smtClean="0">
                <a:latin typeface="Gill Sans MT" panose="020B0502020104020203" pitchFamily="34" charset="0"/>
              </a:rPr>
              <a:t>– </a:t>
            </a:r>
            <a:r>
              <a:rPr lang="ru-RU" dirty="0" err="1" smtClean="0">
                <a:latin typeface="+mj-lt"/>
              </a:rPr>
              <a:t>broader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than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>
                <a:latin typeface="+mj-lt"/>
              </a:rPr>
              <a:t>emotiveness</a:t>
            </a:r>
            <a:r>
              <a:rPr lang="ru-RU" dirty="0">
                <a:latin typeface="+mj-lt"/>
              </a:rPr>
              <a:t>. </a:t>
            </a:r>
            <a:r>
              <a:rPr lang="ru-RU" dirty="0" err="1">
                <a:latin typeface="+mj-lt"/>
              </a:rPr>
              <a:t>Emotiveness</a:t>
            </a:r>
            <a:r>
              <a:rPr lang="ru-RU" dirty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occupies</a:t>
            </a:r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a </a:t>
            </a:r>
            <a:r>
              <a:rPr lang="ru-RU" dirty="0" err="1">
                <a:latin typeface="+mj-lt"/>
              </a:rPr>
              <a:t>predominant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position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in</a:t>
            </a:r>
            <a:r>
              <a:rPr lang="ru-RU" dirty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expressiveness</a:t>
            </a:r>
            <a:r>
              <a:rPr lang="ru-RU" dirty="0">
                <a:latin typeface="+mj-lt"/>
              </a:rPr>
              <a:t>. </a:t>
            </a:r>
            <a:endParaRPr lang="en-US" dirty="0" smtClean="0">
              <a:latin typeface="Gill Sans MT" panose="020B0502020104020203" pitchFamily="34" charset="0"/>
            </a:endParaRPr>
          </a:p>
          <a:p>
            <a:pPr marL="82296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T</a:t>
            </a:r>
            <a:r>
              <a:rPr lang="ru-RU" dirty="0" err="1" smtClean="0">
                <a:latin typeface="+mj-lt"/>
              </a:rPr>
              <a:t>here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>
                <a:latin typeface="+mj-lt"/>
              </a:rPr>
              <a:t>are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media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in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language</a:t>
            </a:r>
            <a:r>
              <a:rPr lang="ru-RU" dirty="0">
                <a:latin typeface="+mj-lt"/>
              </a:rPr>
              <a:t>, </a:t>
            </a:r>
            <a:r>
              <a:rPr lang="ru-RU" dirty="0" err="1">
                <a:latin typeface="+mj-lt"/>
              </a:rPr>
              <a:t>which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aim</a:t>
            </a:r>
            <a:r>
              <a:rPr lang="ru-RU" dirty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at</a:t>
            </a:r>
            <a:r>
              <a:rPr lang="ru-RU" dirty="0" smtClean="0">
                <a:latin typeface="+mj-lt"/>
              </a:rPr>
              <a:t> </a:t>
            </a:r>
            <a:r>
              <a:rPr lang="ru-RU" u="sng" dirty="0" err="1">
                <a:latin typeface="+mj-lt"/>
              </a:rPr>
              <a:t>logical</a:t>
            </a:r>
            <a:r>
              <a:rPr lang="ru-RU" u="sng" dirty="0">
                <a:latin typeface="+mj-lt"/>
              </a:rPr>
              <a:t> </a:t>
            </a:r>
            <a:r>
              <a:rPr lang="ru-RU" u="sng" dirty="0" err="1">
                <a:latin typeface="+mj-lt"/>
              </a:rPr>
              <a:t>emphasis</a:t>
            </a:r>
            <a:r>
              <a:rPr lang="ru-RU" u="sng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of</a:t>
            </a:r>
            <a:r>
              <a:rPr lang="ru-RU" dirty="0">
                <a:latin typeface="+mj-lt"/>
              </a:rPr>
              <a:t> a </a:t>
            </a:r>
            <a:r>
              <a:rPr lang="ru-RU" dirty="0" err="1">
                <a:latin typeface="+mj-lt"/>
              </a:rPr>
              <a:t>certain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part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of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utterance</a:t>
            </a:r>
            <a:r>
              <a:rPr lang="ru-RU" dirty="0">
                <a:latin typeface="+mj-lt"/>
              </a:rPr>
              <a:t>. </a:t>
            </a:r>
            <a:r>
              <a:rPr lang="ru-RU" dirty="0" err="1">
                <a:latin typeface="+mj-lt"/>
              </a:rPr>
              <a:t>They</a:t>
            </a:r>
            <a:r>
              <a:rPr lang="ru-RU" dirty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evoke</a:t>
            </a:r>
            <a:r>
              <a:rPr lang="ru-RU" dirty="0" smtClean="0">
                <a:latin typeface="+mj-lt"/>
              </a:rPr>
              <a:t> </a:t>
            </a:r>
            <a:r>
              <a:rPr lang="en-US" dirty="0" smtClean="0">
                <a:latin typeface="Gill Sans MT" panose="020B0502020104020203" pitchFamily="34" charset="0"/>
              </a:rPr>
              <a:t>no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>
                <a:latin typeface="+mj-lt"/>
              </a:rPr>
              <a:t>feelings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but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serve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the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purpose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of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verbal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actualization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of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the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utterance</a:t>
            </a:r>
            <a:r>
              <a:rPr lang="ru-RU" dirty="0"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534635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778098"/>
          </a:xfrm>
        </p:spPr>
        <p:txBody>
          <a:bodyPr>
            <a:normAutofit fontScale="90000"/>
          </a:bodyPr>
          <a:lstStyle/>
          <a:p>
            <a:r>
              <a:rPr lang="en-US" dirty="0"/>
              <a:t>Expressive Means and Stylistic Devices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96752"/>
            <a:ext cx="7962088" cy="505164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b="1" dirty="0"/>
              <a:t>Expressive Means</a:t>
            </a:r>
            <a:r>
              <a:rPr lang="en-US" dirty="0"/>
              <a:t> </a:t>
            </a:r>
            <a:r>
              <a:rPr lang="en-US" dirty="0" smtClean="0"/>
              <a:t>– phonetic</a:t>
            </a:r>
            <a:r>
              <a:rPr lang="en-US" dirty="0"/>
              <a:t>, morphological, word-building, lexical, phraseological and syntactical forms which exist in language-as-a-system for the purpose of logical and/or emotional intensification of the utterance. </a:t>
            </a:r>
            <a:r>
              <a:rPr lang="en-US" dirty="0" smtClean="0"/>
              <a:t>All </a:t>
            </a:r>
            <a:r>
              <a:rPr lang="en-US" dirty="0"/>
              <a:t>these forms have neutral synonyms. </a:t>
            </a:r>
            <a:endParaRPr lang="ru-RU" dirty="0"/>
          </a:p>
          <a:p>
            <a:pPr lvl="0"/>
            <a:r>
              <a:rPr lang="en-US" dirty="0"/>
              <a:t>Phonetic expressive means: pitch, melody, stress, whispering, manner of speaking, pauses, etc. </a:t>
            </a:r>
            <a:endParaRPr lang="ru-RU" dirty="0"/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18005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582594"/>
          </a:xfrm>
        </p:spPr>
        <p:txBody>
          <a:bodyPr>
            <a:normAutofit fontScale="90000"/>
          </a:bodyPr>
          <a:lstStyle/>
          <a:p>
            <a:r>
              <a:rPr lang="en-US" dirty="0"/>
              <a:t>Expressive Means and Stylistic Devices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1538" y="1285860"/>
            <a:ext cx="7862150" cy="496254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Word-building expressive means: suffixes </a:t>
            </a:r>
            <a:r>
              <a:rPr lang="en-US" dirty="0" smtClean="0"/>
              <a:t>and productive </a:t>
            </a:r>
            <a:r>
              <a:rPr lang="en-US" dirty="0"/>
              <a:t>patterns of word </a:t>
            </a:r>
            <a:r>
              <a:rPr lang="en-US" dirty="0" smtClean="0"/>
              <a:t>formation. </a:t>
            </a:r>
            <a:endParaRPr lang="ru-RU" dirty="0"/>
          </a:p>
          <a:p>
            <a:pPr lvl="0"/>
            <a:r>
              <a:rPr lang="en-US" dirty="0"/>
              <a:t>Lexical expressive means: words, which obtain inherent expressiveness, perceived without any context. There are words with emotive meaning </a:t>
            </a:r>
            <a:r>
              <a:rPr lang="en-US" dirty="0" smtClean="0"/>
              <a:t>only, </a:t>
            </a:r>
            <a:r>
              <a:rPr lang="en-US" dirty="0"/>
              <a:t>words which have both referential and emotive </a:t>
            </a:r>
            <a:r>
              <a:rPr lang="en-US" dirty="0" smtClean="0"/>
              <a:t>meaning, </a:t>
            </a:r>
            <a:r>
              <a:rPr lang="en-US" dirty="0"/>
              <a:t>slang, vulgar, poetic and archaic </a:t>
            </a:r>
            <a:r>
              <a:rPr lang="en-US" dirty="0" smtClean="0"/>
              <a:t>words, set-phrases </a:t>
            </a:r>
            <a:r>
              <a:rPr lang="en-US" dirty="0"/>
              <a:t>and phraseological </a:t>
            </a:r>
            <a:r>
              <a:rPr lang="en-US" dirty="0" smtClean="0"/>
              <a:t>units. </a:t>
            </a:r>
            <a:endParaRPr lang="ru-RU" dirty="0"/>
          </a:p>
          <a:p>
            <a:pPr lvl="0"/>
            <a:r>
              <a:rPr lang="en-US" dirty="0"/>
              <a:t>Morphological expressive means: grammatical forms (tenses, pronouns, articles, modal verbs) which obtain inherent expressiveness, perceived without any context. </a:t>
            </a:r>
            <a:endParaRPr lang="en-US" dirty="0" smtClean="0"/>
          </a:p>
          <a:p>
            <a:pPr lvl="0"/>
            <a:r>
              <a:rPr lang="en-US" dirty="0" smtClean="0"/>
              <a:t>Syntactical </a:t>
            </a:r>
            <a:r>
              <a:rPr lang="en-US" dirty="0"/>
              <a:t>expressive means: constructions, which reveal a certain degree of logical and emotional </a:t>
            </a:r>
            <a:r>
              <a:rPr lang="en-US" dirty="0" smtClean="0"/>
              <a:t>emphasis.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17208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034096" cy="706090"/>
          </a:xfrm>
        </p:spPr>
        <p:txBody>
          <a:bodyPr>
            <a:normAutofit fontScale="90000"/>
          </a:bodyPr>
          <a:lstStyle/>
          <a:p>
            <a:r>
              <a:rPr lang="en-US" dirty="0"/>
              <a:t>Expressive Means and Stylistic Devices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662" y="1285860"/>
            <a:ext cx="8005026" cy="496254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Stylistic Device</a:t>
            </a:r>
            <a:r>
              <a:rPr lang="en-US" dirty="0"/>
              <a:t> is a conscious and intentional intensification of some typical structure and/or semantic property of a language unit (neutral or expressive) promoted to a generalized status and thus becoming a generative model.  Stylistic devices function in texts as marked </a:t>
            </a:r>
            <a:r>
              <a:rPr lang="en-US" dirty="0" smtClean="0"/>
              <a:t>units and always </a:t>
            </a:r>
            <a:r>
              <a:rPr lang="en-US" dirty="0"/>
              <a:t>carry </a:t>
            </a:r>
            <a:r>
              <a:rPr lang="en-US" dirty="0" smtClean="0"/>
              <a:t>additional </a:t>
            </a:r>
            <a:r>
              <a:rPr lang="en-US" dirty="0"/>
              <a:t>information. </a:t>
            </a:r>
            <a:endParaRPr lang="ru-RU" dirty="0"/>
          </a:p>
          <a:p>
            <a:r>
              <a:rPr lang="en-US" dirty="0"/>
              <a:t>Most stylistic devices display an application of two meanings: the ordinary one, which has already been established in the language-as-a-system, and a special meaning which is attributed to the unit by text, i.e. a meaning which appears in the language-in-action. 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67305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706090"/>
          </a:xfrm>
        </p:spPr>
        <p:txBody>
          <a:bodyPr>
            <a:normAutofit fontScale="90000"/>
          </a:bodyPr>
          <a:lstStyle/>
          <a:p>
            <a:r>
              <a:rPr lang="en-US" dirty="0"/>
              <a:t>Expressive Means and Stylistic Devices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1538" y="1214422"/>
            <a:ext cx="7890650" cy="5052788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dirty="0" smtClean="0"/>
              <a:t>Example:  “The </a:t>
            </a:r>
            <a:r>
              <a:rPr lang="en-US" dirty="0"/>
              <a:t>night has </a:t>
            </a:r>
            <a:r>
              <a:rPr lang="en-US" i="1" dirty="0"/>
              <a:t>swallowed </a:t>
            </a:r>
            <a:r>
              <a:rPr lang="en-US" dirty="0"/>
              <a:t>him </a:t>
            </a:r>
            <a:r>
              <a:rPr lang="en-US" dirty="0" smtClean="0"/>
              <a:t>up”</a:t>
            </a:r>
          </a:p>
          <a:p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I</a:t>
            </a:r>
            <a:r>
              <a:rPr lang="en-US" dirty="0"/>
              <a:t>. R. </a:t>
            </a:r>
            <a:r>
              <a:rPr lang="en-US" dirty="0" err="1" smtClean="0"/>
              <a:t>Galperin’s</a:t>
            </a:r>
            <a:r>
              <a:rPr lang="en-US" dirty="0" smtClean="0"/>
              <a:t> classification based </a:t>
            </a:r>
            <a:r>
              <a:rPr lang="en-US" dirty="0"/>
              <a:t>on the level-oriented approach:</a:t>
            </a:r>
            <a:endParaRPr lang="ru-RU" dirty="0"/>
          </a:p>
          <a:p>
            <a:pPr lvl="0"/>
            <a:r>
              <a:rPr lang="en-US" dirty="0"/>
              <a:t>Phonetic expressive means and stylistic devices.</a:t>
            </a:r>
            <a:endParaRPr lang="ru-RU" dirty="0"/>
          </a:p>
          <a:p>
            <a:pPr lvl="0"/>
            <a:r>
              <a:rPr lang="en-US" dirty="0"/>
              <a:t>Graphical expressive means and stylistic devices.</a:t>
            </a:r>
            <a:endParaRPr lang="ru-RU" dirty="0"/>
          </a:p>
          <a:p>
            <a:pPr lvl="0"/>
            <a:r>
              <a:rPr lang="en-US" dirty="0"/>
              <a:t>Lexical expressive means and stylistic devices.</a:t>
            </a:r>
            <a:endParaRPr lang="ru-RU" dirty="0"/>
          </a:p>
          <a:p>
            <a:pPr lvl="0"/>
            <a:r>
              <a:rPr lang="en-US" dirty="0"/>
              <a:t>Syntactical expressive means and stylistic devices.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94894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70609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Phonetic Expressive Means and SD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980728"/>
            <a:ext cx="7962088" cy="5267672"/>
          </a:xfrm>
        </p:spPr>
        <p:txBody>
          <a:bodyPr>
            <a:noAutofit/>
          </a:bodyPr>
          <a:lstStyle/>
          <a:p>
            <a:pPr marL="0" lvl="3" indent="0">
              <a:buNone/>
            </a:pPr>
            <a:r>
              <a:rPr lang="en-US" sz="2600" b="1" dirty="0"/>
              <a:t>Onomatopoeia </a:t>
            </a:r>
            <a:r>
              <a:rPr lang="en-US" sz="2600" dirty="0"/>
              <a:t>– the use of words whose sounds imitate those of </a:t>
            </a:r>
            <a:r>
              <a:rPr lang="en-US" sz="2600" dirty="0" smtClean="0"/>
              <a:t>an object </a:t>
            </a:r>
            <a:r>
              <a:rPr lang="en-US" sz="2600" dirty="0"/>
              <a:t>or </a:t>
            </a:r>
            <a:r>
              <a:rPr lang="en-US" sz="2600" dirty="0" smtClean="0"/>
              <a:t>action: </a:t>
            </a:r>
            <a:r>
              <a:rPr lang="en-US" sz="2600" i="1" dirty="0" smtClean="0"/>
              <a:t>hiss, murmur. </a:t>
            </a:r>
            <a:endParaRPr lang="en-US" sz="2600" i="1" dirty="0"/>
          </a:p>
          <a:p>
            <a:pPr marL="0" lvl="3" indent="0">
              <a:buNone/>
            </a:pPr>
            <a:r>
              <a:rPr lang="en-US" sz="2600" dirty="0" smtClean="0"/>
              <a:t>A message</a:t>
            </a:r>
            <a:r>
              <a:rPr lang="en-US" sz="2600" dirty="0"/>
              <a:t> </a:t>
            </a:r>
            <a:r>
              <a:rPr lang="en-US" sz="2600" dirty="0" smtClean="0"/>
              <a:t>with </a:t>
            </a:r>
            <a:r>
              <a:rPr lang="en-US" sz="2600" dirty="0"/>
              <a:t>an onomatopoeic word </a:t>
            </a:r>
            <a:r>
              <a:rPr lang="en-US" sz="2600" dirty="0" smtClean="0"/>
              <a:t>carries </a:t>
            </a:r>
            <a:r>
              <a:rPr lang="en-US" sz="2600" b="1" dirty="0" smtClean="0"/>
              <a:t>not only</a:t>
            </a:r>
            <a:r>
              <a:rPr lang="en-US" sz="2600" dirty="0" smtClean="0"/>
              <a:t>  </a:t>
            </a:r>
            <a:r>
              <a:rPr lang="en-US" sz="2600" dirty="0"/>
              <a:t>the </a:t>
            </a:r>
            <a:r>
              <a:rPr lang="en-US" sz="2600" u="sng" dirty="0"/>
              <a:t>logical </a:t>
            </a:r>
            <a:r>
              <a:rPr lang="en-US" sz="2600" u="sng" dirty="0" smtClean="0"/>
              <a:t>information</a:t>
            </a:r>
            <a:r>
              <a:rPr lang="en-US" sz="2600" dirty="0" smtClean="0"/>
              <a:t>, </a:t>
            </a:r>
            <a:r>
              <a:rPr lang="en-US" sz="2600" dirty="0"/>
              <a:t>but also supplies the </a:t>
            </a:r>
            <a:r>
              <a:rPr lang="en-US" sz="2600" u="sng" dirty="0"/>
              <a:t>vivid portrayal </a:t>
            </a:r>
            <a:r>
              <a:rPr lang="en-US" sz="2600" dirty="0"/>
              <a:t>of the situation </a:t>
            </a:r>
            <a:r>
              <a:rPr lang="en-US" sz="2600" dirty="0" smtClean="0"/>
              <a:t>described.</a:t>
            </a:r>
            <a:endParaRPr lang="ru-RU" sz="2600" dirty="0" smtClean="0"/>
          </a:p>
          <a:p>
            <a:pPr marL="82296" indent="0">
              <a:buNone/>
            </a:pPr>
            <a:r>
              <a:rPr lang="en-US" sz="2600" dirty="0" smtClean="0"/>
              <a:t>There are two varieties of onomatopoeia:</a:t>
            </a:r>
            <a:endParaRPr lang="ru-RU" sz="2600" dirty="0" smtClean="0"/>
          </a:p>
          <a:p>
            <a:pPr lvl="0"/>
            <a:r>
              <a:rPr lang="en-US" sz="2600" u="sng" dirty="0" smtClean="0"/>
              <a:t>Direct </a:t>
            </a:r>
            <a:r>
              <a:rPr lang="en-US" sz="2600" u="sng" dirty="0"/>
              <a:t>onomatopoeia</a:t>
            </a:r>
            <a:r>
              <a:rPr lang="en-US" sz="2600" dirty="0"/>
              <a:t> </a:t>
            </a:r>
            <a:r>
              <a:rPr lang="en-US" sz="2600" dirty="0" smtClean="0"/>
              <a:t>– words </a:t>
            </a:r>
            <a:r>
              <a:rPr lang="en-US" sz="2600" dirty="0"/>
              <a:t>that imitate natural sounds, </a:t>
            </a:r>
            <a:r>
              <a:rPr lang="en-US" sz="2600" i="1" dirty="0"/>
              <a:t>e.g. ding-dong, burr, bang, cuckoo.</a:t>
            </a:r>
            <a:r>
              <a:rPr lang="en-US" sz="2600" dirty="0"/>
              <a:t> </a:t>
            </a:r>
            <a:endParaRPr lang="ru-RU" sz="2600" dirty="0"/>
          </a:p>
          <a:p>
            <a:pPr lvl="0"/>
            <a:r>
              <a:rPr lang="en-US" sz="2600" u="sng" dirty="0"/>
              <a:t>Indirect onomatopoeia</a:t>
            </a:r>
            <a:r>
              <a:rPr lang="en-US" sz="2600" dirty="0"/>
              <a:t> </a:t>
            </a:r>
            <a:r>
              <a:rPr lang="en-US" sz="2600" dirty="0" smtClean="0"/>
              <a:t>–  </a:t>
            </a:r>
            <a:r>
              <a:rPr lang="en-US" sz="2600" dirty="0"/>
              <a:t>a combination of sounds the aim of which is to make the sound of the utterance an echo of its sense. </a:t>
            </a:r>
            <a:endParaRPr lang="en-US" sz="2600" dirty="0" smtClean="0"/>
          </a:p>
          <a:p>
            <a:pPr marL="82296" lvl="0" indent="0">
              <a:buNone/>
            </a:pPr>
            <a:r>
              <a:rPr lang="en-US" sz="2600" i="1" dirty="0" smtClean="0"/>
              <a:t>And </a:t>
            </a:r>
            <a:r>
              <a:rPr lang="en-US" sz="2600" i="1" dirty="0"/>
              <a:t>the </a:t>
            </a:r>
            <a:r>
              <a:rPr lang="en-US" sz="2600" b="1" i="1" dirty="0"/>
              <a:t>s</a:t>
            </a:r>
            <a:r>
              <a:rPr lang="en-US" sz="2600" i="1" dirty="0"/>
              <a:t>ilken, </a:t>
            </a:r>
            <a:r>
              <a:rPr lang="en-US" sz="2600" b="1" i="1" dirty="0"/>
              <a:t>s</a:t>
            </a:r>
            <a:r>
              <a:rPr lang="en-US" sz="2600" i="1" dirty="0"/>
              <a:t>ad, un</a:t>
            </a:r>
            <a:r>
              <a:rPr lang="en-US" sz="2600" b="1" i="1" dirty="0"/>
              <a:t>c</a:t>
            </a:r>
            <a:r>
              <a:rPr lang="en-US" sz="2600" i="1" dirty="0"/>
              <a:t>ertain ru</a:t>
            </a:r>
            <a:r>
              <a:rPr lang="en-US" sz="2600" b="1" i="1" dirty="0"/>
              <a:t>s</a:t>
            </a:r>
            <a:r>
              <a:rPr lang="en-US" sz="2600" i="1" dirty="0"/>
              <a:t>tling of each purple curtain. </a:t>
            </a:r>
            <a:endParaRPr lang="ru-RU" sz="2600" dirty="0"/>
          </a:p>
        </p:txBody>
      </p:sp>
    </p:spTree>
    <p:extLst>
      <p:ext uri="{BB962C8B-B14F-4D97-AF65-F5344CB8AC3E}">
        <p14:creationId xmlns="" xmlns:p14="http://schemas.microsoft.com/office/powerpoint/2010/main" val="961711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Phonetic Expressive Means and SD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980728"/>
            <a:ext cx="7992888" cy="526767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Alliteration</a:t>
            </a:r>
            <a:r>
              <a:rPr lang="en-US" b="1" i="1" dirty="0"/>
              <a:t> </a:t>
            </a:r>
            <a:r>
              <a:rPr lang="uk-UA" i="1" dirty="0"/>
              <a:t>– </a:t>
            </a:r>
            <a:r>
              <a:rPr lang="en-US" dirty="0"/>
              <a:t>the repetition of consonants, usually in the beginning of </a:t>
            </a:r>
            <a:r>
              <a:rPr lang="en-US" dirty="0" smtClean="0"/>
              <a:t>words, e.g., </a:t>
            </a:r>
            <a:r>
              <a:rPr lang="en-GB" i="1" dirty="0" smtClean="0"/>
              <a:t>Muck </a:t>
            </a:r>
            <a:r>
              <a:rPr lang="en-GB" i="1" dirty="0"/>
              <a:t>and money go </a:t>
            </a:r>
            <a:r>
              <a:rPr lang="en-GB" i="1" dirty="0" smtClean="0"/>
              <a:t>together;  </a:t>
            </a:r>
            <a:r>
              <a:rPr lang="en-GB" i="1" dirty="0"/>
              <a:t>Safe and </a:t>
            </a:r>
            <a:r>
              <a:rPr lang="en-GB" i="1" dirty="0" smtClean="0"/>
              <a:t>sound.</a:t>
            </a:r>
            <a:endParaRPr lang="en-US" dirty="0"/>
          </a:p>
          <a:p>
            <a:r>
              <a:rPr lang="en-US" b="1" dirty="0" smtClean="0"/>
              <a:t>Assonance</a:t>
            </a:r>
            <a:r>
              <a:rPr lang="en-US" b="1" i="1" dirty="0" smtClean="0"/>
              <a:t> </a:t>
            </a:r>
            <a:r>
              <a:rPr lang="uk-UA" i="1" dirty="0"/>
              <a:t>– </a:t>
            </a:r>
            <a:r>
              <a:rPr lang="en-US" dirty="0"/>
              <a:t>the repetition of </a:t>
            </a:r>
            <a:r>
              <a:rPr lang="en-US" dirty="0" smtClean="0"/>
              <a:t>similar vowels</a:t>
            </a:r>
            <a:r>
              <a:rPr lang="en-US" dirty="0"/>
              <a:t>, usually in stressed syllables. 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GB" i="1" dirty="0"/>
              <a:t>Dreadful young creatures – squealing and squawking. </a:t>
            </a:r>
            <a:endParaRPr lang="ru-RU" dirty="0"/>
          </a:p>
          <a:p>
            <a:r>
              <a:rPr lang="en-US" b="1" dirty="0" smtClean="0"/>
              <a:t>Rhyme </a:t>
            </a:r>
            <a:r>
              <a:rPr lang="en-US" dirty="0"/>
              <a:t>is the repetition of identical or similar terminal sound combination of words. Rhyming words are generally placed at a regular distance from each other. In verse they are usually placed at the end of the corresponding lines.</a:t>
            </a:r>
            <a:endParaRPr lang="ru-RU" dirty="0"/>
          </a:p>
          <a:p>
            <a:r>
              <a:rPr lang="en-US" b="1" dirty="0" smtClean="0"/>
              <a:t>Rhythm</a:t>
            </a:r>
            <a:r>
              <a:rPr lang="en-US" dirty="0" smtClean="0"/>
              <a:t> </a:t>
            </a:r>
            <a:r>
              <a:rPr lang="en-US" dirty="0"/>
              <a:t>is the pattern of interchange of strong and weak segments. It's a regular recurrence of stressed and unstressed syllables that make a poetic text.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163511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</TotalTime>
  <Words>931</Words>
  <Application>Microsoft Office PowerPoint</Application>
  <PresentationFormat>Экран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 Expressive Means and Stylistic Devices. Phonetic and Graphical Expressive Means and Stylistic Devices</vt:lpstr>
      <vt:lpstr>Слайд 2</vt:lpstr>
      <vt:lpstr>Expressive Means and Stylistic Devices</vt:lpstr>
      <vt:lpstr>Expressive Means and Stylistic Devices</vt:lpstr>
      <vt:lpstr>Expressive Means and Stylistic Devices</vt:lpstr>
      <vt:lpstr>Expressive Means and Stylistic Devices</vt:lpstr>
      <vt:lpstr>Expressive Means and Stylistic Devices</vt:lpstr>
      <vt:lpstr>Phonetic Expressive Means and SD</vt:lpstr>
      <vt:lpstr>Phonetic Expressive Means and SD</vt:lpstr>
      <vt:lpstr>Graphical Expressive Means and SD</vt:lpstr>
      <vt:lpstr>Graphical Expressive Means and SD</vt:lpstr>
      <vt:lpstr>Graphical Expressive Means and SD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Expressive Means and Stylistic Devices. Phonetic and Graphical Expressive Means and Stylistic Devices</dc:title>
  <dc:creator>Ольга Комиссарова</dc:creator>
  <cp:lastModifiedBy>Admin</cp:lastModifiedBy>
  <cp:revision>13</cp:revision>
  <dcterms:created xsi:type="dcterms:W3CDTF">2016-12-12T05:38:44Z</dcterms:created>
  <dcterms:modified xsi:type="dcterms:W3CDTF">2021-04-06T06:17:22Z</dcterms:modified>
</cp:coreProperties>
</file>