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6" r:id="rId3"/>
    <p:sldId id="258" r:id="rId4"/>
    <p:sldId id="259" r:id="rId5"/>
    <p:sldId id="260" r:id="rId6"/>
    <p:sldId id="261" r:id="rId7"/>
    <p:sldId id="283" r:id="rId8"/>
    <p:sldId id="263" r:id="rId9"/>
    <p:sldId id="264" r:id="rId10"/>
    <p:sldId id="267" r:id="rId11"/>
    <p:sldId id="266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630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0DF2BAB6-D0AE-4A89-8F6C-7943BDA75833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21D5AE9D-1FBF-4F13-AD79-6DA26ACC8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E78E45BD-C756-4E40-8153-427CF55D5FC1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EF88FCCD-E172-4E01-ADFD-4B1034126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Tahoma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Tahoma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Tahoma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Tahoma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Tahoma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Tahoma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Tahoma" charset="0"/>
              </a:endParaRPr>
            </a:p>
          </p:txBody>
        </p:sp>
      </p:grpSp>
      <p:sp>
        <p:nvSpPr>
          <p:cNvPr id="583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4974F8D-E050-476E-AB4D-0EF44CF6BD5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7859B-E3D0-40F5-93C6-D012BE24D4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A372B-7311-4BDC-8AEF-5D77EF7064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EBD8-115C-4782-88E3-BDAA50E89C0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3240D-F886-4834-A02B-AE9859FCB80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CE69-90D0-482E-BDAD-FDDA2A58CD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132BF-ED76-4F2D-8C89-CC16517DA29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75B00-D5F8-41D5-AEE3-F2599D8EFF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0A18F-F785-476D-A7D2-8776AE77B6E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489A-613F-44C6-8213-BFD2CCCA68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E7E3A-E0BD-43AD-A81D-27C05B94D1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A131-809C-402F-AB9A-28EF8FD804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sv-SE" sz="2400">
              <a:latin typeface="Tahoma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sv-SE" sz="2400">
              <a:latin typeface="Tahoma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sv-SE" sz="2400">
              <a:latin typeface="Tahoma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sv-SE" sz="2400">
              <a:latin typeface="Tahoma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sv-SE" sz="2400">
              <a:latin typeface="Tahoma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sv-SE" sz="2400">
              <a:latin typeface="Tahoma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sv-SE" sz="2400">
              <a:latin typeface="Tahoma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D87B31CE-88A5-4DF3-A94B-84A4DF669C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  <p:sldLayoutId id="21474836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Modernism and Post-Modernism</a:t>
            </a:r>
            <a:br>
              <a:rPr lang="en-US" dirty="0" smtClean="0"/>
            </a:br>
            <a:endParaRPr lang="sv-SE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www.artmarketmonitor.com/wp-content/uploads/2009/02/books_painting_48191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1371600"/>
            <a:ext cx="9169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ubrik 3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93038" cy="762000"/>
          </a:xfrm>
        </p:spPr>
        <p:txBody>
          <a:bodyPr/>
          <a:lstStyle/>
          <a:p>
            <a:r>
              <a:rPr lang="en-GB" sz="3200" smtClean="0"/>
              <a:t>Against objective realistic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762000" y="1219200"/>
            <a:ext cx="79248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Cubism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rejection of smooth transitions and standard form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Representation of multiple viewpoints simultaneously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In literature can be seen in a rejection of linear narrative</a:t>
            </a:r>
          </a:p>
          <a:p>
            <a:pPr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7890" name="textruta 2"/>
          <p:cNvSpPr txBox="1">
            <a:spLocks noChangeArrowheads="1"/>
          </p:cNvSpPr>
          <p:nvPr/>
        </p:nvSpPr>
        <p:spPr bwMode="auto">
          <a:xfrm>
            <a:off x="1219200" y="457200"/>
            <a:ext cx="2560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Mondrian:</a:t>
            </a:r>
          </a:p>
          <a:p>
            <a:r>
              <a:rPr lang="en-GB" sz="2400"/>
              <a:t>Total rejection of </a:t>
            </a:r>
          </a:p>
          <a:p>
            <a:r>
              <a:rPr lang="en-GB" sz="2400"/>
              <a:t>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5364" name="Platshållare för innehåll 3"/>
          <p:cNvSpPr>
            <a:spLocks noGrp="1"/>
          </p:cNvSpPr>
          <p:nvPr>
            <p:ph idx="1"/>
          </p:nvPr>
        </p:nvSpPr>
        <p:spPr>
          <a:xfrm>
            <a:off x="4648200" y="273050"/>
            <a:ext cx="4038600" cy="5853113"/>
          </a:xfrm>
        </p:spPr>
        <p:txBody>
          <a:bodyPr/>
          <a:lstStyle/>
          <a:p>
            <a:r>
              <a:rPr lang="en-GB" smtClean="0"/>
              <a:t>Some techniques</a:t>
            </a:r>
          </a:p>
          <a:p>
            <a:endParaRPr lang="en-GB" smtClean="0"/>
          </a:p>
          <a:p>
            <a:r>
              <a:rPr lang="en-GB" smtClean="0"/>
              <a:t>Point of view?</a:t>
            </a:r>
          </a:p>
          <a:p>
            <a:r>
              <a:rPr lang="en-GB" smtClean="0"/>
              <a:t>Satire</a:t>
            </a:r>
          </a:p>
          <a:p>
            <a:r>
              <a:rPr lang="en-GB" smtClean="0"/>
              <a:t>Intertextuality</a:t>
            </a:r>
          </a:p>
          <a:p>
            <a:r>
              <a:rPr lang="en-GB" smtClean="0"/>
              <a:t>Symbolic representation</a:t>
            </a:r>
          </a:p>
          <a:p>
            <a:r>
              <a:rPr lang="en-GB" smtClean="0"/>
              <a:t>Discontinuity</a:t>
            </a:r>
          </a:p>
          <a:p>
            <a:r>
              <a:rPr lang="en-GB" smtClean="0"/>
              <a:t>Stream of consciousness</a:t>
            </a:r>
          </a:p>
          <a:p>
            <a:r>
              <a:rPr lang="en-GB" smtClean="0"/>
              <a:t>Pastiche</a:t>
            </a:r>
          </a:p>
        </p:txBody>
      </p:sp>
      <p:sp>
        <p:nvSpPr>
          <p:cNvPr id="39940" name="Platshållare för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Themes</a:t>
            </a:r>
          </a:p>
        </p:txBody>
      </p:sp>
      <p:sp>
        <p:nvSpPr>
          <p:cNvPr id="16387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Breakdown of social norms</a:t>
            </a:r>
          </a:p>
          <a:p>
            <a:r>
              <a:rPr lang="en-GB" smtClean="0"/>
              <a:t>Fear of a meaningless future</a:t>
            </a:r>
          </a:p>
          <a:p>
            <a:r>
              <a:rPr lang="en-GB" smtClean="0"/>
              <a:t>Loss of spirituality – loneliness</a:t>
            </a:r>
          </a:p>
          <a:p>
            <a:r>
              <a:rPr lang="en-GB" smtClean="0"/>
              <a:t>Rejection of past culture and history</a:t>
            </a:r>
          </a:p>
          <a:p>
            <a:r>
              <a:rPr lang="en-GB" smtClean="0"/>
              <a:t>Rejection of tradition</a:t>
            </a:r>
          </a:p>
          <a:p>
            <a:r>
              <a:rPr lang="en-GB" smtClean="0"/>
              <a:t>Disillusionment in western values</a:t>
            </a:r>
          </a:p>
          <a:p>
            <a:r>
              <a:rPr lang="en-GB" smtClean="0"/>
              <a:t>Artificiality and Commodification</a:t>
            </a:r>
          </a:p>
          <a:p>
            <a:r>
              <a:rPr lang="en-GB" smtClean="0"/>
              <a:t>Wow what a cheerful bunch they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Gavin\Documents\Skärmklip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sp>
        <p:nvSpPr>
          <p:cNvPr id="44034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Some Modernist writers</a:t>
            </a:r>
          </a:p>
        </p:txBody>
      </p:sp>
      <p:sp>
        <p:nvSpPr>
          <p:cNvPr id="44037" name="Platshållare för innehåll 10"/>
          <p:cNvSpPr>
            <a:spLocks noGrp="1"/>
          </p:cNvSpPr>
          <p:nvPr>
            <p:ph sz="quarter" idx="4"/>
          </p:nvPr>
        </p:nvSpPr>
        <p:spPr>
          <a:xfrm>
            <a:off x="533400" y="2174875"/>
            <a:ext cx="8153400" cy="39512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>
                <a:solidFill>
                  <a:schemeClr val="bg1"/>
                </a:solidFill>
              </a:rPr>
              <a:t>Joseph Conrad		</a:t>
            </a:r>
            <a:r>
              <a:rPr lang="en-GB" i="1" smtClean="0"/>
              <a:t>Heart of Darkness</a:t>
            </a:r>
          </a:p>
          <a:p>
            <a:pPr>
              <a:buFont typeface="Wingdings" pitchFamily="2" charset="2"/>
              <a:buNone/>
            </a:pPr>
            <a:r>
              <a:rPr lang="en-GB" smtClean="0">
                <a:solidFill>
                  <a:schemeClr val="bg1"/>
                </a:solidFill>
              </a:rPr>
              <a:t>James Joyce			</a:t>
            </a:r>
            <a:r>
              <a:rPr lang="en-GB" i="1" smtClean="0"/>
              <a:t>Ulysses</a:t>
            </a:r>
          </a:p>
          <a:p>
            <a:pPr>
              <a:buFont typeface="Wingdings" pitchFamily="2" charset="2"/>
              <a:buNone/>
            </a:pPr>
            <a:r>
              <a:rPr lang="en-GB" smtClean="0">
                <a:solidFill>
                  <a:schemeClr val="bg1"/>
                </a:solidFill>
              </a:rPr>
              <a:t>Franz Kafka			</a:t>
            </a:r>
            <a:r>
              <a:rPr lang="en-GB" i="1" smtClean="0"/>
              <a:t>The Metamorphosis</a:t>
            </a:r>
          </a:p>
          <a:p>
            <a:pPr>
              <a:buFont typeface="Wingdings" pitchFamily="2" charset="2"/>
              <a:buNone/>
            </a:pPr>
            <a:r>
              <a:rPr lang="en-GB" smtClean="0">
                <a:solidFill>
                  <a:schemeClr val="bg1"/>
                </a:solidFill>
              </a:rPr>
              <a:t>Virginia Woolf		</a:t>
            </a:r>
            <a:r>
              <a:rPr lang="en-GB" i="1" smtClean="0"/>
              <a:t>A Room of Ones Own</a:t>
            </a:r>
          </a:p>
          <a:p>
            <a:pPr>
              <a:buFont typeface="Wingdings" pitchFamily="2" charset="2"/>
              <a:buNone/>
            </a:pPr>
            <a:r>
              <a:rPr lang="en-GB" smtClean="0">
                <a:solidFill>
                  <a:schemeClr val="bg1"/>
                </a:solidFill>
              </a:rPr>
              <a:t>T.S. Eliot			</a:t>
            </a:r>
            <a:r>
              <a:rPr lang="en-GB" i="1" smtClean="0"/>
              <a:t>The Wasteland</a:t>
            </a:r>
          </a:p>
          <a:p>
            <a:pPr>
              <a:buFont typeface="Wingdings" pitchFamily="2" charset="2"/>
              <a:buNone/>
            </a:pPr>
            <a:r>
              <a:rPr lang="en-GB" smtClean="0">
                <a:solidFill>
                  <a:schemeClr val="bg1"/>
                </a:solidFill>
              </a:rPr>
              <a:t>Samuel Beckett		</a:t>
            </a:r>
            <a:r>
              <a:rPr lang="en-GB" i="1" smtClean="0"/>
              <a:t>Waiting for Godot</a:t>
            </a:r>
          </a:p>
          <a:p>
            <a:pPr>
              <a:buFont typeface="Wingdings" pitchFamily="2" charset="2"/>
              <a:buNone/>
            </a:pPr>
            <a:r>
              <a:rPr lang="en-GB" smtClean="0">
                <a:solidFill>
                  <a:schemeClr val="bg1"/>
                </a:solidFill>
              </a:rPr>
              <a:t>William Faulkner		</a:t>
            </a:r>
            <a:r>
              <a:rPr lang="en-GB" i="1" smtClean="0"/>
              <a:t>The Sound and the Fury</a:t>
            </a:r>
          </a:p>
          <a:p>
            <a:pPr>
              <a:buFont typeface="Wingdings" pitchFamily="2" charset="2"/>
              <a:buNone/>
            </a:pPr>
            <a:r>
              <a:rPr lang="en-GB" smtClean="0">
                <a:solidFill>
                  <a:schemeClr val="bg1"/>
                </a:solidFill>
              </a:rPr>
              <a:t>Malcolm Lowry</a:t>
            </a:r>
            <a:r>
              <a:rPr lang="en-GB" i="1" smtClean="0">
                <a:solidFill>
                  <a:schemeClr val="bg1"/>
                </a:solidFill>
              </a:rPr>
              <a:t>		</a:t>
            </a:r>
            <a:r>
              <a:rPr lang="en-GB" i="1" smtClean="0"/>
              <a:t>Under the Volcano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082" name="Rubrik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93038" cy="1462088"/>
          </a:xfrm>
        </p:spPr>
        <p:txBody>
          <a:bodyPr/>
          <a:lstStyle/>
          <a:p>
            <a:r>
              <a:rPr lang="en-GB" sz="7200" b="1" smtClean="0">
                <a:solidFill>
                  <a:schemeClr val="bg1"/>
                </a:solidFill>
              </a:rPr>
              <a:t>Postmodernism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Postmodernism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800" smtClean="0"/>
              <a:t>Does not ”</a:t>
            </a:r>
            <a:r>
              <a:rPr lang="en-US" sz="2800" smtClean="0"/>
              <a:t>follow</a:t>
            </a:r>
            <a:r>
              <a:rPr lang="sv-SE" sz="2800" smtClean="0"/>
              <a:t> on ” from modernism</a:t>
            </a:r>
          </a:p>
          <a:p>
            <a:r>
              <a:rPr lang="sv-SE" sz="2800" smtClean="0"/>
              <a:t>Does come after modernism</a:t>
            </a:r>
          </a:p>
          <a:p>
            <a:r>
              <a:rPr lang="sv-SE" sz="2800" smtClean="0"/>
              <a:t>Not a literary style, more of a modern philosophy</a:t>
            </a:r>
          </a:p>
          <a:p>
            <a:r>
              <a:rPr lang="sv-SE" sz="2800" smtClean="0"/>
              <a:t>Applies the same techniques</a:t>
            </a:r>
          </a:p>
          <a:p>
            <a:r>
              <a:rPr lang="sv-SE" sz="2800" smtClean="0"/>
              <a:t>Has a different outlook</a:t>
            </a:r>
          </a:p>
          <a:p>
            <a:r>
              <a:rPr lang="sv-SE" sz="2800" smtClean="0"/>
              <a:t>Generally less </a:t>
            </a:r>
            <a:r>
              <a:rPr lang="en-US" sz="2800" smtClean="0"/>
              <a:t>pessimistic</a:t>
            </a:r>
          </a:p>
          <a:p>
            <a:r>
              <a:rPr lang="en-US" sz="2800" smtClean="0"/>
              <a:t>Black humor return to satire</a:t>
            </a:r>
            <a:endParaRPr lang="sv-SE" sz="2800" smtClean="0"/>
          </a:p>
          <a:p>
            <a:pPr>
              <a:buFont typeface="Wingdings" pitchFamily="2" charset="2"/>
              <a:buNone/>
            </a:pPr>
            <a:endParaRPr lang="sv-SE" smtClean="0"/>
          </a:p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 modernism – same techniques?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Point of view – modernism withdrew, post modern writers often re-enter</a:t>
            </a:r>
          </a:p>
          <a:p>
            <a:r>
              <a:rPr lang="en-GB" sz="2800" smtClean="0"/>
              <a:t>Satire</a:t>
            </a:r>
          </a:p>
          <a:p>
            <a:r>
              <a:rPr lang="en-GB" sz="2800" smtClean="0"/>
              <a:t>Intertextuality</a:t>
            </a:r>
          </a:p>
          <a:p>
            <a:r>
              <a:rPr lang="en-GB" sz="2800" smtClean="0"/>
              <a:t>Symbolic representation</a:t>
            </a:r>
          </a:p>
          <a:p>
            <a:r>
              <a:rPr lang="en-GB" sz="2800" smtClean="0"/>
              <a:t>Discontinuity – increased non-linearity</a:t>
            </a:r>
          </a:p>
          <a:p>
            <a:r>
              <a:rPr lang="en-GB" sz="2800" smtClean="0"/>
              <a:t>Stream of consciousness – less common</a:t>
            </a:r>
          </a:p>
          <a:p>
            <a:r>
              <a:rPr lang="en-GB" sz="2800" smtClean="0"/>
              <a:t>Pastiche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Point of view</a:t>
            </a:r>
          </a:p>
        </p:txBody>
      </p:sp>
      <p:sp>
        <p:nvSpPr>
          <p:cNvPr id="51202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Writers change narrator perspective</a:t>
            </a:r>
          </a:p>
          <a:p>
            <a:r>
              <a:rPr lang="en-GB" sz="2400" smtClean="0"/>
              <a:t>E.g. Paul Auster </a:t>
            </a:r>
            <a:r>
              <a:rPr lang="en-GB" sz="2400" i="1" smtClean="0"/>
              <a:t>Invisible</a:t>
            </a:r>
            <a:r>
              <a:rPr lang="en-GB" sz="2400" smtClean="0"/>
              <a:t> 2009</a:t>
            </a:r>
          </a:p>
          <a:p>
            <a:pPr lvl="1"/>
            <a:r>
              <a:rPr lang="en-GB" sz="2400" smtClean="0"/>
              <a:t>Moves from 1</a:t>
            </a:r>
            <a:r>
              <a:rPr lang="en-GB" sz="2400" baseline="30000" smtClean="0"/>
              <a:t>st</a:t>
            </a:r>
            <a:r>
              <a:rPr lang="en-GB" sz="2400" smtClean="0"/>
              <a:t> person to 3</a:t>
            </a:r>
            <a:r>
              <a:rPr lang="en-GB" sz="2400" baseline="30000" smtClean="0"/>
              <a:t>rd</a:t>
            </a:r>
            <a:r>
              <a:rPr lang="en-GB" sz="2400" smtClean="0"/>
              <a:t> person to 2</a:t>
            </a:r>
            <a:r>
              <a:rPr lang="en-GB" sz="2400" baseline="30000" smtClean="0"/>
              <a:t>nd</a:t>
            </a:r>
            <a:r>
              <a:rPr lang="en-GB" sz="2400" smtClean="0"/>
              <a:t> person</a:t>
            </a:r>
          </a:p>
          <a:p>
            <a:r>
              <a:rPr lang="en-GB" sz="2400" smtClean="0"/>
              <a:t>V.S.Naipaul </a:t>
            </a:r>
            <a:r>
              <a:rPr lang="en-GB" sz="2400" i="1" smtClean="0"/>
              <a:t>The Mystic Masseur</a:t>
            </a:r>
            <a:r>
              <a:rPr lang="en-GB" sz="2400" smtClean="0"/>
              <a:t> 1957</a:t>
            </a:r>
          </a:p>
          <a:p>
            <a:pPr lvl="1"/>
            <a:r>
              <a:rPr lang="en-GB" sz="2400" smtClean="0"/>
              <a:t>Moves from participant 1</a:t>
            </a:r>
            <a:r>
              <a:rPr lang="en-GB" sz="2400" baseline="30000" smtClean="0"/>
              <a:t>st</a:t>
            </a:r>
            <a:r>
              <a:rPr lang="en-GB" sz="2400" smtClean="0"/>
              <a:t> person to non-participant omniscient narrator</a:t>
            </a:r>
          </a:p>
          <a:p>
            <a:r>
              <a:rPr lang="en-GB" sz="2400" smtClean="0"/>
              <a:t>Arundhati Roy </a:t>
            </a:r>
            <a:r>
              <a:rPr lang="en-GB" sz="2400" i="1" smtClean="0"/>
              <a:t>The God of Small Things </a:t>
            </a:r>
            <a:r>
              <a:rPr lang="en-GB" sz="2400" smtClean="0"/>
              <a:t>1996</a:t>
            </a:r>
          </a:p>
          <a:p>
            <a:pPr lvl="1"/>
            <a:r>
              <a:rPr lang="en-GB" sz="2400" smtClean="0"/>
              <a:t>Moves from child to adult perspective using a non-linear narrative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weird clock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Non-sequential narratives</a:t>
            </a:r>
          </a:p>
        </p:txBody>
      </p:sp>
      <p:sp>
        <p:nvSpPr>
          <p:cNvPr id="52226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(non-linear, non-chronological)</a:t>
            </a:r>
          </a:p>
          <a:p>
            <a:r>
              <a:rPr lang="en-GB" smtClean="0"/>
              <a:t>Writer controls the plot around the significance of events rather than logical order</a:t>
            </a:r>
          </a:p>
          <a:p>
            <a:pPr lvl="1"/>
            <a:r>
              <a:rPr lang="en-GB" smtClean="0"/>
              <a:t>Parallel timelines</a:t>
            </a:r>
          </a:p>
          <a:p>
            <a:pPr lvl="1"/>
            <a:r>
              <a:rPr lang="en-GB" smtClean="0"/>
              <a:t>Flashbacks</a:t>
            </a:r>
          </a:p>
          <a:p>
            <a:pPr lvl="1"/>
            <a:r>
              <a:rPr lang="en-GB" smtClean="0"/>
              <a:t>Episodic narratives</a:t>
            </a:r>
          </a:p>
          <a:p>
            <a:pPr lvl="1"/>
            <a:r>
              <a:rPr lang="en-GB" smtClean="0"/>
              <a:t>Reversed narrative – begins at climax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Examples non-linear narrative</a:t>
            </a:r>
          </a:p>
        </p:txBody>
      </p:sp>
      <p:sp>
        <p:nvSpPr>
          <p:cNvPr id="53250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Kurt Vonnegut – </a:t>
            </a:r>
            <a:r>
              <a:rPr lang="en-GB" i="1" smtClean="0"/>
              <a:t>Slaughterhouse-five</a:t>
            </a:r>
            <a:r>
              <a:rPr lang="en-GB" smtClean="0"/>
              <a:t> 1969</a:t>
            </a:r>
          </a:p>
          <a:p>
            <a:r>
              <a:rPr lang="en-GB" smtClean="0"/>
              <a:t>Irvine Welsh  - </a:t>
            </a:r>
            <a:r>
              <a:rPr lang="en-GB" i="1" smtClean="0"/>
              <a:t>Trainspotting </a:t>
            </a:r>
            <a:r>
              <a:rPr lang="en-GB" smtClean="0"/>
              <a:t>1993</a:t>
            </a:r>
          </a:p>
          <a:p>
            <a:r>
              <a:rPr lang="en-GB" smtClean="0"/>
              <a:t>Arundhati Roy – </a:t>
            </a:r>
            <a:r>
              <a:rPr lang="en-GB" i="1" smtClean="0"/>
              <a:t>The God of Small Things </a:t>
            </a:r>
            <a:r>
              <a:rPr lang="en-GB" smtClean="0"/>
              <a:t>1996</a:t>
            </a:r>
          </a:p>
          <a:p>
            <a:r>
              <a:rPr lang="en-GB" smtClean="0"/>
              <a:t>Margaret Atwood – </a:t>
            </a:r>
            <a:r>
              <a:rPr lang="en-GB" i="1" smtClean="0"/>
              <a:t>Oryx and Crake </a:t>
            </a:r>
            <a:r>
              <a:rPr lang="en-GB" smtClean="0"/>
              <a:t>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Developments in literature – 20</a:t>
            </a:r>
            <a:r>
              <a:rPr lang="en-GB" sz="3600" baseline="30000" smtClean="0"/>
              <a:t>th</a:t>
            </a:r>
            <a:r>
              <a:rPr lang="en-GB" sz="3600" smtClean="0"/>
              <a:t> century and 21</a:t>
            </a:r>
            <a:r>
              <a:rPr lang="en-GB" sz="3600" baseline="30000" smtClean="0"/>
              <a:t>st</a:t>
            </a:r>
            <a:r>
              <a:rPr lang="en-GB" sz="3600" smtClean="0"/>
              <a:t> century</a:t>
            </a:r>
          </a:p>
        </p:txBody>
      </p:sp>
      <p:sp>
        <p:nvSpPr>
          <p:cNvPr id="54274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Novels, novels, novels</a:t>
            </a:r>
          </a:p>
          <a:p>
            <a:pPr lvl="1"/>
            <a:r>
              <a:rPr lang="en-GB" sz="2400" smtClean="0"/>
              <a:t>Poetry loses ground</a:t>
            </a:r>
          </a:p>
          <a:p>
            <a:r>
              <a:rPr lang="en-GB" sz="2400" smtClean="0"/>
              <a:t>Increasing genre diversity</a:t>
            </a:r>
          </a:p>
          <a:p>
            <a:pPr lvl="1"/>
            <a:r>
              <a:rPr lang="en-GB" sz="2400" smtClean="0"/>
              <a:t>E.g. Science fiction and fantasy</a:t>
            </a:r>
          </a:p>
          <a:p>
            <a:r>
              <a:rPr lang="en-GB" sz="2400" smtClean="0"/>
              <a:t>Pulp and trivial literature</a:t>
            </a:r>
          </a:p>
          <a:p>
            <a:pPr lvl="1">
              <a:buFont typeface="Wingdings" pitchFamily="2" charset="2"/>
              <a:buNone/>
            </a:pPr>
            <a:r>
              <a:rPr lang="en-GB" sz="2400" smtClean="0"/>
              <a:t>S.F., detective novels, romances*</a:t>
            </a:r>
          </a:p>
          <a:p>
            <a:r>
              <a:rPr lang="en-GB" sz="2400" smtClean="0"/>
              <a:t>*Blurred boundaries between high and low literature</a:t>
            </a:r>
          </a:p>
          <a:p>
            <a:pPr lvl="1">
              <a:buFont typeface="Wingdings" pitchFamily="2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Increased social scrutiny</a:t>
            </a:r>
          </a:p>
        </p:txBody>
      </p:sp>
      <p:sp>
        <p:nvSpPr>
          <p:cNvPr id="55298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Different critical “perspectives” increase</a:t>
            </a:r>
          </a:p>
          <a:p>
            <a:pPr lvl="1"/>
            <a:r>
              <a:rPr lang="en-GB" smtClean="0"/>
              <a:t>Feminism</a:t>
            </a:r>
          </a:p>
          <a:p>
            <a:pPr lvl="1"/>
            <a:r>
              <a:rPr lang="en-GB" smtClean="0"/>
              <a:t>Postcolonial literature</a:t>
            </a:r>
          </a:p>
          <a:p>
            <a:pPr lvl="1"/>
            <a:r>
              <a:rPr lang="en-GB" smtClean="0"/>
              <a:t>Marxism and class</a:t>
            </a:r>
          </a:p>
          <a:p>
            <a:pPr lvl="1"/>
            <a:r>
              <a:rPr lang="en-GB" smtClean="0"/>
              <a:t>Eco-criticism</a:t>
            </a:r>
          </a:p>
          <a:p>
            <a:pPr lvl="1"/>
            <a:r>
              <a:rPr lang="en-GB" smtClean="0"/>
              <a:t>New-historicism</a:t>
            </a:r>
          </a:p>
          <a:p>
            <a:pPr lvl="1"/>
            <a:r>
              <a:rPr lang="en-GB" smtClean="0"/>
              <a:t>“Queer theory” – gay and lesbian criticism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Increased social scrutiny</a:t>
            </a:r>
          </a:p>
        </p:txBody>
      </p:sp>
      <p:sp>
        <p:nvSpPr>
          <p:cNvPr id="56322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Not just ways of writing literature but also ways of analysing them</a:t>
            </a:r>
          </a:p>
          <a:p>
            <a:r>
              <a:rPr lang="en-GB" smtClean="0"/>
              <a:t>Literary criticism</a:t>
            </a:r>
          </a:p>
          <a:p>
            <a:r>
              <a:rPr lang="en-GB" smtClean="0"/>
              <a:t>Socio-cultural contexts</a:t>
            </a:r>
          </a:p>
          <a:p>
            <a:r>
              <a:rPr lang="en-GB" smtClean="0"/>
              <a:t>Prevalent from 1960s onwards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Post-colonial voices</a:t>
            </a:r>
          </a:p>
        </p:txBody>
      </p:sp>
      <p:sp>
        <p:nvSpPr>
          <p:cNvPr id="57346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Search for identity after colonialism</a:t>
            </a:r>
          </a:p>
          <a:p>
            <a:r>
              <a:rPr lang="en-GB" sz="2800" smtClean="0"/>
              <a:t>Globalization spreads western writing traditions – world literature becomes increasingly homogenized</a:t>
            </a:r>
          </a:p>
          <a:p>
            <a:r>
              <a:rPr lang="en-GB" sz="2800" smtClean="0"/>
              <a:t>Paradox?</a:t>
            </a:r>
          </a:p>
          <a:p>
            <a:r>
              <a:rPr lang="en-GB" sz="2800" smtClean="0"/>
              <a:t>Post-colonial writers often break new 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Post-colonial voices</a:t>
            </a:r>
          </a:p>
        </p:txBody>
      </p:sp>
      <p:sp>
        <p:nvSpPr>
          <p:cNvPr id="58370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Example: magical realism</a:t>
            </a:r>
          </a:p>
          <a:p>
            <a:r>
              <a:rPr lang="en-GB" smtClean="0"/>
              <a:t>Combined reality and fantasy</a:t>
            </a:r>
          </a:p>
          <a:p>
            <a:pPr lvl="1"/>
            <a:r>
              <a:rPr lang="en-GB" smtClean="0"/>
              <a:t>Fantasy as an everyday event</a:t>
            </a:r>
          </a:p>
          <a:p>
            <a:r>
              <a:rPr lang="en-GB" smtClean="0"/>
              <a:t>Salman Rushdie</a:t>
            </a:r>
          </a:p>
          <a:p>
            <a:r>
              <a:rPr lang="en-GB" smtClean="0"/>
              <a:t>Gabriel Garcia Marquez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Marginalized voices</a:t>
            </a:r>
          </a:p>
        </p:txBody>
      </p:sp>
      <p:sp>
        <p:nvSpPr>
          <p:cNvPr id="59394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Women, homosexuals, coloured</a:t>
            </a:r>
          </a:p>
          <a:p>
            <a:r>
              <a:rPr lang="en-GB" sz="2800" smtClean="0"/>
              <a:t>The Other</a:t>
            </a:r>
          </a:p>
          <a:p>
            <a:r>
              <a:rPr lang="en-GB" sz="2800" smtClean="0"/>
              <a:t>Virginia Woolf (modernist)</a:t>
            </a:r>
          </a:p>
          <a:p>
            <a:r>
              <a:rPr lang="en-GB" sz="2800" smtClean="0"/>
              <a:t>Simone de Beauvoir (theorist)</a:t>
            </a:r>
          </a:p>
          <a:p>
            <a:r>
              <a:rPr lang="en-GB" sz="2800" smtClean="0"/>
              <a:t>Toni Morrison </a:t>
            </a:r>
            <a:r>
              <a:rPr lang="en-GB" sz="2800" i="1" smtClean="0"/>
              <a:t>Beloved</a:t>
            </a:r>
          </a:p>
          <a:p>
            <a:r>
              <a:rPr lang="en-GB" sz="2800" smtClean="0"/>
              <a:t>Alice Walker </a:t>
            </a:r>
            <a:r>
              <a:rPr lang="en-GB" sz="2800" i="1" smtClean="0"/>
              <a:t>The Color Purple</a:t>
            </a:r>
          </a:p>
          <a:p>
            <a:r>
              <a:rPr lang="en-GB" sz="2800" smtClean="0"/>
              <a:t>Jeanette Winterson </a:t>
            </a:r>
            <a:r>
              <a:rPr lang="en-GB" sz="2800" i="1" smtClean="0"/>
              <a:t>Oranges are not the Only Fruit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Modern vs modernism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mtClean="0"/>
              <a:t>Modern: up to date</a:t>
            </a:r>
          </a:p>
          <a:p>
            <a:pPr eaLnBrk="1" hangingPunct="1">
              <a:buFont typeface="Wingdings" pitchFamily="2" charset="2"/>
              <a:buNone/>
            </a:pPr>
            <a:endParaRPr lang="sv-SE" smtClean="0"/>
          </a:p>
          <a:p>
            <a:pPr eaLnBrk="1" hangingPunct="1"/>
            <a:r>
              <a:rPr lang="sv-SE" smtClean="0"/>
              <a:t>Modernism (almost) fixed in time</a:t>
            </a:r>
          </a:p>
          <a:p>
            <a:pPr eaLnBrk="1" hangingPunct="1">
              <a:buFont typeface="Wingdings" pitchFamily="2" charset="2"/>
              <a:buNone/>
            </a:pPr>
            <a:endParaRPr lang="sv-SE" smtClean="0"/>
          </a:p>
          <a:p>
            <a:pPr eaLnBrk="1" hangingPunct="1"/>
            <a:r>
              <a:rPr lang="sv-SE" smtClean="0"/>
              <a:t>A specific literary style or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ubrik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62088"/>
          </a:xfrm>
        </p:spPr>
        <p:txBody>
          <a:bodyPr/>
          <a:lstStyle/>
          <a:p>
            <a:pPr eaLnBrk="1" hangingPunct="1"/>
            <a:r>
              <a:rPr lang="en-GB" sz="6000" b="1" smtClean="0">
                <a:solidFill>
                  <a:srgbClr val="FF0000"/>
                </a:solidFill>
              </a:rPr>
              <a:t>What came before?</a:t>
            </a:r>
          </a:p>
        </p:txBody>
      </p:sp>
      <p:sp>
        <p:nvSpPr>
          <p:cNvPr id="22531" name="Underrubrik 3"/>
          <p:cNvSpPr>
            <a:spLocks noGrp="1"/>
          </p:cNvSpPr>
          <p:nvPr>
            <p:ph type="subTitle" idx="1"/>
          </p:nvPr>
        </p:nvSpPr>
        <p:spPr>
          <a:xfrm>
            <a:off x="914400" y="4724400"/>
            <a:ext cx="6400800" cy="17526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FFFF00"/>
                </a:solidFill>
              </a:rPr>
              <a:t>New trends in literature are often a reaction to previous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78" name="Rubrik 1"/>
          <p:cNvSpPr>
            <a:spLocks noGrp="1"/>
          </p:cNvSpPr>
          <p:nvPr>
            <p:ph type="title"/>
          </p:nvPr>
        </p:nvSpPr>
        <p:spPr>
          <a:xfrm>
            <a:off x="4724400" y="1066800"/>
            <a:ext cx="3649663" cy="990600"/>
          </a:xfrm>
        </p:spPr>
        <p:txBody>
          <a:bodyPr/>
          <a:lstStyle/>
          <a:p>
            <a:pPr eaLnBrk="1" hangingPunct="1"/>
            <a:r>
              <a:rPr lang="en-GB" sz="5400" smtClean="0">
                <a:solidFill>
                  <a:schemeClr val="tx1"/>
                </a:solidFill>
              </a:rPr>
              <a:t>Modernist literature</a:t>
            </a:r>
          </a:p>
        </p:txBody>
      </p:sp>
      <p:sp>
        <p:nvSpPr>
          <p:cNvPr id="24579" name="Underrubrik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3810000" cy="10302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b="1" smtClean="0"/>
              <a:t>Reacts against the Victorian novel</a:t>
            </a:r>
          </a:p>
          <a:p>
            <a:pPr eaLnBrk="1" hangingPunct="1">
              <a:buFont typeface="Arial" charset="0"/>
              <a:buChar char="•"/>
            </a:pPr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25.media.tumblr.com/tumblr_md78j09xKY1rrajnno1_1280.jpg"/>
          <p:cNvPicPr>
            <a:picLocks noChangeAspect="1" noChangeArrowheads="1"/>
          </p:cNvPicPr>
          <p:nvPr/>
        </p:nvPicPr>
        <p:blipFill>
          <a:blip r:embed="rId3"/>
          <a:srcRect b="83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ubrik 1"/>
          <p:cNvSpPr>
            <a:spLocks noGrp="1"/>
          </p:cNvSpPr>
          <p:nvPr>
            <p:ph type="title"/>
          </p:nvPr>
        </p:nvSpPr>
        <p:spPr>
          <a:xfrm>
            <a:off x="0" y="2895600"/>
            <a:ext cx="4259263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Modernist literature</a:t>
            </a:r>
          </a:p>
        </p:txBody>
      </p:sp>
      <p:sp>
        <p:nvSpPr>
          <p:cNvPr id="8196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0" y="457200"/>
            <a:ext cx="4572000" cy="198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Reacts against 19</a:t>
            </a:r>
            <a:r>
              <a:rPr lang="en-GB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realism</a:t>
            </a:r>
          </a:p>
          <a:p>
            <a:pPr eaLnBrk="1" hangingPunct="1">
              <a:defRPr/>
            </a:pPr>
            <a:endParaRPr lang="en-GB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Modernist literature</a:t>
            </a:r>
          </a:p>
        </p:txBody>
      </p:sp>
      <p:sp>
        <p:nvSpPr>
          <p:cNvPr id="28674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Reacts to modernisation of society</a:t>
            </a:r>
          </a:p>
          <a:p>
            <a:pPr lvl="1"/>
            <a:r>
              <a:rPr lang="en-GB" smtClean="0"/>
              <a:t>Mass-production</a:t>
            </a:r>
          </a:p>
          <a:p>
            <a:pPr lvl="1"/>
            <a:r>
              <a:rPr lang="en-GB" smtClean="0"/>
              <a:t>Over-consumption</a:t>
            </a:r>
          </a:p>
          <a:p>
            <a:pPr lvl="1"/>
            <a:r>
              <a:rPr lang="en-GB" smtClean="0"/>
              <a:t>Growing socialism</a:t>
            </a:r>
          </a:p>
          <a:p>
            <a:pPr lvl="1"/>
            <a:r>
              <a:rPr lang="en-GB" smtClean="0"/>
              <a:t>Increasing bureaucracy</a:t>
            </a:r>
          </a:p>
          <a:p>
            <a:pPr lvl="1"/>
            <a:r>
              <a:rPr lang="en-GB" smtClean="0"/>
              <a:t>Increasing alienation of the individual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Modernism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Often questions that which has gone before</a:t>
            </a:r>
          </a:p>
          <a:p>
            <a:pPr eaLnBrk="1" hangingPunct="1"/>
            <a:r>
              <a:rPr lang="en-GB" smtClean="0"/>
              <a:t>It also questions the future</a:t>
            </a:r>
          </a:p>
          <a:p>
            <a:pPr eaLnBrk="1" hangingPunct="1"/>
            <a:r>
              <a:rPr lang="en-GB" smtClean="0"/>
              <a:t>It offers a critique of “modern” culture</a:t>
            </a:r>
          </a:p>
          <a:p>
            <a:pPr eaLnBrk="1" hangingPunct="1"/>
            <a:r>
              <a:rPr lang="en-GB" smtClean="0"/>
              <a:t>It puts into question the results of western achievements</a:t>
            </a:r>
          </a:p>
          <a:p>
            <a:pPr eaLnBrk="1" hangingPunct="1"/>
            <a:r>
              <a:rPr lang="en-GB" smtClean="0"/>
              <a:t>Often pessimistic in tone</a:t>
            </a:r>
          </a:p>
          <a:p>
            <a:pPr eaLnBrk="1" hangingPunct="1"/>
            <a:r>
              <a:rPr lang="en-GB" smtClean="0"/>
              <a:t>psychological themes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Collection of techniques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often experimental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  <a:p>
            <a:pPr eaLnBrk="1" hangingPunct="1"/>
            <a:r>
              <a:rPr lang="en-GB" smtClean="0"/>
              <a:t>often challenging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  <a:p>
            <a:pPr eaLnBrk="1" hangingPunct="1"/>
            <a:r>
              <a:rPr lang="en-GB" smtClean="0"/>
              <a:t>often attempts to reproduce the inner workings of the mind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none of which are new!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Överlappande">
  <a:themeElements>
    <a:clrScheme name="Överlappande 1">
      <a:dk1>
        <a:srgbClr val="969696"/>
      </a:dk1>
      <a:lt1>
        <a:srgbClr val="FFFFFF"/>
      </a:lt1>
      <a:dk2>
        <a:srgbClr val="000000"/>
      </a:dk2>
      <a:lt2>
        <a:srgbClr val="DDDDDD"/>
      </a:lt2>
      <a:accent1>
        <a:srgbClr val="00E4A8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FD1"/>
      </a:accent5>
      <a:accent6>
        <a:srgbClr val="2D2DB9"/>
      </a:accent6>
      <a:hlink>
        <a:srgbClr val="FF5050"/>
      </a:hlink>
      <a:folHlink>
        <a:srgbClr val="FFCF01"/>
      </a:folHlink>
    </a:clrScheme>
    <a:fontScheme name="Överlappand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Överlappand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verlappand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verlappand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verlappand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verlappand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verlappand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574</TotalTime>
  <Words>589</Words>
  <Application>Microsoft Office PowerPoint</Application>
  <PresentationFormat>Экран (4:3)</PresentationFormat>
  <Paragraphs>148</Paragraphs>
  <Slides>27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Överlappande</vt:lpstr>
      <vt:lpstr>Modernism and Post-Modernism </vt:lpstr>
      <vt:lpstr>Слайд 2</vt:lpstr>
      <vt:lpstr>Modern vs modernism</vt:lpstr>
      <vt:lpstr>What came before?</vt:lpstr>
      <vt:lpstr>Modernist literature</vt:lpstr>
      <vt:lpstr>Modernist literature</vt:lpstr>
      <vt:lpstr>Modernist literature</vt:lpstr>
      <vt:lpstr>Modernism</vt:lpstr>
      <vt:lpstr>A Collection of techniques</vt:lpstr>
      <vt:lpstr>Against objective realistic representation</vt:lpstr>
      <vt:lpstr>Слайд 11</vt:lpstr>
      <vt:lpstr>Слайд 12</vt:lpstr>
      <vt:lpstr>Слайд 13</vt:lpstr>
      <vt:lpstr>Themes</vt:lpstr>
      <vt:lpstr>Some Modernist writers</vt:lpstr>
      <vt:lpstr>Postmodernism</vt:lpstr>
      <vt:lpstr>Postmodernism</vt:lpstr>
      <vt:lpstr>Post modernism – same techniques?</vt:lpstr>
      <vt:lpstr>Point of view</vt:lpstr>
      <vt:lpstr>Non-sequential narratives</vt:lpstr>
      <vt:lpstr>Examples non-linear narrative</vt:lpstr>
      <vt:lpstr>Developments in literature – 20th century and 21st century</vt:lpstr>
      <vt:lpstr>Increased social scrutiny</vt:lpstr>
      <vt:lpstr>Increased social scrutiny</vt:lpstr>
      <vt:lpstr>Post-colonial voices</vt:lpstr>
      <vt:lpstr>Post-colonial voices</vt:lpstr>
      <vt:lpstr>Marginalized voices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</dc:creator>
  <cp:lastModifiedBy>Admin</cp:lastModifiedBy>
  <cp:revision>73</cp:revision>
  <cp:lastPrinted>1601-01-01T00:00:00Z</cp:lastPrinted>
  <dcterms:created xsi:type="dcterms:W3CDTF">1601-01-01T00:00:00Z</dcterms:created>
  <dcterms:modified xsi:type="dcterms:W3CDTF">2020-04-16T08:34:37Z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