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32" r:id="rId3"/>
  </p:sldMasterIdLst>
  <p:notesMasterIdLst>
    <p:notesMasterId r:id="rId38"/>
  </p:notesMasterIdLst>
  <p:sldIdLst>
    <p:sldId id="328" r:id="rId4"/>
    <p:sldId id="329" r:id="rId5"/>
    <p:sldId id="343" r:id="rId6"/>
    <p:sldId id="344" r:id="rId7"/>
    <p:sldId id="345" r:id="rId8"/>
    <p:sldId id="335" r:id="rId9"/>
    <p:sldId id="338" r:id="rId10"/>
    <p:sldId id="334" r:id="rId11"/>
    <p:sldId id="347" r:id="rId12"/>
    <p:sldId id="315" r:id="rId13"/>
    <p:sldId id="316" r:id="rId14"/>
    <p:sldId id="330" r:id="rId15"/>
    <p:sldId id="273" r:id="rId16"/>
    <p:sldId id="274" r:id="rId17"/>
    <p:sldId id="282" r:id="rId18"/>
    <p:sldId id="283" r:id="rId19"/>
    <p:sldId id="337" r:id="rId20"/>
    <p:sldId id="279" r:id="rId21"/>
    <p:sldId id="285" r:id="rId22"/>
    <p:sldId id="286" r:id="rId23"/>
    <p:sldId id="287" r:id="rId24"/>
    <p:sldId id="290" r:id="rId25"/>
    <p:sldId id="339" r:id="rId26"/>
    <p:sldId id="340" r:id="rId27"/>
    <p:sldId id="348" r:id="rId28"/>
    <p:sldId id="349" r:id="rId29"/>
    <p:sldId id="301" r:id="rId30"/>
    <p:sldId id="350" r:id="rId31"/>
    <p:sldId id="317" r:id="rId32"/>
    <p:sldId id="319" r:id="rId33"/>
    <p:sldId id="320" r:id="rId34"/>
    <p:sldId id="351" r:id="rId35"/>
    <p:sldId id="305" r:id="rId36"/>
    <p:sldId id="35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E4DA0-A610-4A13-A049-F79C67883A5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4504E94D-708A-454B-9AFA-175B352AB444}">
      <dgm:prSet phldrT="[Text]"/>
      <dgm:spPr/>
      <dgm:t>
        <a:bodyPr/>
        <a:lstStyle/>
        <a:p>
          <a:r>
            <a:rPr lang="en-US" b="1" cap="none" spc="0"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rPr>
            <a:t>OLD ENGLISH POETRY</a:t>
          </a:r>
          <a:endParaRPr lang="en-US" b="1" cap="none" spc="0" dirty="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endParaRPr>
        </a:p>
      </dgm:t>
    </dgm:pt>
    <dgm:pt modelId="{25BA7423-A829-4455-A5DD-05C9C8CEE2F1}" type="parTrans" cxnId="{7E63CBF5-2D8A-4748-A556-06E83B56B78A}">
      <dgm:prSet/>
      <dgm:spPr/>
      <dgm:t>
        <a:bodyPr/>
        <a:lstStyle/>
        <a:p>
          <a:endParaRPr lang="en-US"/>
        </a:p>
      </dgm:t>
    </dgm:pt>
    <dgm:pt modelId="{AE55C1DC-6F39-4D5C-8B3B-78C01790C526}" type="sibTrans" cxnId="{7E63CBF5-2D8A-4748-A556-06E83B56B78A}">
      <dgm:prSet/>
      <dgm:spPr/>
      <dgm:t>
        <a:bodyPr/>
        <a:lstStyle/>
        <a:p>
          <a:endParaRPr lang="en-US"/>
        </a:p>
      </dgm:t>
    </dgm:pt>
    <dgm:pt modelId="{2412232D-A056-4DC3-8822-CF54EA0E1BE5}">
      <dgm:prSet phldrT="[Text]"/>
      <dgm:spPr/>
      <dgm:t>
        <a:bodyPr/>
        <a:lstStyle/>
        <a:p>
          <a:r>
            <a:rPr lang="en-US" b="1" cap="none" spc="0"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innerShdw blurRad="101600" dist="76200" dir="5400000">
                  <a:schemeClr val="accent1">
                    <a:satMod val="190000"/>
                    <a:tint val="100000"/>
                    <a:alpha val="74000"/>
                  </a:schemeClr>
                </a:innerShdw>
              </a:effectLst>
            </a:rPr>
            <a:t>OLD ENGLISH PROSE</a:t>
          </a:r>
          <a:endParaRPr lang="en-US" b="1" cap="none" spc="0"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innerShdw blurRad="101600" dist="76200" dir="5400000">
                <a:schemeClr val="accent1">
                  <a:satMod val="190000"/>
                  <a:tint val="100000"/>
                  <a:alpha val="74000"/>
                </a:schemeClr>
              </a:innerShdw>
            </a:effectLst>
          </a:endParaRPr>
        </a:p>
      </dgm:t>
    </dgm:pt>
    <dgm:pt modelId="{7C42D831-FAF9-4428-B75A-29E7D5CB4D3A}" type="parTrans" cxnId="{CA519794-0F8C-480D-9EBD-3DABB25548EA}">
      <dgm:prSet/>
      <dgm:spPr/>
      <dgm:t>
        <a:bodyPr/>
        <a:lstStyle/>
        <a:p>
          <a:endParaRPr lang="en-US"/>
        </a:p>
      </dgm:t>
    </dgm:pt>
    <dgm:pt modelId="{468FFA36-4AD4-451F-AD36-D9BA1F78EE36}" type="sibTrans" cxnId="{CA519794-0F8C-480D-9EBD-3DABB25548EA}">
      <dgm:prSet/>
      <dgm:spPr/>
      <dgm:t>
        <a:bodyPr/>
        <a:lstStyle/>
        <a:p>
          <a:endParaRPr lang="en-US"/>
        </a:p>
      </dgm:t>
    </dgm:pt>
    <dgm:pt modelId="{4ED900EC-7C74-4A3A-8FAC-2AB60BB26555}">
      <dgm:prSet phldrT="[Text]"/>
      <dgm:spPr/>
      <dgm:t>
        <a:bodyPr/>
        <a:lstStyle/>
        <a:p>
          <a:r>
            <a:rPr lang="en-US" b="1" cap="none" spc="0"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rPr>
            <a:t>OLD ENGLISH DRAMA</a:t>
          </a:r>
          <a:endParaRPr lang="en-US" b="1" cap="none" spc="0" dirty="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endParaRPr>
        </a:p>
      </dgm:t>
    </dgm:pt>
    <dgm:pt modelId="{3D21F3B9-6F0C-4E3A-8CF7-AF256430F340}" type="parTrans" cxnId="{AF08A078-D629-4EA4-9A82-B6C72DC42273}">
      <dgm:prSet/>
      <dgm:spPr/>
      <dgm:t>
        <a:bodyPr/>
        <a:lstStyle/>
        <a:p>
          <a:endParaRPr lang="en-US"/>
        </a:p>
      </dgm:t>
    </dgm:pt>
    <dgm:pt modelId="{10A04C33-C679-4D84-BEB9-5C1FD4DF6FBA}" type="sibTrans" cxnId="{AF08A078-D629-4EA4-9A82-B6C72DC42273}">
      <dgm:prSet/>
      <dgm:spPr/>
      <dgm:t>
        <a:bodyPr/>
        <a:lstStyle/>
        <a:p>
          <a:endParaRPr lang="en-US"/>
        </a:p>
      </dgm:t>
    </dgm:pt>
    <dgm:pt modelId="{A1E75E72-9299-4F9E-90F2-6CB7633C81B6}" type="pres">
      <dgm:prSet presAssocID="{62DE4DA0-A610-4A13-A049-F79C67883A5D}" presName="linear" presStyleCnt="0">
        <dgm:presLayoutVars>
          <dgm:dir/>
          <dgm:resizeHandles val="exact"/>
        </dgm:presLayoutVars>
      </dgm:prSet>
      <dgm:spPr/>
      <dgm:t>
        <a:bodyPr/>
        <a:lstStyle/>
        <a:p>
          <a:endParaRPr lang="en-US"/>
        </a:p>
      </dgm:t>
    </dgm:pt>
    <dgm:pt modelId="{E7B82F0B-6658-4B60-85C4-32574DC0673A}" type="pres">
      <dgm:prSet presAssocID="{4504E94D-708A-454B-9AFA-175B352AB444}" presName="comp" presStyleCnt="0"/>
      <dgm:spPr/>
    </dgm:pt>
    <dgm:pt modelId="{076341A6-C5BC-432F-8411-23DF733B499D}" type="pres">
      <dgm:prSet presAssocID="{4504E94D-708A-454B-9AFA-175B352AB444}" presName="box" presStyleLbl="node1" presStyleIdx="0" presStyleCnt="3"/>
      <dgm:spPr/>
      <dgm:t>
        <a:bodyPr/>
        <a:lstStyle/>
        <a:p>
          <a:endParaRPr lang="en-US"/>
        </a:p>
      </dgm:t>
    </dgm:pt>
    <dgm:pt modelId="{A5905A64-599F-4E70-A164-C591AD538928}" type="pres">
      <dgm:prSet presAssocID="{4504E94D-708A-454B-9AFA-175B352AB444}" presName="img" presStyleLbl="fgImgPlace1" presStyleIdx="0" presStyleCnt="3"/>
      <dgm:spPr>
        <a:blipFill rotWithShape="0">
          <a:blip xmlns:r="http://schemas.openxmlformats.org/officeDocument/2006/relationships" r:embed="rId1"/>
          <a:stretch>
            <a:fillRect/>
          </a:stretch>
        </a:blipFill>
      </dgm:spPr>
    </dgm:pt>
    <dgm:pt modelId="{AF890A13-EB60-4573-BAEE-D66D54BD0B44}" type="pres">
      <dgm:prSet presAssocID="{4504E94D-708A-454B-9AFA-175B352AB444}" presName="text" presStyleLbl="node1" presStyleIdx="0" presStyleCnt="3">
        <dgm:presLayoutVars>
          <dgm:bulletEnabled val="1"/>
        </dgm:presLayoutVars>
      </dgm:prSet>
      <dgm:spPr/>
      <dgm:t>
        <a:bodyPr/>
        <a:lstStyle/>
        <a:p>
          <a:endParaRPr lang="en-US"/>
        </a:p>
      </dgm:t>
    </dgm:pt>
    <dgm:pt modelId="{9E206833-A148-4F3B-AD72-562CE2424E0C}" type="pres">
      <dgm:prSet presAssocID="{AE55C1DC-6F39-4D5C-8B3B-78C01790C526}" presName="spacer" presStyleCnt="0"/>
      <dgm:spPr/>
    </dgm:pt>
    <dgm:pt modelId="{87265E4F-BE1D-4FDA-A84E-725723C89031}" type="pres">
      <dgm:prSet presAssocID="{2412232D-A056-4DC3-8822-CF54EA0E1BE5}" presName="comp" presStyleCnt="0"/>
      <dgm:spPr/>
    </dgm:pt>
    <dgm:pt modelId="{1F14CEBF-5F44-4B80-9206-E8D9C58C544D}" type="pres">
      <dgm:prSet presAssocID="{2412232D-A056-4DC3-8822-CF54EA0E1BE5}" presName="box" presStyleLbl="node1" presStyleIdx="1" presStyleCnt="3"/>
      <dgm:spPr/>
      <dgm:t>
        <a:bodyPr/>
        <a:lstStyle/>
        <a:p>
          <a:endParaRPr lang="en-US"/>
        </a:p>
      </dgm:t>
    </dgm:pt>
    <dgm:pt modelId="{793D20CB-3AA9-4F9A-8485-FE4B6F8167B1}" type="pres">
      <dgm:prSet presAssocID="{2412232D-A056-4DC3-8822-CF54EA0E1BE5}" presName="img" presStyleLbl="fgImgPlace1" presStyleIdx="1" presStyleCnt="3"/>
      <dgm:spPr>
        <a:blipFill rotWithShape="0">
          <a:blip xmlns:r="http://schemas.openxmlformats.org/officeDocument/2006/relationships" r:embed="rId1"/>
          <a:stretch>
            <a:fillRect/>
          </a:stretch>
        </a:blipFill>
      </dgm:spPr>
    </dgm:pt>
    <dgm:pt modelId="{0B9B7AD0-4CDD-4A95-A5F2-EAE80F452342}" type="pres">
      <dgm:prSet presAssocID="{2412232D-A056-4DC3-8822-CF54EA0E1BE5}" presName="text" presStyleLbl="node1" presStyleIdx="1" presStyleCnt="3">
        <dgm:presLayoutVars>
          <dgm:bulletEnabled val="1"/>
        </dgm:presLayoutVars>
      </dgm:prSet>
      <dgm:spPr/>
      <dgm:t>
        <a:bodyPr/>
        <a:lstStyle/>
        <a:p>
          <a:endParaRPr lang="en-US"/>
        </a:p>
      </dgm:t>
    </dgm:pt>
    <dgm:pt modelId="{03975357-8A15-44DC-BE39-A7F48473AA21}" type="pres">
      <dgm:prSet presAssocID="{468FFA36-4AD4-451F-AD36-D9BA1F78EE36}" presName="spacer" presStyleCnt="0"/>
      <dgm:spPr/>
    </dgm:pt>
    <dgm:pt modelId="{C2965B0C-7DA4-4341-B459-EF8DF7DBD135}" type="pres">
      <dgm:prSet presAssocID="{4ED900EC-7C74-4A3A-8FAC-2AB60BB26555}" presName="comp" presStyleCnt="0"/>
      <dgm:spPr/>
    </dgm:pt>
    <dgm:pt modelId="{47680FB4-C6DB-4C86-AF87-EBA28618A660}" type="pres">
      <dgm:prSet presAssocID="{4ED900EC-7C74-4A3A-8FAC-2AB60BB26555}" presName="box" presStyleLbl="node1" presStyleIdx="2" presStyleCnt="3"/>
      <dgm:spPr/>
      <dgm:t>
        <a:bodyPr/>
        <a:lstStyle/>
        <a:p>
          <a:endParaRPr lang="en-US"/>
        </a:p>
      </dgm:t>
    </dgm:pt>
    <dgm:pt modelId="{D5FA9B66-49AA-4C36-9153-5228FE0C272E}" type="pres">
      <dgm:prSet presAssocID="{4ED900EC-7C74-4A3A-8FAC-2AB60BB26555}" presName="img" presStyleLbl="fgImgPlace1" presStyleIdx="2" presStyleCnt="3"/>
      <dgm:spPr>
        <a:blipFill rotWithShape="0">
          <a:blip xmlns:r="http://schemas.openxmlformats.org/officeDocument/2006/relationships" r:embed="rId1"/>
          <a:stretch>
            <a:fillRect/>
          </a:stretch>
        </a:blipFill>
      </dgm:spPr>
    </dgm:pt>
    <dgm:pt modelId="{F6770CDD-7A9C-453D-BC0A-1386CD2460D7}" type="pres">
      <dgm:prSet presAssocID="{4ED900EC-7C74-4A3A-8FAC-2AB60BB26555}" presName="text" presStyleLbl="node1" presStyleIdx="2" presStyleCnt="3">
        <dgm:presLayoutVars>
          <dgm:bulletEnabled val="1"/>
        </dgm:presLayoutVars>
      </dgm:prSet>
      <dgm:spPr/>
      <dgm:t>
        <a:bodyPr/>
        <a:lstStyle/>
        <a:p>
          <a:endParaRPr lang="en-US"/>
        </a:p>
      </dgm:t>
    </dgm:pt>
  </dgm:ptLst>
  <dgm:cxnLst>
    <dgm:cxn modelId="{7E63CBF5-2D8A-4748-A556-06E83B56B78A}" srcId="{62DE4DA0-A610-4A13-A049-F79C67883A5D}" destId="{4504E94D-708A-454B-9AFA-175B352AB444}" srcOrd="0" destOrd="0" parTransId="{25BA7423-A829-4455-A5DD-05C9C8CEE2F1}" sibTransId="{AE55C1DC-6F39-4D5C-8B3B-78C01790C526}"/>
    <dgm:cxn modelId="{95225DB4-A66F-454B-8497-3833EC87C89B}" type="presOf" srcId="{4504E94D-708A-454B-9AFA-175B352AB444}" destId="{076341A6-C5BC-432F-8411-23DF733B499D}" srcOrd="0" destOrd="0" presId="urn:microsoft.com/office/officeart/2005/8/layout/vList4#1"/>
    <dgm:cxn modelId="{7C0A7DDB-289C-4AEB-B50F-BB592C587571}" type="presOf" srcId="{2412232D-A056-4DC3-8822-CF54EA0E1BE5}" destId="{1F14CEBF-5F44-4B80-9206-E8D9C58C544D}" srcOrd="0" destOrd="0" presId="urn:microsoft.com/office/officeart/2005/8/layout/vList4#1"/>
    <dgm:cxn modelId="{C9BDD469-FA6D-435B-A836-CB543C3C37D1}" type="presOf" srcId="{4ED900EC-7C74-4A3A-8FAC-2AB60BB26555}" destId="{F6770CDD-7A9C-453D-BC0A-1386CD2460D7}" srcOrd="1" destOrd="0" presId="urn:microsoft.com/office/officeart/2005/8/layout/vList4#1"/>
    <dgm:cxn modelId="{AF08A078-D629-4EA4-9A82-B6C72DC42273}" srcId="{62DE4DA0-A610-4A13-A049-F79C67883A5D}" destId="{4ED900EC-7C74-4A3A-8FAC-2AB60BB26555}" srcOrd="2" destOrd="0" parTransId="{3D21F3B9-6F0C-4E3A-8CF7-AF256430F340}" sibTransId="{10A04C33-C679-4D84-BEB9-5C1FD4DF6FBA}"/>
    <dgm:cxn modelId="{5F020118-DAA5-4E14-A323-6DBF43F7198B}" type="presOf" srcId="{2412232D-A056-4DC3-8822-CF54EA0E1BE5}" destId="{0B9B7AD0-4CDD-4A95-A5F2-EAE80F452342}" srcOrd="1" destOrd="0" presId="urn:microsoft.com/office/officeart/2005/8/layout/vList4#1"/>
    <dgm:cxn modelId="{C3DBDCF1-D848-4388-9986-EB6201D61E53}" type="presOf" srcId="{4ED900EC-7C74-4A3A-8FAC-2AB60BB26555}" destId="{47680FB4-C6DB-4C86-AF87-EBA28618A660}" srcOrd="0" destOrd="0" presId="urn:microsoft.com/office/officeart/2005/8/layout/vList4#1"/>
    <dgm:cxn modelId="{B28F8C3A-1908-461D-AA03-EC4BEE0B737F}" type="presOf" srcId="{4504E94D-708A-454B-9AFA-175B352AB444}" destId="{AF890A13-EB60-4573-BAEE-D66D54BD0B44}" srcOrd="1" destOrd="0" presId="urn:microsoft.com/office/officeart/2005/8/layout/vList4#1"/>
    <dgm:cxn modelId="{CA519794-0F8C-480D-9EBD-3DABB25548EA}" srcId="{62DE4DA0-A610-4A13-A049-F79C67883A5D}" destId="{2412232D-A056-4DC3-8822-CF54EA0E1BE5}" srcOrd="1" destOrd="0" parTransId="{7C42D831-FAF9-4428-B75A-29E7D5CB4D3A}" sibTransId="{468FFA36-4AD4-451F-AD36-D9BA1F78EE36}"/>
    <dgm:cxn modelId="{E5C231DB-2C70-4B7D-89F9-035D95CE7FD6}" type="presOf" srcId="{62DE4DA0-A610-4A13-A049-F79C67883A5D}" destId="{A1E75E72-9299-4F9E-90F2-6CB7633C81B6}" srcOrd="0" destOrd="0" presId="urn:microsoft.com/office/officeart/2005/8/layout/vList4#1"/>
    <dgm:cxn modelId="{D654F2A9-B9DB-4A47-9308-0F24D5CF8B3C}" type="presParOf" srcId="{A1E75E72-9299-4F9E-90F2-6CB7633C81B6}" destId="{E7B82F0B-6658-4B60-85C4-32574DC0673A}" srcOrd="0" destOrd="0" presId="urn:microsoft.com/office/officeart/2005/8/layout/vList4#1"/>
    <dgm:cxn modelId="{21C0E858-ED6D-4BF9-BE9C-BA1789E7F87C}" type="presParOf" srcId="{E7B82F0B-6658-4B60-85C4-32574DC0673A}" destId="{076341A6-C5BC-432F-8411-23DF733B499D}" srcOrd="0" destOrd="0" presId="urn:microsoft.com/office/officeart/2005/8/layout/vList4#1"/>
    <dgm:cxn modelId="{F17FEF09-7778-422C-BBC0-149F2C80D841}" type="presParOf" srcId="{E7B82F0B-6658-4B60-85C4-32574DC0673A}" destId="{A5905A64-599F-4E70-A164-C591AD538928}" srcOrd="1" destOrd="0" presId="urn:microsoft.com/office/officeart/2005/8/layout/vList4#1"/>
    <dgm:cxn modelId="{C05596A4-848F-44D3-852C-1485C8CDFBD2}" type="presParOf" srcId="{E7B82F0B-6658-4B60-85C4-32574DC0673A}" destId="{AF890A13-EB60-4573-BAEE-D66D54BD0B44}" srcOrd="2" destOrd="0" presId="urn:microsoft.com/office/officeart/2005/8/layout/vList4#1"/>
    <dgm:cxn modelId="{57E925B0-461E-45F1-83BA-9FCD93E45886}" type="presParOf" srcId="{A1E75E72-9299-4F9E-90F2-6CB7633C81B6}" destId="{9E206833-A148-4F3B-AD72-562CE2424E0C}" srcOrd="1" destOrd="0" presId="urn:microsoft.com/office/officeart/2005/8/layout/vList4#1"/>
    <dgm:cxn modelId="{72CB43A1-C677-493F-A19D-A15DBB6E38A9}" type="presParOf" srcId="{A1E75E72-9299-4F9E-90F2-6CB7633C81B6}" destId="{87265E4F-BE1D-4FDA-A84E-725723C89031}" srcOrd="2" destOrd="0" presId="urn:microsoft.com/office/officeart/2005/8/layout/vList4#1"/>
    <dgm:cxn modelId="{60F68358-3B5E-4865-A9AA-6F8949124ABB}" type="presParOf" srcId="{87265E4F-BE1D-4FDA-A84E-725723C89031}" destId="{1F14CEBF-5F44-4B80-9206-E8D9C58C544D}" srcOrd="0" destOrd="0" presId="urn:microsoft.com/office/officeart/2005/8/layout/vList4#1"/>
    <dgm:cxn modelId="{AB7DA021-FAE4-4FF2-9C1D-6CC808EF4EA8}" type="presParOf" srcId="{87265E4F-BE1D-4FDA-A84E-725723C89031}" destId="{793D20CB-3AA9-4F9A-8485-FE4B6F8167B1}" srcOrd="1" destOrd="0" presId="urn:microsoft.com/office/officeart/2005/8/layout/vList4#1"/>
    <dgm:cxn modelId="{0C77E98F-7F63-4E34-A9D7-3F788588DF65}" type="presParOf" srcId="{87265E4F-BE1D-4FDA-A84E-725723C89031}" destId="{0B9B7AD0-4CDD-4A95-A5F2-EAE80F452342}" srcOrd="2" destOrd="0" presId="urn:microsoft.com/office/officeart/2005/8/layout/vList4#1"/>
    <dgm:cxn modelId="{25387CF8-EB86-4963-82D3-5C7236CE5A6B}" type="presParOf" srcId="{A1E75E72-9299-4F9E-90F2-6CB7633C81B6}" destId="{03975357-8A15-44DC-BE39-A7F48473AA21}" srcOrd="3" destOrd="0" presId="urn:microsoft.com/office/officeart/2005/8/layout/vList4#1"/>
    <dgm:cxn modelId="{749E7233-32AA-4EDB-ACAF-5220FAFBFDBC}" type="presParOf" srcId="{A1E75E72-9299-4F9E-90F2-6CB7633C81B6}" destId="{C2965B0C-7DA4-4341-B459-EF8DF7DBD135}" srcOrd="4" destOrd="0" presId="urn:microsoft.com/office/officeart/2005/8/layout/vList4#1"/>
    <dgm:cxn modelId="{C720D09E-51BB-4FC6-9C00-594A72185A8D}" type="presParOf" srcId="{C2965B0C-7DA4-4341-B459-EF8DF7DBD135}" destId="{47680FB4-C6DB-4C86-AF87-EBA28618A660}" srcOrd="0" destOrd="0" presId="urn:microsoft.com/office/officeart/2005/8/layout/vList4#1"/>
    <dgm:cxn modelId="{DB183DF3-D5E3-4FB6-BA26-874EB3EDC810}" type="presParOf" srcId="{C2965B0C-7DA4-4341-B459-EF8DF7DBD135}" destId="{D5FA9B66-49AA-4C36-9153-5228FE0C272E}" srcOrd="1" destOrd="0" presId="urn:microsoft.com/office/officeart/2005/8/layout/vList4#1"/>
    <dgm:cxn modelId="{7183A203-B094-4A6B-B9AE-6041965D65CB}" type="presParOf" srcId="{C2965B0C-7DA4-4341-B459-EF8DF7DBD135}" destId="{F6770CDD-7A9C-453D-BC0A-1386CD2460D7}" srcOrd="2" destOrd="0" presId="urn:microsoft.com/office/officeart/2005/8/layout/vList4#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6341A6-C5BC-432F-8411-23DF733B499D}">
      <dsp:nvSpPr>
        <dsp:cNvPr id="0" name=""/>
        <dsp:cNvSpPr/>
      </dsp:nvSpPr>
      <dsp:spPr>
        <a:xfrm>
          <a:off x="0" y="0"/>
          <a:ext cx="9144000" cy="165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b="1" kern="1200" cap="none" spc="0"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rPr>
            <a:t>OLD ENGLISH POETRY</a:t>
          </a:r>
          <a:endParaRPr lang="en-US" sz="5800" b="1" kern="1200" cap="none" spc="0" dirty="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endParaRPr>
        </a:p>
      </dsp:txBody>
      <dsp:txXfrm>
        <a:off x="1993999" y="0"/>
        <a:ext cx="7150000" cy="1651996"/>
      </dsp:txXfrm>
    </dsp:sp>
    <dsp:sp modelId="{A5905A64-599F-4E70-A164-C591AD538928}">
      <dsp:nvSpPr>
        <dsp:cNvPr id="0" name=""/>
        <dsp:cNvSpPr/>
      </dsp:nvSpPr>
      <dsp:spPr>
        <a:xfrm>
          <a:off x="165199" y="165199"/>
          <a:ext cx="1828800" cy="132159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4CEBF-5F44-4B80-9206-E8D9C58C544D}">
      <dsp:nvSpPr>
        <dsp:cNvPr id="0" name=""/>
        <dsp:cNvSpPr/>
      </dsp:nvSpPr>
      <dsp:spPr>
        <a:xfrm>
          <a:off x="0" y="1817195"/>
          <a:ext cx="9144000" cy="165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b="1" kern="1200" cap="none" spc="0"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innerShdw blurRad="101600" dist="76200" dir="5400000">
                  <a:schemeClr val="accent1">
                    <a:satMod val="190000"/>
                    <a:tint val="100000"/>
                    <a:alpha val="74000"/>
                  </a:schemeClr>
                </a:innerShdw>
              </a:effectLst>
            </a:rPr>
            <a:t>OLD ENGLISH PROSE</a:t>
          </a:r>
          <a:endParaRPr lang="en-US" sz="5800" b="1" kern="1200" cap="none" spc="0" dirty="0">
            <a:ln w="900" cmpd="sng">
              <a:solidFill>
                <a:schemeClr val="accent1">
                  <a:satMod val="190000"/>
                  <a:alpha val="55000"/>
                </a:schemeClr>
              </a:solidFill>
              <a:prstDash val="solid"/>
            </a:ln>
            <a:solidFill>
              <a:schemeClr val="accent1">
                <a:satMod val="200000"/>
                <a:tint val="3000"/>
              </a:schemeClr>
            </a:solidFill>
            <a:effectLst>
              <a:glow rad="139700">
                <a:schemeClr val="accent3">
                  <a:satMod val="175000"/>
                  <a:alpha val="40000"/>
                </a:schemeClr>
              </a:glow>
              <a:innerShdw blurRad="101600" dist="76200" dir="5400000">
                <a:schemeClr val="accent1">
                  <a:satMod val="190000"/>
                  <a:tint val="100000"/>
                  <a:alpha val="74000"/>
                </a:schemeClr>
              </a:innerShdw>
            </a:effectLst>
          </a:endParaRPr>
        </a:p>
      </dsp:txBody>
      <dsp:txXfrm>
        <a:off x="1993999" y="1817195"/>
        <a:ext cx="7150000" cy="1651996"/>
      </dsp:txXfrm>
    </dsp:sp>
    <dsp:sp modelId="{793D20CB-3AA9-4F9A-8485-FE4B6F8167B1}">
      <dsp:nvSpPr>
        <dsp:cNvPr id="0" name=""/>
        <dsp:cNvSpPr/>
      </dsp:nvSpPr>
      <dsp:spPr>
        <a:xfrm>
          <a:off x="165199" y="1982395"/>
          <a:ext cx="1828800" cy="132159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80FB4-C6DB-4C86-AF87-EBA28618A660}">
      <dsp:nvSpPr>
        <dsp:cNvPr id="0" name=""/>
        <dsp:cNvSpPr/>
      </dsp:nvSpPr>
      <dsp:spPr>
        <a:xfrm>
          <a:off x="0" y="3634391"/>
          <a:ext cx="9144000" cy="1651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b="1" kern="1200" cap="none" spc="0"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rPr>
            <a:t>OLD ENGLISH DRAMA</a:t>
          </a:r>
          <a:endParaRPr lang="en-US" sz="5800" b="1" kern="1200" cap="none" spc="0" dirty="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endParaRPr>
        </a:p>
      </dsp:txBody>
      <dsp:txXfrm>
        <a:off x="1993999" y="3634391"/>
        <a:ext cx="7150000" cy="1651996"/>
      </dsp:txXfrm>
    </dsp:sp>
    <dsp:sp modelId="{D5FA9B66-49AA-4C36-9153-5228FE0C272E}">
      <dsp:nvSpPr>
        <dsp:cNvPr id="0" name=""/>
        <dsp:cNvSpPr/>
      </dsp:nvSpPr>
      <dsp:spPr>
        <a:xfrm>
          <a:off x="165199" y="3799591"/>
          <a:ext cx="1828800" cy="132159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A52C3-0CAB-4263-80AB-FFBB26946F8F}" type="datetimeFigureOut">
              <a:rPr lang="en-US" smtClean="0"/>
              <a:pPr/>
              <a:t>5/15/2021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AF11B-3659-47A0-AB31-5112B955E9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0F3E74E-500D-4DC6-A77B-1C5FD0DACCB5}" type="datetimeFigureOut">
              <a:rPr lang="en-US" smtClean="0"/>
              <a:pPr/>
              <a:t>5/15/2021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32BA800-E9AA-4E2B-B0D2-56AAD4C76A1A}"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F3E74E-500D-4DC6-A77B-1C5FD0DACCB5}" type="datetimeFigureOut">
              <a:rPr lang="en-US" smtClean="0"/>
              <a:pPr/>
              <a:t>5/15/2021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BA800-E9AA-4E2B-B0D2-56AAD4C76A1A}"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F3E74E-500D-4DC6-A77B-1C5FD0DACCB5}" type="datetimeFigureOut">
              <a:rPr lang="en-US" smtClean="0"/>
              <a:pPr/>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3E74E-500D-4DC6-A77B-1C5FD0DACCB5}" type="datetimeFigureOut">
              <a:rPr lang="en-US" smtClean="0"/>
              <a:pPr/>
              <a:t>5/15/2021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F0F3E74E-500D-4DC6-A77B-1C5FD0DACCB5}" type="datetimeFigureOut">
              <a:rPr lang="en-US" smtClean="0"/>
              <a:pPr/>
              <a:t>5/15/2021</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32BA800-E9AA-4E2B-B0D2-56AAD4C76A1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0F3E74E-500D-4DC6-A77B-1C5FD0DACCB5}" type="datetimeFigureOut">
              <a:rPr lang="en-US" smtClean="0"/>
              <a:pPr/>
              <a:t>5/15/2021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0F3E74E-500D-4DC6-A77B-1C5FD0DACCB5}" type="datetimeFigureOut">
              <a:rPr lang="en-US" smtClean="0"/>
              <a:pPr/>
              <a:t>5/15/2021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F3E74E-500D-4DC6-A77B-1C5FD0DACCB5}" type="datetimeFigureOut">
              <a:rPr lang="en-US" smtClean="0"/>
              <a:pPr/>
              <a:t>5/15/2021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BA800-E9AA-4E2B-B0D2-56AAD4C76A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F3E74E-500D-4DC6-A77B-1C5FD0DACCB5}" type="datetimeFigureOut">
              <a:rPr lang="en-US" smtClean="0"/>
              <a:pPr/>
              <a:t>5/15/2021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F3E74E-500D-4DC6-A77B-1C5FD0DACCB5}" type="datetimeFigureOut">
              <a:rPr lang="en-US" smtClean="0"/>
              <a:pPr/>
              <a:t>5/15/2021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F3E74E-500D-4DC6-A77B-1C5FD0DACCB5}" type="datetimeFigureOut">
              <a:rPr lang="en-US" smtClean="0"/>
              <a:pPr/>
              <a:t>5/15/2021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3E74E-500D-4DC6-A77B-1C5FD0DACCB5}" type="datetimeFigureOut">
              <a:rPr lang="en-US" smtClean="0"/>
              <a:pPr/>
              <a:t>5/15/2021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BA800-E9AA-4E2B-B0D2-56AAD4C76A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F3E74E-500D-4DC6-A77B-1C5FD0DACCB5}"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BA800-E9AA-4E2B-B0D2-56AAD4C76A1A}"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0F3E74E-500D-4DC6-A77B-1C5FD0DACCB5}" type="datetimeFigureOut">
              <a:rPr lang="en-US" smtClean="0"/>
              <a:pPr/>
              <a:t>5/15/2021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32BA800-E9AA-4E2B-B0D2-56AAD4C76A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0F3E74E-500D-4DC6-A77B-1C5FD0DACCB5}" type="datetimeFigureOut">
              <a:rPr lang="en-US" smtClean="0"/>
              <a:pPr/>
              <a:t>5/15/2021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32BA800-E9AA-4E2B-B0D2-56AAD4C76A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0F3E74E-500D-4DC6-A77B-1C5FD0DACCB5}" type="datetimeFigureOut">
              <a:rPr lang="en-US" smtClean="0"/>
              <a:pPr/>
              <a:t>5/15/2021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32BA800-E9AA-4E2B-B0D2-56AAD4C76A1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3E74E-500D-4DC6-A77B-1C5FD0DACCB5}" type="datetimeFigureOut">
              <a:rPr lang="en-US" smtClean="0"/>
              <a:pPr/>
              <a:t>5/15/2021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BA800-E9AA-4E2B-B0D2-56AAD4C76A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r>
              <a:rPr lang="en-US" sz="2400" dirty="0" smtClean="0">
                <a:solidFill>
                  <a:srgbClr val="C00000"/>
                </a:solidFill>
                <a:latin typeface="Times New Roman" pitchFamily="18" charset="0"/>
                <a:cs typeface="Times New Roman" pitchFamily="18" charset="0"/>
              </a:rPr>
              <a:t>THE BOOK</a:t>
            </a:r>
            <a:endParaRPr lang="ru-RU" sz="2400" dirty="0">
              <a:solidFill>
                <a:srgbClr val="C00000"/>
              </a:solidFill>
              <a:latin typeface="Times New Roman" pitchFamily="18" charset="0"/>
              <a:cs typeface="Times New Roman" pitchFamily="18" charset="0"/>
            </a:endParaRPr>
          </a:p>
        </p:txBody>
      </p:sp>
      <p:pic>
        <p:nvPicPr>
          <p:cNvPr id="1026" name="Picture 2" descr="C:\Users\User\Desktop\benefits-of-reading-books_52d551f4ccf5c_w1500.jpg"/>
          <p:cNvPicPr>
            <a:picLocks noGrp="1" noChangeAspect="1" noChangeArrowheads="1"/>
          </p:cNvPicPr>
          <p:nvPr>
            <p:ph idx="1"/>
          </p:nvPr>
        </p:nvPicPr>
        <p:blipFill>
          <a:blip r:embed="rId2"/>
          <a:srcRect/>
          <a:stretch>
            <a:fillRect/>
          </a:stretch>
        </p:blipFill>
        <p:spPr bwMode="auto">
          <a:xfrm>
            <a:off x="214282" y="714356"/>
            <a:ext cx="8643998" cy="57150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6858000"/>
          </a:xfrm>
          <a:solidFill>
            <a:schemeClr val="tx2">
              <a:lumMod val="60000"/>
              <a:lumOff val="40000"/>
              <a:alpha val="37000"/>
            </a:schemeClr>
          </a:solidFill>
          <a:ln>
            <a:solidFill>
              <a:schemeClr val="bg1"/>
            </a:solidFill>
          </a:ln>
          <a:scene3d>
            <a:camera prst="orthographicFront"/>
            <a:lightRig rig="threePt" dir="t"/>
          </a:scene3d>
          <a:sp3d>
            <a:bevelT/>
            <a:bevelB/>
          </a:sp3d>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7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rPr>
              <a:t>OLD ENGLISH LITERATURE</a:t>
            </a:r>
            <a:br>
              <a:rPr lang="en-US" sz="67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b="1" cap="all" dirty="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Diagram 3"/>
          <p:cNvGraphicFramePr/>
          <p:nvPr/>
        </p:nvGraphicFramePr>
        <p:xfrm>
          <a:off x="0" y="1571612"/>
          <a:ext cx="9144000" cy="5286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nius_11_14.jpg"/>
          <p:cNvPicPr>
            <a:picLocks noChangeAspect="1"/>
          </p:cNvPicPr>
          <p:nvPr/>
        </p:nvPicPr>
        <p:blipFill>
          <a:blip r:embed="rId2" cstate="print"/>
          <a:stretch>
            <a:fillRect/>
          </a:stretch>
        </p:blipFill>
        <p:spPr>
          <a:xfrm>
            <a:off x="0" y="0"/>
            <a:ext cx="9144000" cy="6848100"/>
          </a:xfrm>
          <a:prstGeom prst="rect">
            <a:avLst/>
          </a:prstGeom>
        </p:spPr>
      </p:pic>
      <p:sp>
        <p:nvSpPr>
          <p:cNvPr id="2" name="Title 1"/>
          <p:cNvSpPr>
            <a:spLocks noGrp="1"/>
          </p:cNvSpPr>
          <p:nvPr>
            <p:ph type="title"/>
          </p:nvPr>
        </p:nvSpPr>
        <p:spPr>
          <a:xfrm>
            <a:off x="0" y="0"/>
            <a:ext cx="9144000" cy="1071546"/>
          </a:xfrm>
          <a:solidFill>
            <a:schemeClr val="accent3">
              <a:lumMod val="75000"/>
              <a:alpha val="57000"/>
            </a:schemeClr>
          </a:solidFill>
        </p:spPr>
        <p:txBody>
          <a:bodyPr>
            <a:normAutofit fontScale="90000"/>
          </a:bodyPr>
          <a:lstStyle/>
          <a:p>
            <a:r>
              <a:rPr lang="en-US" sz="6600"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rPr>
              <a:t>OLD ENGLISH LITERATURE</a:t>
            </a:r>
            <a:endParaRPr lang="en-US" sz="6600" dirty="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reflection blurRad="6350" stA="60000" endA="900" endPos="58000" dir="5400000" sy="-100000" algn="bl" rotWithShape="0"/>
              </a:effectLst>
            </a:endParaRPr>
          </a:p>
        </p:txBody>
      </p:sp>
      <p:sp>
        <p:nvSpPr>
          <p:cNvPr id="3" name="Content Placeholder 2"/>
          <p:cNvSpPr>
            <a:spLocks noGrp="1"/>
          </p:cNvSpPr>
          <p:nvPr>
            <p:ph idx="1"/>
          </p:nvPr>
        </p:nvSpPr>
        <p:spPr>
          <a:xfrm>
            <a:off x="0" y="1357322"/>
            <a:ext cx="9144000" cy="5500678"/>
          </a:xfrm>
          <a:solidFill>
            <a:schemeClr val="tx1">
              <a:lumMod val="95000"/>
              <a:lumOff val="5000"/>
              <a:alpha val="70000"/>
            </a:schemeClr>
          </a:solidFill>
        </p:spPr>
        <p:txBody>
          <a:bodyPr>
            <a:normAutofit/>
          </a:bodyPr>
          <a:lstStyle/>
          <a:p>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OLD ENGLISH IS THE LANGUAGE AND LITERATURE OF THE ANGLO SAXON</a:t>
            </a:r>
          </a:p>
          <a:p>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ANGLO SAXON RULED ENGLAND FROM 450 AD TO 1066</a:t>
            </a:r>
          </a:p>
          <a:p>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OLD ENGLISH IS DIRECTLY RELATED TO MODERN ENGLISH (MANY OF OUR WORDS COME FROM OLD ENGLISH)</a:t>
            </a:r>
          </a:p>
          <a:p>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OLD ENGLISH WAS FIRST ORAL (WITH RUNIC INSCRIPTIONS) THEN USED ALPHABET (WITH SOME SPECIAL CHARACTERS) WRITING ON MANUSCRIPTS)</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00042"/>
            <a:ext cx="8643998" cy="6072230"/>
          </a:xfrm>
        </p:spPr>
        <p:txBody>
          <a:bodyPr>
            <a:normAutofit fontScale="25000" lnSpcReduction="20000"/>
          </a:bodyPr>
          <a:lstStyle/>
          <a:p>
            <a:r>
              <a:rPr lang="en-US" sz="9600" b="1" dirty="0" smtClean="0">
                <a:latin typeface="Times New Roman" pitchFamily="18" charset="0"/>
                <a:cs typeface="Times New Roman" pitchFamily="18" charset="0"/>
              </a:rPr>
              <a:t>Old English prose </a:t>
            </a:r>
            <a:r>
              <a:rPr lang="en-US" sz="9600" dirty="0" smtClean="0">
                <a:latin typeface="Times New Roman" pitchFamily="18" charset="0"/>
                <a:cs typeface="Times New Roman" pitchFamily="18" charset="0"/>
              </a:rPr>
              <a:t>works include legal writings, medical tracts, religious texts, and translations from Latin and other languages. Particularly notable is the Anglo-Saxon </a:t>
            </a:r>
            <a:r>
              <a:rPr lang="en-US" sz="9600" dirty="0" err="1" smtClean="0">
                <a:latin typeface="Times New Roman" pitchFamily="18" charset="0"/>
                <a:cs typeface="Times New Roman" pitchFamily="18" charset="0"/>
              </a:rPr>
              <a:t>Chronical</a:t>
            </a:r>
            <a:r>
              <a:rPr lang="en-US" sz="9600" dirty="0" smtClean="0">
                <a:latin typeface="Times New Roman" pitchFamily="18" charset="0"/>
                <a:cs typeface="Times New Roman" pitchFamily="18" charset="0"/>
              </a:rPr>
              <a:t>, a historical record begun about the time of King Alfred’s reign (871–899) and continuing for more than three centuries.</a:t>
            </a:r>
          </a:p>
          <a:p>
            <a:pPr>
              <a:buNone/>
            </a:pPr>
            <a:endParaRPr lang="en-US" sz="7000" dirty="0" smtClean="0">
              <a:latin typeface="Times New Roman" pitchFamily="18" charset="0"/>
              <a:cs typeface="Times New Roman" pitchFamily="18" charset="0"/>
            </a:endParaRPr>
          </a:p>
          <a:p>
            <a:r>
              <a:rPr lang="en-US" sz="9600" b="1" dirty="0" smtClean="0">
                <a:latin typeface="Times New Roman" pitchFamily="18" charset="0"/>
                <a:cs typeface="Times New Roman" pitchFamily="18" charset="0"/>
              </a:rPr>
              <a:t>Old English</a:t>
            </a:r>
            <a:r>
              <a:rPr lang="en-US" sz="9600" dirty="0" smtClean="0">
                <a:latin typeface="Times New Roman" pitchFamily="18" charset="0"/>
                <a:cs typeface="Times New Roman" pitchFamily="18" charset="0"/>
              </a:rPr>
              <a:t> poetry has survived almost entirely in four </a:t>
            </a:r>
            <a:r>
              <a:rPr lang="en-US" sz="9600" b="1" dirty="0" smtClean="0">
                <a:latin typeface="Times New Roman" pitchFamily="18" charset="0"/>
                <a:cs typeface="Times New Roman" pitchFamily="18" charset="0"/>
              </a:rPr>
              <a:t>manuscripts</a:t>
            </a:r>
            <a:r>
              <a:rPr lang="en-US" sz="9600" dirty="0" smtClean="0">
                <a:latin typeface="Times New Roman" pitchFamily="18" charset="0"/>
                <a:cs typeface="Times New Roman" pitchFamily="18" charset="0"/>
              </a:rPr>
              <a:t>: the Exeter Book, the </a:t>
            </a:r>
            <a:r>
              <a:rPr lang="en-US" sz="9600" dirty="0" err="1" smtClean="0">
                <a:latin typeface="Times New Roman" pitchFamily="18" charset="0"/>
                <a:cs typeface="Times New Roman" pitchFamily="18" charset="0"/>
              </a:rPr>
              <a:t>Junius</a:t>
            </a:r>
            <a:r>
              <a:rPr lang="en-US" sz="9600" dirty="0" smtClean="0">
                <a:latin typeface="Times New Roman" pitchFamily="18" charset="0"/>
                <a:cs typeface="Times New Roman" pitchFamily="18" charset="0"/>
              </a:rPr>
              <a:t> Manuscript, the Vercelli Book, and the Beowulf manuscript. </a:t>
            </a:r>
          </a:p>
          <a:p>
            <a:pPr>
              <a:buNone/>
            </a:pPr>
            <a:endParaRPr lang="en-US" sz="7000" dirty="0" smtClean="0">
              <a:latin typeface="Times New Roman" pitchFamily="18" charset="0"/>
              <a:cs typeface="Times New Roman" pitchFamily="18" charset="0"/>
            </a:endParaRPr>
          </a:p>
          <a:p>
            <a:r>
              <a:rPr lang="en-US" sz="9600" b="1" dirty="0" smtClean="0">
                <a:latin typeface="Times New Roman" pitchFamily="18" charset="0"/>
                <a:cs typeface="Times New Roman" pitchFamily="18" charset="0"/>
              </a:rPr>
              <a:t>Old English Drama</a:t>
            </a:r>
            <a:r>
              <a:rPr lang="en-US" sz="9600" dirty="0" smtClean="0">
                <a:latin typeface="Times New Roman" pitchFamily="18" charset="0"/>
                <a:cs typeface="Times New Roman" pitchFamily="18" charset="0"/>
              </a:rPr>
              <a:t> was introduced to Britain from Europe by the Romans. These were folk tales re-telling </a:t>
            </a:r>
            <a:r>
              <a:rPr lang="en-US" sz="9600" b="1" dirty="0" smtClean="0">
                <a:latin typeface="Times New Roman" pitchFamily="18" charset="0"/>
                <a:cs typeface="Times New Roman" pitchFamily="18" charset="0"/>
              </a:rPr>
              <a:t>old</a:t>
            </a:r>
            <a:r>
              <a:rPr lang="en-US" sz="9600" dirty="0" smtClean="0">
                <a:latin typeface="Times New Roman" pitchFamily="18" charset="0"/>
                <a:cs typeface="Times New Roman" pitchFamily="18" charset="0"/>
              </a:rPr>
              <a:t> stories, and the actors travelled from town to town performing “pro “bitter </a:t>
            </a:r>
            <a:r>
              <a:rPr lang="en-US" sz="9600" dirty="0" err="1" smtClean="0">
                <a:latin typeface="Times New Roman" pitchFamily="18" charset="0"/>
                <a:cs typeface="Times New Roman" pitchFamily="18" charset="0"/>
              </a:rPr>
              <a:t>comedies”blem</a:t>
            </a:r>
            <a:r>
              <a:rPr lang="en-US" sz="9600" dirty="0" smtClean="0">
                <a:latin typeface="Times New Roman" pitchFamily="18" charset="0"/>
                <a:cs typeface="Times New Roman" pitchFamily="18" charset="0"/>
              </a:rPr>
              <a:t> </a:t>
            </a:r>
            <a:r>
              <a:rPr lang="en-US" sz="9600" dirty="0" err="1" smtClean="0">
                <a:latin typeface="Times New Roman" pitchFamily="18" charset="0"/>
                <a:cs typeface="Times New Roman" pitchFamily="18" charset="0"/>
              </a:rPr>
              <a:t>plays”,for</a:t>
            </a:r>
            <a:r>
              <a:rPr lang="en-US" sz="9600" dirty="0" smtClean="0">
                <a:latin typeface="Times New Roman" pitchFamily="18" charset="0"/>
                <a:cs typeface="Times New Roman" pitchFamily="18" charset="0"/>
              </a:rPr>
              <a:t> the people.... In addition, </a:t>
            </a:r>
            <a:r>
              <a:rPr lang="en-US" sz="9600" dirty="0" smtClean="0">
                <a:latin typeface="Times New Roman" pitchFamily="18" charset="0"/>
                <a:cs typeface="Times New Roman" pitchFamily="18" charset="0"/>
              </a:rPr>
              <a:t>they </a:t>
            </a:r>
            <a:r>
              <a:rPr lang="en-US" sz="9600" dirty="0" smtClean="0">
                <a:latin typeface="Times New Roman" pitchFamily="18" charset="0"/>
                <a:cs typeface="Times New Roman" pitchFamily="18" charset="0"/>
              </a:rPr>
              <a:t>wrote his so-called "problem </a:t>
            </a:r>
            <a:r>
              <a:rPr lang="en-US" sz="9600" b="1" dirty="0" smtClean="0">
                <a:latin typeface="Times New Roman" pitchFamily="18" charset="0"/>
                <a:cs typeface="Times New Roman" pitchFamily="18" charset="0"/>
              </a:rPr>
              <a:t>plays</a:t>
            </a:r>
            <a:r>
              <a:rPr lang="en-US" sz="9600" dirty="0" smtClean="0">
                <a:latin typeface="Times New Roman" pitchFamily="18" charset="0"/>
                <a:cs typeface="Times New Roman" pitchFamily="18" charset="0"/>
              </a:rPr>
              <a:t>“ and "bitter comedies“.</a:t>
            </a:r>
          </a:p>
          <a:p>
            <a:pPr>
              <a:buNone/>
            </a:pPr>
            <a:endParaRPr lang="en-US" sz="7000" dirty="0" smtClean="0">
              <a:latin typeface="Times New Roman" pitchFamily="18" charset="0"/>
              <a:cs typeface="Times New Roman" pitchFamily="18" charset="0"/>
            </a:endParaRPr>
          </a:p>
          <a:p>
            <a:r>
              <a:rPr lang="en-US" sz="9600" b="1" dirty="0" smtClean="0">
                <a:latin typeface="Times New Roman" pitchFamily="18" charset="0"/>
                <a:cs typeface="Times New Roman" pitchFamily="18" charset="0"/>
              </a:rPr>
              <a:t>Old English</a:t>
            </a:r>
            <a:r>
              <a:rPr lang="en-US" sz="9600" dirty="0" smtClean="0">
                <a:latin typeface="Times New Roman" pitchFamily="18" charset="0"/>
                <a:cs typeface="Times New Roman" pitchFamily="18" charset="0"/>
              </a:rPr>
              <a:t> was not static, and its usage covered a </a:t>
            </a:r>
            <a:r>
              <a:rPr lang="en-US" sz="9600" b="1" dirty="0" smtClean="0">
                <a:latin typeface="Times New Roman" pitchFamily="18" charset="0"/>
                <a:cs typeface="Times New Roman" pitchFamily="18" charset="0"/>
              </a:rPr>
              <a:t>period</a:t>
            </a:r>
            <a:r>
              <a:rPr lang="en-US" sz="9600" dirty="0" smtClean="0">
                <a:latin typeface="Times New Roman" pitchFamily="18" charset="0"/>
                <a:cs typeface="Times New Roman" pitchFamily="18" charset="0"/>
              </a:rPr>
              <a:t> till the late 11th century, some time after the Norman invasion,  they brought with them the language,  changed the language and culture.</a:t>
            </a:r>
          </a:p>
          <a:p>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a:t>
            </a:r>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glo-saxon_map.jpg"/>
          <p:cNvPicPr>
            <a:picLocks noGrp="1" noChangeAspect="1"/>
          </p:cNvPicPr>
          <p:nvPr>
            <p:ph idx="1"/>
          </p:nvPr>
        </p:nvPicPr>
        <p:blipFill>
          <a:blip r:embed="rId2" cstate="print"/>
          <a:stretch>
            <a:fillRect/>
          </a:stretch>
        </p:blipFill>
        <p:spPr>
          <a:xfrm>
            <a:off x="0" y="1"/>
            <a:ext cx="9144000" cy="6858000"/>
          </a:xfrm>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e0079724_518f2af574d11.jpg"/>
          <p:cNvPicPr>
            <a:picLocks noGrp="1" noChangeAspect="1"/>
          </p:cNvPicPr>
          <p:nvPr>
            <p:ph idx="1"/>
          </p:nvPr>
        </p:nvPicPr>
        <p:blipFill>
          <a:blip r:embed="rId2" cstate="print"/>
          <a:stretch>
            <a:fillRect/>
          </a:stretch>
        </p:blipFill>
        <p:spPr>
          <a:xfrm>
            <a:off x="0" y="-33436"/>
            <a:ext cx="9144000" cy="6891436"/>
          </a:xfrm>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852"/>
            <a:ext cx="8229600" cy="1285884"/>
          </a:xfrm>
        </p:spPr>
        <p:txBody>
          <a:bodyPr>
            <a:normAutofit fontScale="90000"/>
          </a:bodyPr>
          <a:lstStyle/>
          <a:p>
            <a:r>
              <a:rPr lang="en-US" sz="3600" dirty="0" smtClean="0"/>
              <a:t>Old English makes use of unfamiliar letters, most of which derive from </a:t>
            </a:r>
            <a:r>
              <a:rPr lang="en-US" sz="3600" b="1" dirty="0" smtClean="0"/>
              <a:t>the runic alphabet</a:t>
            </a:r>
            <a:r>
              <a:rPr lang="en-US" sz="3600" dirty="0" smtClean="0"/>
              <a:t>, an alphabet used by the Germanic peoples.</a:t>
            </a:r>
            <a:endParaRPr lang="en-US" sz="3600" dirty="0"/>
          </a:p>
        </p:txBody>
      </p:sp>
      <p:pic>
        <p:nvPicPr>
          <p:cNvPr id="4" name="Content Placeholder 3" descr="THE ALPHABET.png"/>
          <p:cNvPicPr>
            <a:picLocks noGrp="1" noChangeAspect="1"/>
          </p:cNvPicPr>
          <p:nvPr>
            <p:ph idx="1"/>
          </p:nvPr>
        </p:nvPicPr>
        <p:blipFill>
          <a:blip r:embed="rId2" cstate="print"/>
          <a:stretch>
            <a:fillRect/>
          </a:stretch>
        </p:blipFill>
        <p:spPr>
          <a:xfrm>
            <a:off x="357158" y="1643050"/>
            <a:ext cx="8072494" cy="4954591"/>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OBLEM CHARACTER.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929718" cy="6429420"/>
          </a:xfrm>
        </p:spPr>
        <p:txBody>
          <a:bodyPr>
            <a:normAutofit/>
          </a:bodyPr>
          <a:lstStyle/>
          <a:p>
            <a:r>
              <a:rPr lang="en-US" b="1" dirty="0" smtClean="0"/>
              <a:t>Anglo-Saxon literature</a:t>
            </a:r>
            <a:r>
              <a:rPr lang="en-US" dirty="0" smtClean="0"/>
              <a:t> (or </a:t>
            </a:r>
            <a:r>
              <a:rPr lang="en-US" b="1" dirty="0" smtClean="0"/>
              <a:t>Old English literature</a:t>
            </a:r>
            <a:r>
              <a:rPr lang="en-US" dirty="0" smtClean="0"/>
              <a:t>) encompasses </a:t>
            </a:r>
            <a:r>
              <a:rPr lang="ru-RU" dirty="0" smtClean="0"/>
              <a:t> </a:t>
            </a:r>
            <a:r>
              <a:rPr lang="en-US" dirty="0" smtClean="0"/>
              <a:t>literature written in Anglo-Saxon during the 600-year Anglo-Saxon period of Britain, from the mid-5th century to the Norman Conquest of 1066. These works include </a:t>
            </a:r>
            <a:r>
              <a:rPr lang="en-US" b="1" dirty="0" smtClean="0"/>
              <a:t>genres such as epic poetry, hagiography, sermons, Bible translations, legal works, chronicles, riddles, and others</a:t>
            </a:r>
            <a:r>
              <a:rPr lang="en-US" dirty="0" smtClean="0"/>
              <a:t>. In all there are </a:t>
            </a:r>
            <a:r>
              <a:rPr lang="en-US" b="1" dirty="0" smtClean="0"/>
              <a:t>about 400 surviving manuscripts </a:t>
            </a:r>
            <a:r>
              <a:rPr lang="en-US" dirty="0" smtClean="0"/>
              <a:t>from the period, a significant corpus of both popular interest and specialist research.</a:t>
            </a:r>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cks_books.jpg"/>
          <p:cNvPicPr>
            <a:picLocks noChangeAspect="1"/>
          </p:cNvPicPr>
          <p:nvPr/>
        </p:nvPicPr>
        <p:blipFill>
          <a:blip r:embed="rId2" cstate="print">
            <a:lum bright="-29000" contrast="14000"/>
          </a:blip>
          <a:stretch>
            <a:fillRect/>
          </a:stretch>
        </p:blipFill>
        <p:spPr>
          <a:xfrm>
            <a:off x="0" y="0"/>
            <a:ext cx="9144000" cy="6858000"/>
          </a:xfrm>
          <a:prstGeom prst="rect">
            <a:avLst/>
          </a:prstGeom>
          <a:effectLst>
            <a:outerShdw blurRad="50800" dist="50800" dir="5400000" algn="ctr" rotWithShape="0">
              <a:srgbClr val="000000">
                <a:alpha val="56000"/>
              </a:srgbClr>
            </a:outerShdw>
          </a:effectLst>
        </p:spPr>
      </p:pic>
      <p:sp>
        <p:nvSpPr>
          <p:cNvPr id="2" name="Title 1"/>
          <p:cNvSpPr>
            <a:spLocks noGrp="1"/>
          </p:cNvSpPr>
          <p:nvPr>
            <p:ph type="title"/>
          </p:nvPr>
        </p:nvSpPr>
        <p:spPr>
          <a:xfrm>
            <a:off x="0" y="0"/>
            <a:ext cx="9144000" cy="1500174"/>
          </a:xfrm>
          <a:solidFill>
            <a:schemeClr val="bg2">
              <a:lumMod val="50000"/>
              <a:alpha val="56000"/>
            </a:schemeClr>
          </a:solidFill>
        </p:spPr>
        <p:txBody>
          <a:bodyPr>
            <a:noAutofit/>
          </a:bodyPr>
          <a:lstStyle/>
          <a:p>
            <a:r>
              <a:rPr lang="en-US" sz="4400" cap="none"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0000" endA="300" endPos="50000" dist="29997" dir="5400000" sy="-100000" algn="bl" rotWithShape="0"/>
                </a:effectLst>
              </a:rPr>
              <a:t>WHY IS OLD ENGLISH SO IMPORTANT ?</a:t>
            </a:r>
            <a:endParaRPr lang="en-US" sz="4400" cap="none"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reflection blurRad="6350" stA="50000" endA="300" endPos="50000" dist="29997" dir="5400000" sy="-100000" algn="bl" rotWithShape="0"/>
              </a:effectLst>
            </a:endParaRPr>
          </a:p>
        </p:txBody>
      </p:sp>
      <p:sp>
        <p:nvSpPr>
          <p:cNvPr id="3" name="Content Placeholder 2"/>
          <p:cNvSpPr>
            <a:spLocks noGrp="1"/>
          </p:cNvSpPr>
          <p:nvPr>
            <p:ph idx="1"/>
          </p:nvPr>
        </p:nvSpPr>
        <p:spPr>
          <a:xfrm>
            <a:off x="0" y="1714488"/>
            <a:ext cx="9144000" cy="4714908"/>
          </a:xfrm>
          <a:solidFill>
            <a:schemeClr val="bg2">
              <a:lumMod val="75000"/>
              <a:alpha val="56000"/>
            </a:schemeClr>
          </a:solidFill>
        </p:spPr>
        <p:txBody>
          <a:bodyPr>
            <a:normAutofit/>
          </a:bodyPr>
          <a:lstStyle/>
          <a:p>
            <a:r>
              <a:rPr lang="en-US"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IT SHOWS US WHERE ENGLISH COMES FROM AND HOW IT RELATES TO OTHER LANGUAGE</a:t>
            </a:r>
          </a:p>
          <a:p>
            <a:r>
              <a:rPr lang="en-US"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IT TELLS US ABOUT THE HISTORY, SOCIETY, AND GEOGRAPHY OF ENGLAND</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214313"/>
            <a:ext cx="9144000" cy="6429375"/>
          </a:xfrm>
        </p:spPr>
        <p:style>
          <a:lnRef idx="2">
            <a:schemeClr val="accent1"/>
          </a:lnRef>
          <a:fillRef idx="1">
            <a:schemeClr val="lt1"/>
          </a:fillRef>
          <a:effectRef idx="0">
            <a:schemeClr val="accent1"/>
          </a:effectRef>
          <a:fontRef idx="minor">
            <a:schemeClr val="dk1"/>
          </a:fontRef>
        </p:style>
        <p:txBody>
          <a:bodyPr>
            <a:noAutofit/>
          </a:bodyPr>
          <a:lstStyle/>
          <a:p>
            <a:r>
              <a:rPr lang="en-US" sz="3600" dirty="0" smtClean="0">
                <a:solidFill>
                  <a:schemeClr val="tx2">
                    <a:lumMod val="75000"/>
                  </a:schemeClr>
                </a:solidFill>
                <a:effectLst>
                  <a:glow rad="139700">
                    <a:schemeClr val="accent6">
                      <a:satMod val="175000"/>
                      <a:alpha val="40000"/>
                    </a:schemeClr>
                  </a:glow>
                </a:effectLst>
                <a:latin typeface="Times New Roman" pitchFamily="18" charset="0"/>
                <a:cs typeface="Times New Roman" pitchFamily="18" charset="0"/>
              </a:rPr>
              <a:t>Old English poetry falls broadly into two styles or fields of reference, the heroic Germanic and the Christian. With a few exceptions, almost all Old English poets are anonymous.</a:t>
            </a:r>
          </a:p>
          <a:p>
            <a:r>
              <a:rPr lang="en-US" sz="3600" dirty="0" smtClean="0">
                <a:solidFill>
                  <a:schemeClr val="tx2">
                    <a:lumMod val="75000"/>
                  </a:schemeClr>
                </a:solidFill>
                <a:effectLst>
                  <a:glow rad="139700">
                    <a:schemeClr val="accent6">
                      <a:satMod val="175000"/>
                      <a:alpha val="40000"/>
                    </a:schemeClr>
                  </a:glow>
                </a:effectLst>
                <a:latin typeface="Times New Roman" pitchFamily="18" charset="0"/>
                <a:cs typeface="Times New Roman" pitchFamily="18" charset="0"/>
              </a:rPr>
              <a:t>Even though all extant Old English poetry is written and literate, it is assumed that Old English poetry was an oral craft that was preformed by a </a:t>
            </a:r>
            <a:r>
              <a:rPr lang="en-US" sz="3600" i="1" dirty="0" err="1" smtClean="0">
                <a:solidFill>
                  <a:schemeClr val="tx2">
                    <a:lumMod val="75000"/>
                  </a:schemeClr>
                </a:solidFill>
                <a:effectLst>
                  <a:glow rad="139700">
                    <a:schemeClr val="accent6">
                      <a:satMod val="175000"/>
                      <a:alpha val="40000"/>
                    </a:schemeClr>
                  </a:glow>
                </a:effectLst>
                <a:latin typeface="Times New Roman" pitchFamily="18" charset="0"/>
                <a:cs typeface="Times New Roman" pitchFamily="18" charset="0"/>
              </a:rPr>
              <a:t>scop</a:t>
            </a:r>
            <a:r>
              <a:rPr lang="en-US" sz="3600" dirty="0" smtClean="0">
                <a:solidFill>
                  <a:schemeClr val="tx2">
                    <a:lumMod val="75000"/>
                  </a:schemeClr>
                </a:solidFill>
                <a:effectLst>
                  <a:glow rad="139700">
                    <a:schemeClr val="accent6">
                      <a:satMod val="175000"/>
                      <a:alpha val="40000"/>
                    </a:schemeClr>
                  </a:glow>
                </a:effectLst>
                <a:latin typeface="Times New Roman" pitchFamily="18" charset="0"/>
                <a:cs typeface="Times New Roman" pitchFamily="18" charset="0"/>
              </a:rPr>
              <a:t>  and accompanied by a harp.</a:t>
            </a:r>
          </a:p>
          <a:p>
            <a:endParaRPr lang="en-US" sz="3600" dirty="0" smtClean="0">
              <a:solidFill>
                <a:srgbClr val="FF0000"/>
              </a:solidFill>
              <a:effectLst>
                <a:glow rad="139700">
                  <a:schemeClr val="accent6">
                    <a:satMod val="175000"/>
                    <a:alpha val="40000"/>
                  </a:schemeClr>
                </a:glow>
              </a:effectLst>
              <a:latin typeface="Times New Roman" pitchFamily="18" charset="0"/>
              <a:cs typeface="Times New Roman" pitchFamily="18" charset="0"/>
            </a:endParaRPr>
          </a:p>
          <a:p>
            <a:endParaRPr lang="en-US" sz="3600" dirty="0">
              <a:solidFill>
                <a:schemeClr val="tx1"/>
              </a:solidFill>
              <a:effectLst>
                <a:glow rad="139700">
                  <a:schemeClr val="accent6">
                    <a:satMod val="175000"/>
                    <a:alpha val="40000"/>
                  </a:schemeClr>
                </a:glo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214398437"/>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en-US" sz="3600" dirty="0" smtClean="0">
                <a:latin typeface="Times New Roman" pitchFamily="18" charset="0"/>
                <a:cs typeface="Times New Roman" pitchFamily="18" charset="0"/>
              </a:rPr>
              <a:t>THE BENEFITS OF READING BOOKS</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4911741"/>
          </a:xfrm>
        </p:spPr>
        <p:txBody>
          <a:bodyPr>
            <a:normAutofit fontScale="55000" lnSpcReduction="20000"/>
          </a:bodyPr>
          <a:lstStyle/>
          <a:p>
            <a:pPr>
              <a:buNone/>
            </a:pPr>
            <a:r>
              <a:rPr lang="en-US" sz="4000" dirty="0" smtClean="0"/>
              <a:t>      </a:t>
            </a:r>
            <a:r>
              <a:rPr lang="en-US" sz="5100" b="1" i="1" dirty="0" smtClean="0">
                <a:solidFill>
                  <a:srgbClr val="00B050"/>
                </a:solidFill>
                <a:latin typeface="Times New Roman" pitchFamily="18" charset="0"/>
                <a:cs typeface="Times New Roman" pitchFamily="18" charset="0"/>
              </a:rPr>
              <a:t>„A book is like a garden carried in the pocket." </a:t>
            </a:r>
            <a:r>
              <a:rPr lang="en-US" sz="4000" i="1" dirty="0" smtClean="0"/>
              <a:t>(Chinese Proverb) </a:t>
            </a:r>
          </a:p>
          <a:p>
            <a:r>
              <a:rPr lang="en-US" sz="4000" dirty="0" smtClean="0"/>
              <a:t>Reading exercises your brain </a:t>
            </a:r>
          </a:p>
          <a:p>
            <a:r>
              <a:rPr lang="en-US" sz="4000" dirty="0" smtClean="0"/>
              <a:t>provides knowledge and information and is a good topic of conversation</a:t>
            </a:r>
          </a:p>
          <a:p>
            <a:r>
              <a:rPr lang="en-US" sz="4000" dirty="0" smtClean="0"/>
              <a:t> improves concentration and enriches the vocabulary and language</a:t>
            </a:r>
          </a:p>
          <a:p>
            <a:r>
              <a:rPr lang="en-US" sz="4000" dirty="0" smtClean="0"/>
              <a:t>forms better writing skills</a:t>
            </a:r>
          </a:p>
          <a:p>
            <a:r>
              <a:rPr lang="en-US" sz="4000" dirty="0" smtClean="0"/>
              <a:t>improves memory</a:t>
            </a:r>
          </a:p>
          <a:p>
            <a:r>
              <a:rPr lang="en-US" sz="4000" dirty="0" smtClean="0"/>
              <a:t>Improves focus and concentration</a:t>
            </a:r>
          </a:p>
          <a:p>
            <a:r>
              <a:rPr lang="en-US" sz="4000" dirty="0" smtClean="0"/>
              <a:t>stimulates further reflection and analytical skills</a:t>
            </a:r>
          </a:p>
          <a:p>
            <a:r>
              <a:rPr lang="en-US" sz="4000" dirty="0" smtClean="0"/>
              <a:t>develops creativity </a:t>
            </a:r>
          </a:p>
          <a:p>
            <a:r>
              <a:rPr lang="en-US" sz="4000" dirty="0" smtClean="0"/>
              <a:t>reduces stress and puts you in a better mood and is great and free entertainment </a:t>
            </a:r>
          </a:p>
          <a:p>
            <a:r>
              <a:rPr lang="en-US" sz="4000" dirty="0" smtClean="0"/>
              <a:t>opens a window to different worlds</a:t>
            </a:r>
            <a:endParaRPr lang="ru-RU"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gstock-old-books-isolated-on-white-37416889-300x287.jpg"/>
          <p:cNvPicPr>
            <a:picLocks noChangeAspect="1"/>
          </p:cNvPicPr>
          <p:nvPr/>
        </p:nvPicPr>
        <p:blipFill>
          <a:blip r:embed="rId2" cstate="print"/>
          <a:stretch>
            <a:fillRect/>
          </a:stretch>
        </p:blipFill>
        <p:spPr>
          <a:xfrm>
            <a:off x="0" y="285728"/>
            <a:ext cx="6048558" cy="5786454"/>
          </a:xfrm>
          <a:prstGeom prst="rect">
            <a:avLst/>
          </a:prstGeom>
        </p:spPr>
      </p:pic>
      <p:sp>
        <p:nvSpPr>
          <p:cNvPr id="2" name="Title 1"/>
          <p:cNvSpPr>
            <a:spLocks noGrp="1"/>
          </p:cNvSpPr>
          <p:nvPr>
            <p:ph type="title"/>
          </p:nvPr>
        </p:nvSpPr>
        <p:spPr>
          <a:xfrm>
            <a:off x="0" y="0"/>
            <a:ext cx="9144000" cy="780288"/>
          </a:xfrm>
          <a:solidFill>
            <a:schemeClr val="tx1">
              <a:alpha val="77000"/>
            </a:schemeClr>
          </a:solidFill>
        </p:spPr>
        <p:txBody>
          <a:bodyPr>
            <a:normAutofit/>
          </a:bodyPr>
          <a:lstStyle/>
          <a:p>
            <a:r>
              <a:rPr lang="en-US" dirty="0" smtClean="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lgerian" pitchFamily="82" charset="0"/>
              </a:rPr>
              <a:t>Elegiac poetry</a:t>
            </a:r>
            <a:endParaRPr lang="en-US" dirty="0">
              <a:ln w="18415" cmpd="sng">
                <a:solidFill>
                  <a:srgbClr val="FFFFFF"/>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latin typeface="Algerian" pitchFamily="82" charset="0"/>
            </a:endParaRPr>
          </a:p>
        </p:txBody>
      </p:sp>
      <p:sp>
        <p:nvSpPr>
          <p:cNvPr id="3" name="Content Placeholder 2"/>
          <p:cNvSpPr>
            <a:spLocks noGrp="1"/>
          </p:cNvSpPr>
          <p:nvPr>
            <p:ph idx="1"/>
          </p:nvPr>
        </p:nvSpPr>
        <p:spPr>
          <a:xfrm>
            <a:off x="214282" y="857232"/>
            <a:ext cx="8929718" cy="6000768"/>
          </a:xfrm>
          <a:solidFill>
            <a:schemeClr val="tx1">
              <a:alpha val="66000"/>
            </a:schemeClr>
          </a:solidFill>
        </p:spPr>
        <p:txBody>
          <a:bodyPr>
            <a:noAutofit/>
          </a:bodyPr>
          <a:lstStyle/>
          <a:p>
            <a:pPr marL="0" indent="0">
              <a:buNone/>
            </a:pPr>
            <a:r>
              <a:rPr lang="en-US" sz="28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ebuchet MS" pitchFamily="34" charset="0"/>
              </a:rPr>
              <a:t>Related to the heroic tales are a number of short poems from the Exeter Book which have come to be described as "elegies" or "wisdom </a:t>
            </a:r>
            <a:r>
              <a:rPr lang="en-US" sz="28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ebuchet MS" pitchFamily="34" charset="0"/>
              </a:rPr>
              <a:t>poetry".They</a:t>
            </a:r>
            <a:r>
              <a:rPr lang="en-US" sz="28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ebuchet MS" pitchFamily="34" charset="0"/>
              </a:rPr>
              <a:t> are lyrical and </a:t>
            </a:r>
            <a:r>
              <a:rPr lang="en-US" sz="28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ebuchet MS" pitchFamily="34" charset="0"/>
              </a:rPr>
              <a:t>Boethian</a:t>
            </a:r>
            <a:r>
              <a:rPr lang="en-US" sz="28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ebuchet MS" pitchFamily="34" charset="0"/>
              </a:rPr>
              <a:t> in their description of the up and down fortunes of life. Gloomy in mood is The Ruin, which tells of the decay of a once glorious city of Roman Britain (cities in Britain fell into decline after the Romans departed in the early 5th century, as the early English continued to live their rural life), and The Wanderer, in which an older man talks about an attack that happened in his youth, where his close friends and kin were all killed; memories of the slaughter have remained with him all his life.</a:t>
            </a:r>
            <a:endParaRPr lang="en-US" sz="2800" i="1"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ebuchet MS" pitchFamily="34" charset="0"/>
            </a:endParaRPr>
          </a:p>
        </p:txBody>
      </p:sp>
    </p:spTree>
    <p:extLst>
      <p:ext uri="{BB962C8B-B14F-4D97-AF65-F5344CB8AC3E}">
        <p14:creationId xmlns="" xmlns:p14="http://schemas.microsoft.com/office/powerpoint/2010/main" val="270215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GHFH.jpg"/>
          <p:cNvPicPr>
            <a:picLocks noChangeAspect="1"/>
          </p:cNvPicPr>
          <p:nvPr/>
        </p:nvPicPr>
        <p:blipFill>
          <a:blip r:embed="rId2" cstate="print"/>
          <a:stretch>
            <a:fillRect/>
          </a:stretch>
        </p:blipFill>
        <p:spPr>
          <a:xfrm>
            <a:off x="0" y="0"/>
            <a:ext cx="9144000" cy="6816902"/>
          </a:xfrm>
          <a:prstGeom prst="rect">
            <a:avLst/>
          </a:prstGeom>
        </p:spPr>
      </p:pic>
      <p:sp>
        <p:nvSpPr>
          <p:cNvPr id="2" name="Title 1"/>
          <p:cNvSpPr>
            <a:spLocks noGrp="1"/>
          </p:cNvSpPr>
          <p:nvPr>
            <p:ph type="title"/>
          </p:nvPr>
        </p:nvSpPr>
        <p:spPr>
          <a:xfrm>
            <a:off x="0" y="0"/>
            <a:ext cx="9144000" cy="785794"/>
          </a:xfrm>
          <a:solidFill>
            <a:schemeClr val="bg1">
              <a:alpha val="76000"/>
            </a:schemeClr>
          </a:solidFill>
        </p:spPr>
        <p:txBody>
          <a:bodyPr>
            <a:normAutofit/>
          </a:bodyPr>
          <a:lstStyle/>
          <a:p>
            <a:r>
              <a:rPr lang="en-US" b="1" dirty="0" smtClean="0">
                <a:solidFill>
                  <a:schemeClr val="tx1">
                    <a:lumMod val="95000"/>
                    <a:lumOff val="5000"/>
                  </a:schemeClr>
                </a:solidFill>
                <a:effectLst>
                  <a:glow rad="228600">
                    <a:schemeClr val="accent6">
                      <a:satMod val="175000"/>
                      <a:alpha val="40000"/>
                    </a:schemeClr>
                  </a:glow>
                </a:effectLst>
                <a:latin typeface="Trebuchet MS" pitchFamily="34" charset="0"/>
              </a:rPr>
              <a:t>CLASSICAL AND LATIN POETRY</a:t>
            </a:r>
            <a:endParaRPr lang="en-US" b="1" dirty="0">
              <a:solidFill>
                <a:schemeClr val="tx1">
                  <a:lumMod val="95000"/>
                  <a:lumOff val="5000"/>
                </a:schemeClr>
              </a:solidFill>
              <a:effectLst>
                <a:glow rad="228600">
                  <a:schemeClr val="accent6">
                    <a:satMod val="175000"/>
                    <a:alpha val="40000"/>
                  </a:schemeClr>
                </a:glow>
              </a:effectLst>
              <a:latin typeface="Trebuchet MS" pitchFamily="34" charset="0"/>
            </a:endParaRPr>
          </a:p>
        </p:txBody>
      </p:sp>
      <p:sp>
        <p:nvSpPr>
          <p:cNvPr id="3" name="Content Placeholder 2"/>
          <p:cNvSpPr>
            <a:spLocks noGrp="1"/>
          </p:cNvSpPr>
          <p:nvPr>
            <p:ph idx="1"/>
          </p:nvPr>
        </p:nvSpPr>
        <p:spPr>
          <a:xfrm>
            <a:off x="0" y="928670"/>
            <a:ext cx="9144000" cy="5929330"/>
          </a:xfrm>
          <a:solidFill>
            <a:schemeClr val="bg1">
              <a:alpha val="68000"/>
            </a:schemeClr>
          </a:solidFill>
        </p:spPr>
        <p:txBody>
          <a:bodyPr>
            <a:noAutofit/>
          </a:bodyPr>
          <a:lstStyle/>
          <a:p>
            <a:r>
              <a:rPr lang="en-US" sz="2800" b="1" i="1" dirty="0" smtClean="0">
                <a:effectLst>
                  <a:glow rad="139700">
                    <a:schemeClr val="accent6">
                      <a:satMod val="175000"/>
                      <a:alpha val="40000"/>
                    </a:schemeClr>
                  </a:glow>
                </a:effectLst>
                <a:latin typeface="Trebuchet MS" pitchFamily="34" charset="0"/>
              </a:rPr>
              <a:t>Several Old English poems are adaptations of late classical philosophical texts. The longest is a 10th-century translation of Boethius' Consolation of Philosophy contained in the Cotton manuscript </a:t>
            </a:r>
            <a:r>
              <a:rPr lang="en-US" sz="2800" b="1" i="1" dirty="0" err="1" smtClean="0">
                <a:effectLst>
                  <a:glow rad="139700">
                    <a:schemeClr val="accent6">
                      <a:satMod val="175000"/>
                      <a:alpha val="40000"/>
                    </a:schemeClr>
                  </a:glow>
                </a:effectLst>
                <a:latin typeface="Trebuchet MS" pitchFamily="34" charset="0"/>
              </a:rPr>
              <a:t>Otho</a:t>
            </a:r>
            <a:r>
              <a:rPr lang="en-US" sz="2800" b="1" i="1" dirty="0" smtClean="0">
                <a:effectLst>
                  <a:glow rad="139700">
                    <a:schemeClr val="accent6">
                      <a:satMod val="175000"/>
                      <a:alpha val="40000"/>
                    </a:schemeClr>
                  </a:glow>
                </a:effectLst>
                <a:latin typeface="Trebuchet MS" pitchFamily="34" charset="0"/>
              </a:rPr>
              <a:t> A.vi. Another is The Phoenix in the Exeter Book, an </a:t>
            </a:r>
            <a:r>
              <a:rPr lang="en-US" sz="2800" b="1" i="1" dirty="0" err="1" smtClean="0">
                <a:effectLst>
                  <a:glow rad="139700">
                    <a:schemeClr val="accent6">
                      <a:satMod val="175000"/>
                      <a:alpha val="40000"/>
                    </a:schemeClr>
                  </a:glow>
                </a:effectLst>
                <a:latin typeface="Trebuchet MS" pitchFamily="34" charset="0"/>
              </a:rPr>
              <a:t>allegorisation</a:t>
            </a:r>
            <a:r>
              <a:rPr lang="en-US" sz="2800" b="1" i="1" dirty="0" smtClean="0">
                <a:effectLst>
                  <a:glow rad="139700">
                    <a:schemeClr val="accent6">
                      <a:satMod val="175000"/>
                      <a:alpha val="40000"/>
                    </a:schemeClr>
                  </a:glow>
                </a:effectLst>
                <a:latin typeface="Trebuchet MS" pitchFamily="34" charset="0"/>
              </a:rPr>
              <a:t> of the De </a:t>
            </a:r>
            <a:r>
              <a:rPr lang="en-US" sz="2800" b="1" i="1" dirty="0" err="1" smtClean="0">
                <a:effectLst>
                  <a:glow rad="139700">
                    <a:schemeClr val="accent6">
                      <a:satMod val="175000"/>
                      <a:alpha val="40000"/>
                    </a:schemeClr>
                  </a:glow>
                </a:effectLst>
                <a:latin typeface="Trebuchet MS" pitchFamily="34" charset="0"/>
              </a:rPr>
              <a:t>ave</a:t>
            </a:r>
            <a:r>
              <a:rPr lang="en-US" sz="2800" b="1" i="1" dirty="0" smtClean="0">
                <a:effectLst>
                  <a:glow rad="139700">
                    <a:schemeClr val="accent6">
                      <a:satMod val="175000"/>
                      <a:alpha val="40000"/>
                    </a:schemeClr>
                  </a:glow>
                </a:effectLst>
                <a:latin typeface="Trebuchet MS" pitchFamily="34" charset="0"/>
              </a:rPr>
              <a:t> </a:t>
            </a:r>
            <a:r>
              <a:rPr lang="en-US" sz="2800" b="1" i="1" dirty="0" err="1" smtClean="0">
                <a:effectLst>
                  <a:glow rad="139700">
                    <a:schemeClr val="accent6">
                      <a:satMod val="175000"/>
                      <a:alpha val="40000"/>
                    </a:schemeClr>
                  </a:glow>
                </a:effectLst>
                <a:latin typeface="Trebuchet MS" pitchFamily="34" charset="0"/>
              </a:rPr>
              <a:t>phoenice</a:t>
            </a:r>
            <a:r>
              <a:rPr lang="en-US" sz="2800" b="1" i="1" dirty="0" smtClean="0">
                <a:effectLst>
                  <a:glow rad="139700">
                    <a:schemeClr val="accent6">
                      <a:satMod val="175000"/>
                      <a:alpha val="40000"/>
                    </a:schemeClr>
                  </a:glow>
                </a:effectLst>
                <a:latin typeface="Trebuchet MS" pitchFamily="34" charset="0"/>
              </a:rPr>
              <a:t> by </a:t>
            </a:r>
            <a:r>
              <a:rPr lang="en-US" sz="2800" b="1" i="1" dirty="0" err="1" smtClean="0">
                <a:effectLst>
                  <a:glow rad="139700">
                    <a:schemeClr val="accent6">
                      <a:satMod val="175000"/>
                      <a:alpha val="40000"/>
                    </a:schemeClr>
                  </a:glow>
                </a:effectLst>
                <a:latin typeface="Trebuchet MS" pitchFamily="34" charset="0"/>
              </a:rPr>
              <a:t>Lactantius</a:t>
            </a:r>
            <a:r>
              <a:rPr lang="en-US" sz="2800" b="1" i="1" dirty="0" smtClean="0">
                <a:effectLst>
                  <a:glow rad="139700">
                    <a:schemeClr val="accent6">
                      <a:satMod val="175000"/>
                      <a:alpha val="40000"/>
                    </a:schemeClr>
                  </a:glow>
                </a:effectLst>
                <a:latin typeface="Trebuchet MS" pitchFamily="34" charset="0"/>
              </a:rPr>
              <a:t>.</a:t>
            </a:r>
          </a:p>
          <a:p>
            <a:endParaRPr lang="en-US" sz="2800" b="1" i="1" dirty="0" smtClean="0">
              <a:effectLst>
                <a:glow rad="139700">
                  <a:schemeClr val="accent6">
                    <a:satMod val="175000"/>
                    <a:alpha val="40000"/>
                  </a:schemeClr>
                </a:glow>
              </a:effectLst>
              <a:latin typeface="Trebuchet MS" pitchFamily="34" charset="0"/>
            </a:endParaRPr>
          </a:p>
          <a:p>
            <a:r>
              <a:rPr lang="en-US" sz="2800" b="1" i="1" dirty="0" smtClean="0">
                <a:effectLst>
                  <a:glow rad="139700">
                    <a:schemeClr val="accent6">
                      <a:satMod val="175000"/>
                      <a:alpha val="40000"/>
                    </a:schemeClr>
                  </a:glow>
                </a:effectLst>
                <a:latin typeface="Trebuchet MS" pitchFamily="34" charset="0"/>
              </a:rPr>
              <a:t>Other short poems derive from the Latin bestiary tradition. Some examples include The Panther, The Whale and The Partridge. Bestiary is a collection of stories in poems with some </a:t>
            </a:r>
            <a:r>
              <a:rPr lang="en-US" sz="2800" b="1" i="1" dirty="0" err="1" smtClean="0">
                <a:effectLst>
                  <a:glow rad="139700">
                    <a:schemeClr val="accent6">
                      <a:satMod val="175000"/>
                      <a:alpha val="40000"/>
                    </a:schemeClr>
                  </a:glow>
                </a:effectLst>
                <a:latin typeface="Trebuchet MS" pitchFamily="34" charset="0"/>
              </a:rPr>
              <a:t>alegorial</a:t>
            </a:r>
            <a:r>
              <a:rPr lang="en-US" sz="2800" b="1" i="1" dirty="0" smtClean="0">
                <a:effectLst>
                  <a:glow rad="139700">
                    <a:schemeClr val="accent6">
                      <a:satMod val="175000"/>
                      <a:alpha val="40000"/>
                    </a:schemeClr>
                  </a:glow>
                </a:effectLst>
                <a:latin typeface="Trebuchet MS" pitchFamily="34" charset="0"/>
              </a:rPr>
              <a:t> aim (fables).</a:t>
            </a:r>
            <a:endParaRPr lang="en-US" sz="2800" b="1" i="1" dirty="0">
              <a:effectLst>
                <a:glow rad="139700">
                  <a:schemeClr val="accent6">
                    <a:satMod val="175000"/>
                    <a:alpha val="40000"/>
                  </a:schemeClr>
                </a:glow>
              </a:effectLst>
              <a:latin typeface="Trebuchet MS" pitchFamily="34" charset="0"/>
            </a:endParaRPr>
          </a:p>
        </p:txBody>
      </p:sp>
    </p:spTree>
    <p:extLst>
      <p:ext uri="{BB962C8B-B14F-4D97-AF65-F5344CB8AC3E}">
        <p14:creationId xmlns="" xmlns:p14="http://schemas.microsoft.com/office/powerpoint/2010/main" val="599465277"/>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owulf-waysoftheworld-dot-net-uogallery.jpg"/>
          <p:cNvPicPr>
            <a:picLocks noChangeAspect="1"/>
          </p:cNvPicPr>
          <p:nvPr/>
        </p:nvPicPr>
        <p:blipFill>
          <a:blip r:embed="rId2" cstate="print"/>
          <a:stretch>
            <a:fillRect/>
          </a:stretch>
        </p:blipFill>
        <p:spPr>
          <a:xfrm>
            <a:off x="0" y="0"/>
            <a:ext cx="4810125" cy="6858000"/>
          </a:xfrm>
          <a:prstGeom prst="rect">
            <a:avLst/>
          </a:prstGeom>
        </p:spPr>
      </p:pic>
      <p:sp>
        <p:nvSpPr>
          <p:cNvPr id="4" name="Прямоугольник 3"/>
          <p:cNvSpPr/>
          <p:nvPr/>
        </p:nvSpPr>
        <p:spPr>
          <a:xfrm>
            <a:off x="3571868" y="785794"/>
            <a:ext cx="5357850" cy="6124754"/>
          </a:xfrm>
          <a:prstGeom prst="rect">
            <a:avLst/>
          </a:prstGeom>
        </p:spPr>
        <p:txBody>
          <a:bodyPr wrap="square">
            <a:spAutoFit/>
          </a:bodyPr>
          <a:lstStyle/>
          <a:p>
            <a:r>
              <a:rPr lang="en-US" sz="28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Tempus Sans ITC" pitchFamily="82" charset="0"/>
                <a:cs typeface="Times New Roman" pitchFamily="18" charset="0"/>
              </a:rPr>
              <a:t>Is a long heroic poem considered the supreme achievement of Anglo-Saxon poetry because of its length (3,182 lines) and sustained high quality</a:t>
            </a:r>
            <a:r>
              <a:rPr lang="en-US" sz="28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Tempus Sans ITC" pitchFamily="82" charset="0"/>
              </a:rPr>
              <a:t>.</a:t>
            </a:r>
          </a:p>
          <a:p>
            <a:r>
              <a:rPr lang="en-US" sz="2800" b="1" dirty="0" smtClean="0"/>
              <a:t>Characteristics of OE poetry - Alliteration</a:t>
            </a:r>
            <a:r>
              <a:rPr lang="en-US" sz="2800" b="1" dirty="0" smtClean="0"/>
              <a:t>: </a:t>
            </a:r>
            <a:r>
              <a:rPr lang="en-US" sz="2800" dirty="0" smtClean="0"/>
              <a:t>Alliteration is the repetition of stressed sounds, particularly consonants from the beginning of words or syllables. Poetically, alliteration can has a similar function as rhyme. An example of alliteration is the tongue-twister "She sells seashells by the sea shore."</a:t>
            </a:r>
            <a:endParaRPr lang="ru-RU" sz="28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001056" cy="6186309"/>
          </a:xfrm>
          <a:prstGeom prst="rect">
            <a:avLst/>
          </a:prstGeom>
        </p:spPr>
        <p:txBody>
          <a:bodyPr wrap="square">
            <a:spAutoFit/>
          </a:bodyPr>
          <a:lstStyle/>
          <a:p>
            <a:pPr algn="just"/>
            <a:r>
              <a:rPr lang="en-US" sz="3200"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Beowulf" is the oldest surviving epic poem in the English language and the earliest piece of vernacular European literature. Perhaps the most common question readers have is what language "Beowulf" was written in originally. The first manuscript was written in the language of the Saxons, “Old English," also known as "Anglo-Saxon." Since then, the epic poem has been estimated to have been translated into 65 languages. </a:t>
            </a:r>
            <a:endParaRPr lang="ru-RU" sz="36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001155"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tells the story of the legendary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Geatish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hero Beowulf who is the </a:t>
            </a:r>
            <a:r>
              <a:rPr lang="en-US" sz="3200" dirty="0" smtClean="0">
                <a:latin typeface="Times New Roman" pitchFamily="18" charset="0"/>
                <a:ea typeface="Times New Roman" pitchFamily="18" charset="0"/>
                <a:cs typeface="Times New Roman" pitchFamily="18" charset="0"/>
              </a:rPr>
              <a:t>major</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character.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story is set in Scandinavia, in Sweden and Denmark, and the tale likewise probably is of Scandinavian origin.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story is biographical and sets the tone for much of the rest of Old English poetry.</a:t>
            </a:r>
          </a:p>
          <a:p>
            <a:pPr algn="just" fontAlgn="base">
              <a:spcBef>
                <a:spcPct val="0"/>
              </a:spcBef>
              <a:spcAft>
                <a:spcPct val="0"/>
              </a:spcAft>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has achieved national epic status, on the same level as the Iliad, an ancient Greek epic poem by Homer, and is of interest to historians, anthropologists, literary critics,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students the world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over.It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glorifies the pagan virtues and some influence of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Chrisitianity</a:t>
            </a:r>
            <a:endParaRPr lang="en-US" sz="3200" b="1" dirty="0" smtClean="0">
              <a:latin typeface="Papyrus" pitchFamily="66"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57158" y="751344"/>
            <a:ext cx="8358246" cy="4893647"/>
          </a:xfrm>
          <a:prstGeom prst="rect">
            <a:avLst/>
          </a:prstGeom>
        </p:spPr>
        <p:txBody>
          <a:bodyPr wrap="square">
            <a:spAutoFit/>
          </a:bodyPr>
          <a:lstStyle/>
          <a:p>
            <a:pPr algn="just">
              <a:buNone/>
            </a:pPr>
            <a:r>
              <a:rPr lang="en-US" sz="2400" b="1" dirty="0" smtClean="0">
                <a:latin typeface="Times New Roman" pitchFamily="18" charset="0"/>
                <a:cs typeface="Times New Roman" pitchFamily="18" charset="0"/>
              </a:rPr>
              <a:t>Caedmon </a:t>
            </a:r>
            <a:r>
              <a:rPr lang="en-US" sz="2400" b="1" dirty="0" smtClean="0">
                <a:latin typeface="Times New Roman" pitchFamily="18" charset="0"/>
                <a:cs typeface="Times New Roman" pitchFamily="18" charset="0"/>
              </a:rPr>
              <a:t>(the 7</a:t>
            </a:r>
            <a:r>
              <a:rPr lang="en-US" sz="2400" b="1" baseline="30000" dirty="0" smtClean="0">
                <a:latin typeface="Times New Roman" pitchFamily="18" charset="0"/>
                <a:cs typeface="Times New Roman" pitchFamily="18" charset="0"/>
              </a:rPr>
              <a:t>th</a:t>
            </a:r>
            <a:r>
              <a:rPr lang="en-US" sz="2400" b="1" dirty="0" smtClean="0">
                <a:latin typeface="Times New Roman" pitchFamily="18" charset="0"/>
                <a:cs typeface="Times New Roman" pitchFamily="18" charset="0"/>
              </a:rPr>
              <a:t> c/ )</a:t>
            </a:r>
            <a:r>
              <a:rPr lang="en-US" sz="2400" dirty="0" smtClean="0">
                <a:latin typeface="Times New Roman" pitchFamily="18" charset="0"/>
                <a:cs typeface="Times New Roman" pitchFamily="18" charset="0"/>
              </a:rPr>
              <a:t>was </a:t>
            </a:r>
            <a:r>
              <a:rPr lang="en-US" sz="2400" dirty="0" smtClean="0">
                <a:latin typeface="Times New Roman" pitchFamily="18" charset="0"/>
                <a:cs typeface="Times New Roman" pitchFamily="18" charset="0"/>
              </a:rPr>
              <a:t>one of the religious writers of the time. His works were based mainly on the Old Testament. Some historians have attributed to Caedmon writing a 3,000-verse poem about the creation of the world </a:t>
            </a:r>
            <a:r>
              <a:rPr lang="en-US" sz="2400" i="1" dirty="0" smtClean="0">
                <a:latin typeface="Times New Roman" pitchFamily="18" charset="0"/>
                <a:cs typeface="Times New Roman" pitchFamily="18" charset="0"/>
              </a:rPr>
              <a:t>(Genesis), which </a:t>
            </a:r>
            <a:r>
              <a:rPr lang="en-US" sz="2400" dirty="0" smtClean="0">
                <a:latin typeface="Times New Roman" pitchFamily="18" charset="0"/>
                <a:cs typeface="Times New Roman" pitchFamily="18" charset="0"/>
              </a:rPr>
              <a:t>basically follows the Bible text with some departures. </a:t>
            </a:r>
          </a:p>
          <a:p>
            <a:pPr algn="just">
              <a:buNone/>
            </a:pPr>
            <a:r>
              <a:rPr lang="en-US" sz="2400" b="1" dirty="0" smtClean="0">
                <a:latin typeface="Times New Roman" pitchFamily="18" charset="0"/>
                <a:cs typeface="Times New Roman" pitchFamily="18" charset="0"/>
              </a:rPr>
              <a:t>    Caedmon</a:t>
            </a:r>
            <a:r>
              <a:rPr lang="en-US" sz="2400" dirty="0" smtClean="0">
                <a:latin typeface="Times New Roman" pitchFamily="18" charset="0"/>
                <a:cs typeface="Times New Roman" pitchFamily="18" charset="0"/>
              </a:rPr>
              <a:t> may have also written two other works, </a:t>
            </a:r>
            <a:r>
              <a:rPr lang="en-US" sz="2400" b="1" i="1" dirty="0" smtClean="0">
                <a:latin typeface="Times New Roman" pitchFamily="18" charset="0"/>
                <a:cs typeface="Times New Roman" pitchFamily="18" charset="0"/>
              </a:rPr>
              <a:t>Exodus and Daniel,</a:t>
            </a:r>
            <a:r>
              <a:rPr lang="en-US" sz="2400" i="1" dirty="0" smtClean="0">
                <a:latin typeface="Times New Roman" pitchFamily="18" charset="0"/>
                <a:cs typeface="Times New Roman" pitchFamily="18" charset="0"/>
              </a:rPr>
              <a:t> though some feel that all three works have </a:t>
            </a:r>
            <a:r>
              <a:rPr lang="en-US" sz="2400" dirty="0" smtClean="0">
                <a:latin typeface="Times New Roman" pitchFamily="18" charset="0"/>
                <a:cs typeface="Times New Roman" pitchFamily="18" charset="0"/>
              </a:rPr>
              <a:t>anonymous authorship. </a:t>
            </a:r>
            <a:r>
              <a:rPr lang="en-US" sz="2400" i="1" dirty="0" smtClean="0">
                <a:latin typeface="Times New Roman" pitchFamily="18" charset="0"/>
                <a:cs typeface="Times New Roman" pitchFamily="18" charset="0"/>
              </a:rPr>
              <a:t>Exodus deals with the Israelite escape from Egypt and </a:t>
            </a:r>
            <a:r>
              <a:rPr lang="en-US" sz="2400" dirty="0" smtClean="0">
                <a:latin typeface="Times New Roman" pitchFamily="18" charset="0"/>
                <a:cs typeface="Times New Roman" pitchFamily="18" charset="0"/>
              </a:rPr>
              <a:t>the miraculous crossing of the Red Sea. </a:t>
            </a:r>
            <a:r>
              <a:rPr lang="en-US" sz="2400" i="1" dirty="0" smtClean="0">
                <a:latin typeface="Times New Roman" pitchFamily="18" charset="0"/>
                <a:cs typeface="Times New Roman" pitchFamily="18" charset="0"/>
              </a:rPr>
              <a:t>Daniel includes the fall of Jerusalem, the </a:t>
            </a:r>
            <a:r>
              <a:rPr lang="en-US" sz="2400" dirty="0" smtClean="0">
                <a:latin typeface="Times New Roman" pitchFamily="18" charset="0"/>
                <a:cs typeface="Times New Roman" pitchFamily="18" charset="0"/>
              </a:rPr>
              <a:t>two dreams of Nebuchadnezzar and Daniel's interpretation of them, and the miraculous survival of Daniel's three friends in the fiery furnace. A short hymn in praise of the creation, "Hymn of Creation", is also attributed to Caedmon</a:t>
            </a:r>
            <a:r>
              <a:rPr lang="en-US" sz="2400" dirty="0" smtClean="0">
                <a:latin typeface="Times New Roman" pitchFamily="18" charset="0"/>
                <a:cs typeface="Times New Roman" pitchFamily="18" charset="0"/>
              </a:rPr>
              <a:t>.</a:t>
            </a:r>
            <a:r>
              <a:rPr lang="en-US" sz="2400" dirty="0" smtClean="0"/>
              <a:t> </a:t>
            </a:r>
            <a:endParaRPr lang="ru-RU"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072494" cy="6247864"/>
          </a:xfrm>
          <a:prstGeom prst="rect">
            <a:avLst/>
          </a:prstGeom>
        </p:spPr>
        <p:txBody>
          <a:bodyPr wrap="square">
            <a:spAutoFit/>
          </a:bodyPr>
          <a:lstStyle/>
          <a:p>
            <a:pPr algn="just"/>
            <a:r>
              <a:rPr lang="en-US" sz="2000" dirty="0" smtClean="0">
                <a:latin typeface="Times New Roman" pitchFamily="18" charset="0"/>
                <a:cs typeface="Times New Roman" pitchFamily="18" charset="0"/>
              </a:rPr>
              <a:t>A later poet, </a:t>
            </a:r>
            <a:r>
              <a:rPr lang="en-US" sz="2000" b="1" dirty="0" smtClean="0">
                <a:latin typeface="Times New Roman" pitchFamily="18" charset="0"/>
                <a:cs typeface="Times New Roman" pitchFamily="18" charset="0"/>
              </a:rPr>
              <a:t>Cynewulf, </a:t>
            </a:r>
            <a:r>
              <a:rPr lang="en-US" sz="2000" dirty="0" smtClean="0">
                <a:latin typeface="Times New Roman" pitchFamily="18" charset="0"/>
                <a:cs typeface="Times New Roman" pitchFamily="18" charset="0"/>
              </a:rPr>
              <a:t>and his followers, drew on the New Testament, as well as historical events connected with Christianity. His works include </a:t>
            </a:r>
            <a:r>
              <a:rPr lang="en-US" sz="2000" i="1" dirty="0" smtClean="0">
                <a:latin typeface="Times New Roman" pitchFamily="18" charset="0"/>
                <a:cs typeface="Times New Roman" pitchFamily="18" charset="0"/>
              </a:rPr>
              <a:t>The Fates of the Apostles, a short </a:t>
            </a:r>
            <a:r>
              <a:rPr lang="en-US" sz="2000" i="1" dirty="0" err="1" smtClean="0">
                <a:latin typeface="Times New Roman" pitchFamily="18" charset="0"/>
                <a:cs typeface="Times New Roman" pitchFamily="18" charset="0"/>
              </a:rPr>
              <a:t>martyrology</a:t>
            </a:r>
            <a:r>
              <a:rPr lang="en-US" sz="2000" i="1" dirty="0" smtClean="0">
                <a:latin typeface="Times New Roman" pitchFamily="18" charset="0"/>
                <a:cs typeface="Times New Roman" pitchFamily="18" charset="0"/>
              </a:rPr>
              <a:t>, The Ascension (or Christ II), a homily </a:t>
            </a:r>
            <a:r>
              <a:rPr lang="en-US" sz="2000" dirty="0" smtClean="0">
                <a:latin typeface="Times New Roman" pitchFamily="18" charset="0"/>
                <a:cs typeface="Times New Roman" pitchFamily="18" charset="0"/>
              </a:rPr>
              <a:t>(lecture on moral conduct) and biblical narrative, and </a:t>
            </a:r>
            <a:r>
              <a:rPr lang="en-US" sz="2000" i="1" dirty="0" smtClean="0">
                <a:latin typeface="Times New Roman" pitchFamily="18" charset="0"/>
                <a:cs typeface="Times New Roman" pitchFamily="18" charset="0"/>
              </a:rPr>
              <a:t>Juliana, the story of a </a:t>
            </a:r>
            <a:r>
              <a:rPr lang="en-US" sz="2000" dirty="0" smtClean="0">
                <a:latin typeface="Times New Roman" pitchFamily="18" charset="0"/>
                <a:cs typeface="Times New Roman" pitchFamily="18" charset="0"/>
              </a:rPr>
              <a:t>saint. The most famous is </a:t>
            </a:r>
            <a:r>
              <a:rPr lang="en-US" sz="2000" i="1" dirty="0" err="1" smtClean="0">
                <a:latin typeface="Times New Roman" pitchFamily="18" charset="0"/>
                <a:cs typeface="Times New Roman" pitchFamily="18" charset="0"/>
              </a:rPr>
              <a:t>Elene</a:t>
            </a:r>
            <a:r>
              <a:rPr lang="en-US" sz="2000" i="1" dirty="0" smtClean="0">
                <a:latin typeface="Times New Roman" pitchFamily="18" charset="0"/>
                <a:cs typeface="Times New Roman" pitchFamily="18" charset="0"/>
              </a:rPr>
              <a:t> (Helene), which describes Constantine's victory</a:t>
            </a:r>
            <a:br>
              <a:rPr lang="en-US" sz="2000" i="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under the sign of the cross, his conversion, and his mother's legendary miraculous discovery of the original cross in Jerusalem. At this time, the "Holy Cross" cult was spreading across Europe and the cross was becoming sacred. Over the centuries, it would be used as a symbol giving blessing to the expression of </a:t>
            </a:r>
            <a:r>
              <a:rPr lang="en-US" sz="2000" dirty="0" smtClean="0">
                <a:latin typeface="Times New Roman" pitchFamily="18" charset="0"/>
                <a:cs typeface="Times New Roman" pitchFamily="18" charset="0"/>
              </a:rPr>
              <a:t>man's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id-ID" sz="2000" dirty="0" smtClean="0">
                <a:latin typeface="Times New Roman" pitchFamily="18" charset="0"/>
                <a:cs typeface="Times New Roman" pitchFamily="18" charset="0"/>
              </a:rPr>
              <a:t>basest instincts</a:t>
            </a:r>
            <a:r>
              <a:rPr lang="id-ID"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id-ID" sz="2000" dirty="0" smtClean="0">
                <a:latin typeface="Times New Roman" pitchFamily="18" charset="0"/>
                <a:cs typeface="Times New Roman" pitchFamily="18" charset="0"/>
              </a:rPr>
              <a:t/>
            </a:r>
            <a:br>
              <a:rPr lang="id-ID"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Cynewulf's work is clear and technically elegant. His theme is the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continuing evangelical mission of the church from the time of Christ to that of Constantine. Cynewulf's followers later produced literature mixing Oriental, pagan, and Christian thought with images from nature and the animal world. For example, "The Panther" symbolized Christ, 'The Whale" the Devil</a:t>
            </a:r>
            <a:endParaRPr lang="ru-RU"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0398" y="1571612"/>
            <a:ext cx="5643602"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t>Alfred the Great is famous for his victories against the Vikings, and is the only English monarch known as 'the Great'. To improve literacy, Alfred arranged, and took part in, the translation from Latin into Anglo-Saxon of a handful of books he thought it 'most needful for men to know. Like other West Saxon kings, Alfred as an administrator advocated justice and order and established a code of laws.</a:t>
            </a:r>
            <a:endParaRPr lang="en-US" sz="28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71612"/>
            <a:ext cx="3311866" cy="5000660"/>
          </a:xfrm>
          <a:prstGeom prst="rect">
            <a:avLst/>
          </a:prstGeom>
        </p:spPr>
      </p:pic>
      <p:sp>
        <p:nvSpPr>
          <p:cNvPr id="7" name="Subtitle 6"/>
          <p:cNvSpPr>
            <a:spLocks noGrp="1"/>
          </p:cNvSpPr>
          <p:nvPr>
            <p:ph type="subTitle" idx="1"/>
          </p:nvPr>
        </p:nvSpPr>
        <p:spPr>
          <a:xfrm>
            <a:off x="642910" y="0"/>
            <a:ext cx="8077200" cy="1499616"/>
          </a:xfrm>
        </p:spPr>
        <p:txBody>
          <a:bodyPr>
            <a:normAutofit/>
          </a:bodyPr>
          <a:lstStyle/>
          <a:p>
            <a:r>
              <a:rPr lang="en-US" sz="9600" dirty="0" smtClean="0">
                <a:effectLst>
                  <a:glow rad="228600">
                    <a:schemeClr val="accent6">
                      <a:satMod val="175000"/>
                      <a:alpha val="40000"/>
                    </a:schemeClr>
                  </a:glow>
                </a:effectLst>
              </a:rPr>
              <a:t>King Alfred</a:t>
            </a:r>
            <a:endParaRPr lang="en-US" sz="6000" dirty="0" smtClean="0">
              <a:effectLst>
                <a:glow rad="228600">
                  <a:schemeClr val="accent6">
                    <a:satMod val="175000"/>
                    <a:alpha val="40000"/>
                  </a:schemeClr>
                </a:glow>
              </a:effectLst>
            </a:endParaRPr>
          </a:p>
        </p:txBody>
      </p:sp>
    </p:spTree>
    <p:extLst>
      <p:ext uri="{BB962C8B-B14F-4D97-AF65-F5344CB8AC3E}">
        <p14:creationId xmlns="" xmlns:p14="http://schemas.microsoft.com/office/powerpoint/2010/main" val="908675227"/>
      </p:ext>
    </p:extLst>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642919"/>
            <a:ext cx="7786742" cy="6740307"/>
          </a:xfrm>
          <a:prstGeom prst="rect">
            <a:avLst/>
          </a:prstGeom>
        </p:spPr>
        <p:txBody>
          <a:bodyPr wrap="square">
            <a:spAutoFit/>
          </a:bodyPr>
          <a:lstStyle/>
          <a:p>
            <a:pPr algn="ctr">
              <a:lnSpc>
                <a:spcPct val="150000"/>
              </a:lnSpc>
            </a:pPr>
            <a:r>
              <a:rPr lang="en-US" b="1" dirty="0" smtClean="0">
                <a:latin typeface="Times New Roman" pitchFamily="18" charset="0"/>
                <a:ea typeface="Calibri"/>
                <a:cs typeface="Times New Roman" pitchFamily="18" charset="0"/>
              </a:rPr>
              <a:t>Old English Prose</a:t>
            </a:r>
          </a:p>
          <a:p>
            <a:pPr algn="just">
              <a:lnSpc>
                <a:spcPct val="150000"/>
              </a:lnSpc>
            </a:pPr>
            <a:r>
              <a:rPr lang="en-US" dirty="0" smtClean="0">
                <a:latin typeface="Times New Roman" pitchFamily="18" charset="0"/>
                <a:ea typeface="Calibri"/>
                <a:cs typeface="Times New Roman" pitchFamily="18" charset="0"/>
              </a:rPr>
              <a:t>Prose </a:t>
            </a:r>
            <a:r>
              <a:rPr lang="en-US" dirty="0" smtClean="0">
                <a:latin typeface="Times New Roman" pitchFamily="18" charset="0"/>
                <a:ea typeface="Calibri"/>
                <a:cs typeface="Times New Roman" pitchFamily="18" charset="0"/>
              </a:rPr>
              <a:t>developed later than poetry – in the ninth </a:t>
            </a:r>
            <a:r>
              <a:rPr lang="en-US" dirty="0" smtClean="0">
                <a:latin typeface="Times New Roman" pitchFamily="18" charset="0"/>
                <a:ea typeface="Calibri"/>
                <a:cs typeface="Times New Roman" pitchFamily="18" charset="0"/>
              </a:rPr>
              <a:t>century, sometimes </a:t>
            </a:r>
            <a:r>
              <a:rPr lang="en-US" dirty="0" smtClean="0">
                <a:latin typeface="Times New Roman" pitchFamily="18" charset="0"/>
                <a:ea typeface="Calibri"/>
                <a:cs typeface="Times New Roman" pitchFamily="18" charset="0"/>
              </a:rPr>
              <a:t>it also partly contained the characteristics of poetry. It was influenced by Latin, the language of the church and the educated. It consisted of factual, historical, and religious writings</a:t>
            </a:r>
            <a:r>
              <a:rPr lang="en-US" dirty="0" smtClean="0">
                <a:latin typeface="Times New Roman" pitchFamily="18" charset="0"/>
                <a:ea typeface="Calibri"/>
                <a:cs typeface="Times New Roman" pitchFamily="18" charset="0"/>
              </a:rPr>
              <a:t>.</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King Alfred the Great (reigned 871-900), </a:t>
            </a:r>
            <a:r>
              <a:rPr lang="en-US" dirty="0" smtClean="0">
                <a:latin typeface="Times New Roman" pitchFamily="18" charset="0"/>
                <a:cs typeface="Times New Roman" pitchFamily="18" charset="0"/>
              </a:rPr>
              <a:t>one of the most significant rulers of the first </a:t>
            </a:r>
            <a:r>
              <a:rPr lang="en-US" dirty="0" err="1" smtClean="0">
                <a:latin typeface="Times New Roman" pitchFamily="18" charset="0"/>
                <a:cs typeface="Times New Roman" pitchFamily="18" charset="0"/>
              </a:rPr>
              <a:t>millenium</a:t>
            </a:r>
            <a:r>
              <a:rPr lang="en-US" dirty="0" smtClean="0">
                <a:latin typeface="Times New Roman" pitchFamily="18" charset="0"/>
                <a:cs typeface="Times New Roman" pitchFamily="18" charset="0"/>
              </a:rPr>
              <a:t>, after making peace with the Vikings, made his kingdom into a cultural centre. He translated many works from Latin, especially in the areas of religion, history, philosophy. This was the foundation of the written national language. The first translated was </a:t>
            </a:r>
            <a:r>
              <a:rPr lang="en-US" dirty="0" smtClean="0">
                <a:latin typeface="Times New Roman" pitchFamily="18" charset="0"/>
                <a:cs typeface="Times New Roman" pitchFamily="18" charset="0"/>
              </a:rPr>
              <a:t>included </a:t>
            </a:r>
            <a:r>
              <a:rPr lang="en-US" i="1" dirty="0" smtClean="0">
                <a:latin typeface="Times New Roman" pitchFamily="18" charset="0"/>
                <a:cs typeface="Times New Roman" pitchFamily="18" charset="0"/>
              </a:rPr>
              <a:t>The Pastor’s Book</a:t>
            </a:r>
            <a:r>
              <a:rPr lang="en-US" dirty="0" smtClean="0">
                <a:latin typeface="Times New Roman" pitchFamily="18" charset="0"/>
                <a:cs typeface="Times New Roman" pitchFamily="18" charset="0"/>
              </a:rPr>
              <a:t> containing ideals for a pastor, with which Alfred as a secular ruler identified. He also </a:t>
            </a:r>
            <a:r>
              <a:rPr lang="en-US" dirty="0" smtClean="0">
                <a:latin typeface="Times New Roman" pitchFamily="18" charset="0"/>
                <a:cs typeface="Times New Roman" pitchFamily="18" charset="0"/>
              </a:rPr>
              <a:t>translated </a:t>
            </a:r>
            <a:r>
              <a:rPr lang="en-US" i="1" dirty="0" err="1" smtClean="0">
                <a:latin typeface="Times New Roman" pitchFamily="18" charset="0"/>
                <a:cs typeface="Times New Roman" pitchFamily="18" charset="0"/>
              </a:rPr>
              <a:t>Baede’s</a:t>
            </a:r>
            <a:r>
              <a:rPr lang="en-US" i="1" dirty="0" smtClean="0">
                <a:latin typeface="Times New Roman" pitchFamily="18" charset="0"/>
                <a:cs typeface="Times New Roman" pitchFamily="18" charset="0"/>
              </a:rPr>
              <a:t> Church History</a:t>
            </a:r>
            <a:r>
              <a:rPr lang="en-US" dirty="0" smtClean="0">
                <a:latin typeface="Times New Roman" pitchFamily="18" charset="0"/>
                <a:cs typeface="Times New Roman" pitchFamily="18" charset="0"/>
              </a:rPr>
              <a:t> and other historical accounts. In addition, Alfred compiled medical information, </a:t>
            </a:r>
            <a:r>
              <a:rPr lang="en-US" dirty="0" smtClean="0">
                <a:latin typeface="Times New Roman" pitchFamily="18" charset="0"/>
                <a:cs typeface="Times New Roman" pitchFamily="18" charset="0"/>
              </a:rPr>
              <a:t>chronicles</a:t>
            </a:r>
            <a:r>
              <a:rPr lang="en-US" dirty="0" smtClean="0">
                <a:latin typeface="Times New Roman" pitchFamily="18" charset="0"/>
                <a:cs typeface="Times New Roman" pitchFamily="18" charset="0"/>
              </a:rPr>
              <a:t>, and information for law books. His works lacked originality, and were more instructive and educational than artistic and beautiful.</a:t>
            </a:r>
          </a:p>
          <a:p>
            <a:pPr algn="ctr">
              <a:lnSpc>
                <a:spcPct val="150000"/>
              </a:lnSpc>
              <a:spcAft>
                <a:spcPts val="0"/>
              </a:spcAft>
            </a:pPr>
            <a:endParaRPr lang="en-US" b="1" dirty="0" smtClean="0">
              <a:latin typeface="Times New Roman"/>
              <a:ea typeface="Calibri"/>
              <a:cs typeface="Times New Roman"/>
            </a:endParaRPr>
          </a:p>
          <a:p>
            <a:pPr algn="ctr">
              <a:lnSpc>
                <a:spcPct val="150000"/>
              </a:lnSpc>
              <a:spcAft>
                <a:spcPts val="0"/>
              </a:spcAft>
            </a:pPr>
            <a:endParaRPr lang="en-US" b="1" dirty="0">
              <a:latin typeface="Times New Roman"/>
              <a:ea typeface="Calibri"/>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Later Annals and Religious Writings</a:t>
            </a:r>
            <a:endParaRPr lang="en-US" i="1" dirty="0"/>
          </a:p>
        </p:txBody>
      </p:sp>
      <p:sp>
        <p:nvSpPr>
          <p:cNvPr id="3" name="Content Placeholder 2"/>
          <p:cNvSpPr>
            <a:spLocks noGrp="1"/>
          </p:cNvSpPr>
          <p:nvPr>
            <p:ph idx="1"/>
          </p:nvPr>
        </p:nvSpPr>
        <p:spPr/>
        <p:txBody>
          <a:bodyPr>
            <a:normAutofit/>
          </a:bodyPr>
          <a:lstStyle/>
          <a:p>
            <a:pPr marL="0" indent="0" algn="just">
              <a:buNone/>
            </a:pPr>
            <a:r>
              <a:rPr lang="en-US" dirty="0" smtClean="0"/>
              <a:t>	</a:t>
            </a:r>
            <a:r>
              <a:rPr lang="en-US" dirty="0" smtClean="0">
                <a:latin typeface="Times New Roman" pitchFamily="18" charset="0"/>
                <a:cs typeface="Times New Roman" pitchFamily="18" charset="0"/>
              </a:rPr>
              <a:t>The first half of the tenth century saw Alfred’s successors expand politically and militarily, but not culturally due to exhaustion from frequent battles with the Vikings. Only the annals continued and some poetry about victories over the Vikings. The </a:t>
            </a:r>
            <a:r>
              <a:rPr lang="en-US" i="1" dirty="0" smtClean="0">
                <a:latin typeface="Times New Roman" pitchFamily="18" charset="0"/>
                <a:cs typeface="Times New Roman" pitchFamily="18" charset="0"/>
              </a:rPr>
              <a:t>Anglo-Saxon Chronicle </a:t>
            </a:r>
            <a:r>
              <a:rPr lang="en-US" dirty="0" smtClean="0">
                <a:latin typeface="Times New Roman" pitchFamily="18" charset="0"/>
                <a:cs typeface="Times New Roman" pitchFamily="18" charset="0"/>
              </a:rPr>
              <a:t>is the best-known work of historical records spanning even beyond the Norman conquest. It contains both prose and poetry.</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286294170"/>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6215106"/>
          </a:xfrm>
        </p:spPr>
        <p:txBody>
          <a:bodyPr>
            <a:normAutofit/>
          </a:bodyPr>
          <a:lstStyle/>
          <a:p>
            <a:pPr algn="just"/>
            <a:r>
              <a:rPr lang="en-US" sz="2000" dirty="0" smtClean="0"/>
              <a:t>The oldest dated monument of East Slavic literature is the </a:t>
            </a:r>
            <a:r>
              <a:rPr lang="en-US" sz="2000" dirty="0" err="1" smtClean="0"/>
              <a:t>Ostromir</a:t>
            </a:r>
            <a:r>
              <a:rPr lang="en-US" sz="2000" dirty="0" smtClean="0"/>
              <a:t> Gospel, the oldest East Slavic book dated from 1056 or 1057. But the vast majority of monuments from the eleventh and twelfth centuries are undated or extant only in later transcriptions. </a:t>
            </a:r>
            <a:endParaRPr lang="ru-RU" sz="2000" dirty="0"/>
          </a:p>
        </p:txBody>
      </p:sp>
      <p:pic>
        <p:nvPicPr>
          <p:cNvPr id="1026" name="Picture 2" descr="C:\Users\User\Desktop\82958162_4498623_Ostromirovo_Evangelie.jpg"/>
          <p:cNvPicPr>
            <a:picLocks noChangeAspect="1" noChangeArrowheads="1"/>
          </p:cNvPicPr>
          <p:nvPr/>
        </p:nvPicPr>
        <p:blipFill>
          <a:blip r:embed="rId2"/>
          <a:srcRect/>
          <a:stretch>
            <a:fillRect/>
          </a:stretch>
        </p:blipFill>
        <p:spPr bwMode="auto">
          <a:xfrm>
            <a:off x="214282" y="1643050"/>
            <a:ext cx="8715436" cy="507209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Aelfric And </a:t>
            </a:r>
            <a:r>
              <a:rPr lang="en-US" i="1" dirty="0" err="1" smtClean="0"/>
              <a:t>Wulfstan</a:t>
            </a:r>
            <a:endParaRPr lang="en-US" i="1" dirty="0"/>
          </a:p>
        </p:txBody>
      </p:sp>
      <p:sp>
        <p:nvSpPr>
          <p:cNvPr id="3" name="Content Placeholder 2"/>
          <p:cNvSpPr>
            <a:spLocks noGrp="1"/>
          </p:cNvSpPr>
          <p:nvPr>
            <p:ph idx="1"/>
          </p:nvPr>
        </p:nvSpPr>
        <p:spPr/>
        <p:txBody>
          <a:bodyPr/>
          <a:lstStyle/>
          <a:p>
            <a:pPr marL="0" indent="0" algn="just">
              <a:buNone/>
            </a:pPr>
            <a:r>
              <a:rPr lang="en-US" dirty="0" smtClean="0"/>
              <a:t>	</a:t>
            </a:r>
            <a:r>
              <a:rPr lang="en-US" dirty="0" smtClean="0">
                <a:latin typeface="Times New Roman" pitchFamily="18" charset="0"/>
                <a:cs typeface="Times New Roman" pitchFamily="18" charset="0"/>
              </a:rPr>
              <a:t>Aelfric abbot of </a:t>
            </a:r>
            <a:r>
              <a:rPr lang="en-US" dirty="0" err="1" smtClean="0">
                <a:latin typeface="Times New Roman" pitchFamily="18" charset="0"/>
                <a:cs typeface="Times New Roman" pitchFamily="18" charset="0"/>
              </a:rPr>
              <a:t>Eynsham</a:t>
            </a:r>
            <a:r>
              <a:rPr lang="en-US" dirty="0" smtClean="0">
                <a:latin typeface="Times New Roman" pitchFamily="18" charset="0"/>
                <a:cs typeface="Times New Roman" pitchFamily="18" charset="0"/>
              </a:rPr>
              <a:t>, wrote three cycles of forty homilies each (two volumes of </a:t>
            </a:r>
            <a:r>
              <a:rPr lang="en-US" i="1" dirty="0" smtClean="0">
                <a:latin typeface="Times New Roman" pitchFamily="18" charset="0"/>
                <a:cs typeface="Times New Roman" pitchFamily="18" charset="0"/>
              </a:rPr>
              <a:t>Catholic Homilies and Lives of the Saints), </a:t>
            </a:r>
            <a:r>
              <a:rPr lang="en-US" dirty="0" smtClean="0">
                <a:latin typeface="Times New Roman" pitchFamily="18" charset="0"/>
                <a:cs typeface="Times New Roman" pitchFamily="18" charset="0"/>
              </a:rPr>
              <a:t>as well as other homilies, pastoral letter, and several translations. His writings were clear to understand and beautiful in style. His alliterative prose, which loosely imitated the rhythms of Old English poetry, influenced writers long after the Norman conquest.</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518448360"/>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600" dirty="0" smtClean="0"/>
              <a:t>	</a:t>
            </a:r>
            <a:r>
              <a:rPr lang="en-US" sz="3600" dirty="0" err="1" smtClean="0">
                <a:latin typeface="Times New Roman" pitchFamily="18" charset="0"/>
                <a:cs typeface="Times New Roman" pitchFamily="18" charset="0"/>
              </a:rPr>
              <a:t>Wulfstan</a:t>
            </a:r>
            <a:r>
              <a:rPr lang="en-US" sz="3600" dirty="0" smtClean="0">
                <a:latin typeface="Times New Roman" pitchFamily="18" charset="0"/>
                <a:cs typeface="Times New Roman" pitchFamily="18" charset="0"/>
              </a:rPr>
              <a:t>, the archbishop of York, wrote civil and church-related legal codes as well as homilies. He denounced the morals of his time and exhorted people to repentance. The belief was that the Viking occupation and the resulting </a:t>
            </a:r>
            <a:r>
              <a:rPr lang="en-US" sz="3600" dirty="0" err="1" smtClean="0">
                <a:latin typeface="Times New Roman" pitchFamily="18" charset="0"/>
                <a:cs typeface="Times New Roman" pitchFamily="18" charset="0"/>
              </a:rPr>
              <a:t>oppession</a:t>
            </a:r>
            <a:r>
              <a:rPr lang="en-US" sz="3600" dirty="0" smtClean="0">
                <a:latin typeface="Times New Roman" pitchFamily="18" charset="0"/>
                <a:cs typeface="Times New Roman" pitchFamily="18" charset="0"/>
              </a:rPr>
              <a:t> and suffering were the result of sin, and that the end of the world ha at hand.</a:t>
            </a: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980377836"/>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642919"/>
            <a:ext cx="7786742" cy="923330"/>
          </a:xfrm>
          <a:prstGeom prst="rect">
            <a:avLst/>
          </a:prstGeom>
        </p:spPr>
        <p:txBody>
          <a:bodyPr wrap="square">
            <a:spAutoFit/>
          </a:bodyPr>
          <a:lstStyle/>
          <a:p>
            <a:pPr algn="ctr">
              <a:lnSpc>
                <a:spcPct val="150000"/>
              </a:lnSpc>
              <a:spcAft>
                <a:spcPts val="0"/>
              </a:spcAft>
            </a:pPr>
            <a:endParaRPr lang="en-US" b="1" dirty="0" smtClean="0">
              <a:latin typeface="Times New Roman"/>
              <a:ea typeface="Calibri"/>
              <a:cs typeface="Times New Roman"/>
            </a:endParaRPr>
          </a:p>
          <a:p>
            <a:pPr algn="ctr">
              <a:lnSpc>
                <a:spcPct val="150000"/>
              </a:lnSpc>
              <a:spcAft>
                <a:spcPts val="0"/>
              </a:spcAft>
            </a:pPr>
            <a:endParaRPr lang="en-US" b="1" dirty="0">
              <a:latin typeface="Times New Roman"/>
              <a:ea typeface="Calibri"/>
              <a:cs typeface="Times New Roman"/>
            </a:endParaRPr>
          </a:p>
        </p:txBody>
      </p:sp>
      <p:sp>
        <p:nvSpPr>
          <p:cNvPr id="4" name="Прямоугольник 3"/>
          <p:cNvSpPr/>
          <p:nvPr/>
        </p:nvSpPr>
        <p:spPr>
          <a:xfrm>
            <a:off x="1071538" y="571480"/>
            <a:ext cx="7286676" cy="6494085"/>
          </a:xfrm>
          <a:prstGeom prst="rect">
            <a:avLst/>
          </a:prstGeom>
        </p:spPr>
        <p:txBody>
          <a:bodyPr wrap="square">
            <a:spAutoFit/>
          </a:bodyPr>
          <a:lstStyle/>
          <a:p>
            <a:pPr algn="just"/>
            <a:r>
              <a:rPr lang="en-US" sz="2000" b="1" dirty="0" smtClean="0">
                <a:latin typeface="Times New Roman" pitchFamily="18" charset="0"/>
                <a:cs typeface="Times New Roman" pitchFamily="18" charset="0"/>
              </a:rPr>
              <a:t>Old English Drama.</a:t>
            </a:r>
          </a:p>
          <a:p>
            <a:pPr algn="just"/>
            <a:r>
              <a:rPr lang="en-US" dirty="0" smtClean="0">
                <a:latin typeface="Times New Roman" pitchFamily="18" charset="0"/>
                <a:cs typeface="Times New Roman" pitchFamily="18" charset="0"/>
              </a:rPr>
              <a:t>Drama </a:t>
            </a:r>
            <a:r>
              <a:rPr lang="en-US" dirty="0" smtClean="0">
                <a:latin typeface="Times New Roman" pitchFamily="18" charset="0"/>
                <a:cs typeface="Times New Roman" pitchFamily="18" charset="0"/>
              </a:rPr>
              <a:t>is the specific mode of fiction represented in performance.</a:t>
            </a:r>
            <a:endParaRPr lang="id-ID"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The term </a:t>
            </a:r>
            <a:r>
              <a:rPr lang="id-ID" dirty="0" smtClean="0">
                <a:latin typeface="Times New Roman" pitchFamily="18" charset="0"/>
                <a:cs typeface="Times New Roman" pitchFamily="18" charset="0"/>
              </a:rPr>
              <a:t> of drama </a:t>
            </a:r>
            <a:r>
              <a:rPr lang="en-US" dirty="0" smtClean="0">
                <a:latin typeface="Times New Roman" pitchFamily="18" charset="0"/>
                <a:cs typeface="Times New Roman" pitchFamily="18" charset="0"/>
              </a:rPr>
              <a:t>comes from a Greek word meaning "action" (Classical Greek: </a:t>
            </a:r>
            <a:r>
              <a:rPr lang="en-US" dirty="0" err="1" smtClean="0">
                <a:latin typeface="Times New Roman" pitchFamily="18" charset="0"/>
                <a:cs typeface="Times New Roman" pitchFamily="18" charset="0"/>
              </a:rPr>
              <a:t>δρᾶμα</a:t>
            </a:r>
            <a:r>
              <a:rPr lang="en-US" dirty="0" smtClean="0">
                <a:latin typeface="Times New Roman" pitchFamily="18" charset="0"/>
                <a:cs typeface="Times New Roman" pitchFamily="18" charset="0"/>
              </a:rPr>
              <a:t>, drama), which is derived from the verb meaning "to do" or "to act" (Classical Greek: </a:t>
            </a:r>
            <a:r>
              <a:rPr lang="en-US" dirty="0" err="1" smtClean="0">
                <a:latin typeface="Times New Roman" pitchFamily="18" charset="0"/>
                <a:cs typeface="Times New Roman" pitchFamily="18" charset="0"/>
              </a:rPr>
              <a:t>δράω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draō</a:t>
            </a:r>
            <a:r>
              <a:rPr lang="en-US" dirty="0" smtClean="0">
                <a:latin typeface="Times New Roman" pitchFamily="18" charset="0"/>
                <a:cs typeface="Times New Roman" pitchFamily="18" charset="0"/>
              </a:rPr>
              <a:t>).</a:t>
            </a:r>
          </a:p>
          <a:p>
            <a:pPr marL="342900" indent="-342900" algn="just">
              <a:buFont typeface="Arial" pitchFamily="34" charset="0"/>
              <a:buChar char="•"/>
            </a:pPr>
            <a:r>
              <a:rPr lang="id-ID" dirty="0" smtClean="0">
                <a:latin typeface="Times New Roman" pitchFamily="18" charset="0"/>
                <a:cs typeface="Times New Roman" pitchFamily="18" charset="0"/>
              </a:rPr>
              <a:t>The origin of drama goes back to brief scenes that monks acted out in churches to iustrate Bible stories.These later developed into full-lenght plays.</a:t>
            </a:r>
          </a:p>
          <a:p>
            <a:pPr marL="342900" indent="-342900" algn="just">
              <a:buFont typeface="Arial" pitchFamily="34" charset="0"/>
              <a:buChar char="•"/>
            </a:pPr>
            <a:r>
              <a:rPr lang="id-ID" dirty="0" smtClean="0">
                <a:latin typeface="Times New Roman" pitchFamily="18" charset="0"/>
                <a:cs typeface="Times New Roman" pitchFamily="18" charset="0"/>
              </a:rPr>
              <a:t>Sources of drama were primarily Chatolic traditions and ceremonies that were gradually becoming more wordly.</a:t>
            </a:r>
          </a:p>
          <a:p>
            <a:pPr marL="342900" indent="-342900" algn="just">
              <a:buFont typeface="Arial" pitchFamily="34" charset="0"/>
              <a:buChar char="•"/>
            </a:pPr>
            <a:r>
              <a:rPr lang="id-ID" dirty="0" smtClean="0">
                <a:latin typeface="Times New Roman" pitchFamily="18" charset="0"/>
                <a:cs typeface="Times New Roman" pitchFamily="18" charset="0"/>
              </a:rPr>
              <a:t>The Chatolic church throughout Europe controlled almost the entire ideological sphere, including literary art.</a:t>
            </a:r>
          </a:p>
          <a:p>
            <a:pPr marL="342900" indent="-342900" algn="just">
              <a:buFont typeface="Arial" pitchFamily="34" charset="0"/>
              <a:buChar char="•"/>
            </a:pPr>
            <a:r>
              <a:rPr lang="id-ID" dirty="0" smtClean="0">
                <a:latin typeface="Times New Roman" pitchFamily="18" charset="0"/>
                <a:cs typeface="Times New Roman" pitchFamily="18" charset="0"/>
              </a:rPr>
              <a:t>Drama was developing in churches where the whole society from the king to the lowest citizen gathered.</a:t>
            </a:r>
          </a:p>
          <a:p>
            <a:pPr marL="342900" indent="-342900" algn="just">
              <a:buFont typeface="Arial" pitchFamily="34" charset="0"/>
              <a:buChar char="•"/>
            </a:pPr>
            <a:r>
              <a:rPr lang="id-ID" dirty="0" smtClean="0">
                <a:latin typeface="Times New Roman" pitchFamily="18" charset="0"/>
                <a:cs typeface="Times New Roman" pitchFamily="18" charset="0"/>
              </a:rPr>
              <a:t>There has two strong undercurrents influenced early drama : Folk plays based on ancient nature culls and pagan traditional ; and classic Greek an Latin drama which were preserved, at least in rudimentary form, throughtout the Dark Ages.</a:t>
            </a:r>
          </a:p>
          <a:p>
            <a:pPr marL="342900" indent="-342900" algn="just">
              <a:buFont typeface="Arial" pitchFamily="34" charset="0"/>
              <a:buChar char="•"/>
            </a:pPr>
            <a:r>
              <a:rPr lang="id-ID" dirty="0" smtClean="0">
                <a:latin typeface="Times New Roman" pitchFamily="18" charset="0"/>
                <a:cs typeface="Times New Roman" pitchFamily="18" charset="0"/>
              </a:rPr>
              <a:t>Chatolic services were often in the form of drama with colourful robes,recitation,singing,and acting.</a:t>
            </a:r>
          </a:p>
          <a:p>
            <a:endParaRPr lang="en-US" dirty="0" smtClean="0"/>
          </a:p>
          <a:p>
            <a:endParaRPr lang="en-US" dirty="0" smtClean="0"/>
          </a:p>
          <a:p>
            <a:endParaRPr lang="id-ID"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00100" y="3571876"/>
            <a:ext cx="7143750" cy="2609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000100" y="1000108"/>
            <a:ext cx="7143750" cy="2609850"/>
          </a:xfrm>
          <a:prstGeom prst="rect">
            <a:avLst/>
          </a:prstGeom>
          <a:noFill/>
          <a:ln w="9525">
            <a:noFill/>
            <a:miter lim="800000"/>
            <a:headEnd/>
            <a:tailEnd/>
          </a:ln>
          <a:effectLst/>
        </p:spPr>
      </p:pic>
      <p:sp>
        <p:nvSpPr>
          <p:cNvPr id="4" name="TextBox 3"/>
          <p:cNvSpPr txBox="1"/>
          <p:nvPr/>
        </p:nvSpPr>
        <p:spPr>
          <a:xfrm>
            <a:off x="1785918" y="6215082"/>
            <a:ext cx="5429288" cy="369332"/>
          </a:xfrm>
          <a:prstGeom prst="rect">
            <a:avLst/>
          </a:prstGeom>
          <a:noFill/>
        </p:spPr>
        <p:txBody>
          <a:bodyPr wrap="square" rtlCol="0">
            <a:spAutoFit/>
          </a:bodyPr>
          <a:lstStyle/>
          <a:p>
            <a:pPr algn="ctr"/>
            <a:r>
              <a:rPr lang="id-ID" dirty="0" smtClean="0"/>
              <a:t>+-2300 years ago stage of old greek theatre</a:t>
            </a:r>
            <a:endParaRPr lang="id-ID" dirty="0"/>
          </a:p>
        </p:txBody>
      </p:sp>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786874" cy="6463308"/>
          </a:xfrm>
          <a:prstGeom prst="rect">
            <a:avLst/>
          </a:prstGeom>
        </p:spPr>
        <p:txBody>
          <a:bodyPr wrap="square">
            <a:spAutoFit/>
          </a:bodyPr>
          <a:lstStyle/>
          <a:p>
            <a:r>
              <a:rPr lang="en-US" dirty="0" smtClean="0">
                <a:latin typeface="Times New Roman" pitchFamily="18" charset="0"/>
                <a:cs typeface="Times New Roman" pitchFamily="18" charset="0"/>
              </a:rPr>
              <a:t>Old English literature did not disappear in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Norman Conquest. Many sermons and works continued to be read and used in part or whole up through the 14th century, and were further catalogued and </a:t>
            </a:r>
            <a:r>
              <a:rPr lang="en-US" dirty="0" err="1" smtClean="0">
                <a:latin typeface="Times New Roman" pitchFamily="18" charset="0"/>
                <a:cs typeface="Times New Roman" pitchFamily="18" charset="0"/>
              </a:rPr>
              <a:t>organised</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In the 17th century begun a tradition of Old English literature dictionaries and references. The first was William </a:t>
            </a:r>
            <a:r>
              <a:rPr lang="en-US" dirty="0" err="1" smtClean="0">
                <a:latin typeface="Times New Roman" pitchFamily="18" charset="0"/>
                <a:cs typeface="Times New Roman" pitchFamily="18" charset="0"/>
              </a:rPr>
              <a:t>Somner's</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Dictionarium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Saxonico</a:t>
            </a:r>
            <a:r>
              <a:rPr lang="en-US" i="1" dirty="0" smtClean="0">
                <a:latin typeface="Times New Roman" pitchFamily="18" charset="0"/>
                <a:cs typeface="Times New Roman" pitchFamily="18" charset="0"/>
              </a:rPr>
              <a:t>-Latino-</a:t>
            </a:r>
            <a:r>
              <a:rPr lang="en-US" i="1" dirty="0" err="1" smtClean="0">
                <a:latin typeface="Times New Roman" pitchFamily="18" charset="0"/>
                <a:cs typeface="Times New Roman" pitchFamily="18" charset="0"/>
              </a:rPr>
              <a:t>Anglicum</a:t>
            </a:r>
            <a:r>
              <a:rPr lang="en-US" dirty="0" smtClean="0">
                <a:latin typeface="Times New Roman" pitchFamily="18" charset="0"/>
                <a:cs typeface="Times New Roman" pitchFamily="18" charset="0"/>
              </a:rPr>
              <a:t> (1659). Lexicographer Joseph Bosworth began a dictionary in the 19th century which was completed by Thomas </a:t>
            </a:r>
            <a:r>
              <a:rPr lang="en-US" dirty="0" err="1" smtClean="0">
                <a:latin typeface="Times New Roman" pitchFamily="18" charset="0"/>
                <a:cs typeface="Times New Roman" pitchFamily="18" charset="0"/>
              </a:rPr>
              <a:t>Northcote</a:t>
            </a:r>
            <a:r>
              <a:rPr lang="en-US" dirty="0" smtClean="0">
                <a:latin typeface="Times New Roman" pitchFamily="18" charset="0"/>
                <a:cs typeface="Times New Roman" pitchFamily="18" charset="0"/>
              </a:rPr>
              <a:t> Toller in 1898 called </a:t>
            </a:r>
            <a:r>
              <a:rPr lang="en-US" i="1" dirty="0" smtClean="0">
                <a:latin typeface="Times New Roman" pitchFamily="18" charset="0"/>
                <a:cs typeface="Times New Roman" pitchFamily="18" charset="0"/>
              </a:rPr>
              <a:t>An Anglo-Saxon Dictionary</a:t>
            </a:r>
            <a:r>
              <a:rPr lang="en-US" dirty="0" smtClean="0">
                <a:latin typeface="Times New Roman" pitchFamily="18" charset="0"/>
                <a:cs typeface="Times New Roman" pitchFamily="18" charset="0"/>
              </a:rPr>
              <a:t>, which was updated by Alistair Campbell in 1972. Old English was one of the first vernacular languages to be written down, nineteenth century scholars searching for the roots of European "national culture" (see Romantic Nationalism) took special interest in studying Anglo-Saxon literature, and Old English became a regular part of university curriculum. Since WWII there has been increasing interest in the manuscripts themselves—Neil Ker, a paleographer, published the groundbreaking </a:t>
            </a:r>
            <a:r>
              <a:rPr lang="en-US" i="1" dirty="0" smtClean="0">
                <a:latin typeface="Times New Roman" pitchFamily="18" charset="0"/>
                <a:cs typeface="Times New Roman" pitchFamily="18" charset="0"/>
              </a:rPr>
              <a:t>Catalogue of Manuscripts Containing Anglo-Saxon</a:t>
            </a:r>
            <a:r>
              <a:rPr lang="en-US" dirty="0" smtClean="0">
                <a:latin typeface="Times New Roman" pitchFamily="18" charset="0"/>
                <a:cs typeface="Times New Roman" pitchFamily="18" charset="0"/>
              </a:rPr>
              <a:t> in 1957, and by 1980 nearly all Anglo-Saxon manuscript texts were in print. </a:t>
            </a:r>
            <a:endParaRPr lang="en-US" dirty="0" smtClean="0">
              <a:latin typeface="Times New Roman" pitchFamily="18" charset="0"/>
              <a:cs typeface="Times New Roman" pitchFamily="18" charset="0"/>
            </a:endParaRPr>
          </a:p>
          <a:p>
            <a:pPr lvl="0" algn="just" fontAlgn="base">
              <a:spcBef>
                <a:spcPct val="0"/>
              </a:spcBef>
              <a:spcAft>
                <a:spcPct val="0"/>
              </a:spcAft>
            </a:pPr>
            <a:r>
              <a:rPr lang="en-US" i="1" dirty="0" smtClean="0">
                <a:latin typeface="Times New Roman" pitchFamily="18" charset="0"/>
                <a:ea typeface="Times New Roman" pitchFamily="18" charset="0"/>
                <a:cs typeface="Times New Roman" pitchFamily="18" charset="0"/>
              </a:rPr>
              <a:t>Old English literature has had an influence on modern literature. </a:t>
            </a:r>
          </a:p>
          <a:p>
            <a:pPr lvl="0" algn="just" fontAlgn="base">
              <a:spcBef>
                <a:spcPct val="0"/>
              </a:spcBef>
              <a:spcAft>
                <a:spcPct val="0"/>
              </a:spcAft>
            </a:pPr>
            <a:r>
              <a:rPr lang="en-US" dirty="0" smtClean="0">
                <a:latin typeface="Times New Roman" pitchFamily="18" charset="0"/>
                <a:ea typeface="Times New Roman" pitchFamily="18" charset="0"/>
                <a:cs typeface="Times New Roman" pitchFamily="18" charset="0"/>
              </a:rPr>
              <a:t>Some of the most well known translations include William Morris' translation of </a:t>
            </a:r>
            <a:r>
              <a:rPr lang="en-US" i="1" dirty="0" smtClean="0">
                <a:latin typeface="Times New Roman" pitchFamily="18" charset="0"/>
                <a:ea typeface="Times New Roman" pitchFamily="18" charset="0"/>
                <a:cs typeface="Times New Roman" pitchFamily="18" charset="0"/>
              </a:rPr>
              <a:t>Beowulf</a:t>
            </a:r>
            <a:r>
              <a:rPr lang="en-US" dirty="0" smtClean="0">
                <a:latin typeface="Times New Roman" pitchFamily="18" charset="0"/>
                <a:ea typeface="Times New Roman" pitchFamily="18" charset="0"/>
                <a:cs typeface="Times New Roman" pitchFamily="18" charset="0"/>
              </a:rPr>
              <a:t> and Ezra Pound's translation of </a:t>
            </a:r>
            <a:r>
              <a:rPr lang="en-US" i="1" dirty="0" smtClean="0">
                <a:latin typeface="Times New Roman" pitchFamily="18" charset="0"/>
                <a:ea typeface="Times New Roman" pitchFamily="18" charset="0"/>
                <a:cs typeface="Times New Roman" pitchFamily="18" charset="0"/>
              </a:rPr>
              <a:t>The Seafarer</a:t>
            </a:r>
            <a:r>
              <a:rPr lang="en-US" dirty="0" smtClean="0">
                <a:latin typeface="Times New Roman" pitchFamily="18" charset="0"/>
                <a:ea typeface="Times New Roman" pitchFamily="18" charset="0"/>
                <a:cs typeface="Times New Roman" pitchFamily="18" charset="0"/>
              </a:rPr>
              <a:t>.</a:t>
            </a:r>
          </a:p>
          <a:p>
            <a:pPr lvl="0" algn="just" fontAlgn="base">
              <a:spcBef>
                <a:spcPct val="0"/>
              </a:spcBef>
              <a:spcAft>
                <a:spcPct val="0"/>
              </a:spcAft>
            </a:pPr>
            <a:r>
              <a:rPr lang="en-US" dirty="0" smtClean="0">
                <a:latin typeface="Times New Roman" pitchFamily="18" charset="0"/>
                <a:ea typeface="Times New Roman" pitchFamily="18" charset="0"/>
                <a:cs typeface="Times New Roman" pitchFamily="18" charset="0"/>
              </a:rPr>
              <a:t> </a:t>
            </a:r>
            <a:r>
              <a:rPr lang="en-US" dirty="0" smtClean="0">
                <a:latin typeface="Times New Roman" pitchFamily="18" charset="0"/>
                <a:ea typeface="Times New Roman" pitchFamily="18" charset="0"/>
                <a:cs typeface="Times New Roman" pitchFamily="18" charset="0"/>
              </a:rPr>
              <a:t>The influence of the poetry can be seen in modern poets T. S. Eliot, Ezra Pound and W. H. Auden.</a:t>
            </a:r>
          </a:p>
          <a:p>
            <a:pPr lvl="0" algn="just" fontAlgn="base">
              <a:spcBef>
                <a:spcPct val="0"/>
              </a:spcBef>
              <a:spcAft>
                <a:spcPct val="0"/>
              </a:spcAft>
            </a:pPr>
            <a:r>
              <a:rPr lang="en-US" dirty="0" smtClean="0">
                <a:latin typeface="Times New Roman" pitchFamily="18" charset="0"/>
                <a:ea typeface="Times New Roman" pitchFamily="18" charset="0"/>
                <a:cs typeface="Times New Roman" pitchFamily="18" charset="0"/>
              </a:rPr>
              <a:t> </a:t>
            </a:r>
            <a:r>
              <a:rPr lang="en-US" dirty="0" smtClean="0">
                <a:latin typeface="Times New Roman" pitchFamily="18" charset="0"/>
                <a:ea typeface="Times New Roman" pitchFamily="18" charset="0"/>
                <a:cs typeface="Times New Roman" pitchFamily="18" charset="0"/>
              </a:rPr>
              <a:t>Much </a:t>
            </a:r>
            <a:r>
              <a:rPr lang="en-US" dirty="0" smtClean="0">
                <a:latin typeface="Times New Roman" pitchFamily="18" charset="0"/>
                <a:ea typeface="Times New Roman" pitchFamily="18" charset="0"/>
                <a:cs typeface="Times New Roman" pitchFamily="18" charset="0"/>
              </a:rPr>
              <a:t>of the subject matter and terminology of the heroic poetry can be seen in </a:t>
            </a:r>
            <a:r>
              <a:rPr lang="en-US" i="1" dirty="0" smtClean="0">
                <a:latin typeface="Times New Roman" pitchFamily="18" charset="0"/>
                <a:ea typeface="Times New Roman" pitchFamily="18" charset="0"/>
                <a:cs typeface="Times New Roman" pitchFamily="18" charset="0"/>
              </a:rPr>
              <a:t>The Hobbit</a:t>
            </a:r>
            <a:r>
              <a:rPr lang="en-US" dirty="0" smtClean="0">
                <a:latin typeface="Times New Roman" pitchFamily="18" charset="0"/>
                <a:ea typeface="Times New Roman" pitchFamily="18" charset="0"/>
                <a:cs typeface="Times New Roman" pitchFamily="18" charset="0"/>
              </a:rPr>
              <a:t>, </a:t>
            </a:r>
            <a:r>
              <a:rPr lang="en-US" i="1" dirty="0" smtClean="0">
                <a:latin typeface="Times New Roman" pitchFamily="18" charset="0"/>
                <a:ea typeface="Times New Roman" pitchFamily="18" charset="0"/>
                <a:cs typeface="Times New Roman" pitchFamily="18" charset="0"/>
              </a:rPr>
              <a:t>The Lord of the Rings</a:t>
            </a:r>
            <a:r>
              <a:rPr lang="en-US" dirty="0" smtClean="0">
                <a:latin typeface="Times New Roman" pitchFamily="18" charset="0"/>
                <a:ea typeface="Times New Roman" pitchFamily="18" charset="0"/>
                <a:cs typeface="Times New Roman" pitchFamily="18" charset="0"/>
              </a:rPr>
              <a:t> and many others.</a:t>
            </a:r>
            <a:endParaRPr lang="en-US" dirty="0" smtClean="0">
              <a:latin typeface="Times New Roman" pitchFamily="18" charset="0"/>
              <a:cs typeface="Times New Roman" pitchFamily="18" charset="0"/>
            </a:endParaRPr>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857232"/>
            <a:ext cx="8229600" cy="5740409"/>
          </a:xfrm>
        </p:spPr>
        <p:txBody>
          <a:bodyPr>
            <a:noAutofit/>
          </a:bodyPr>
          <a:lstStyle/>
          <a:p>
            <a:r>
              <a:rPr lang="en-US" sz="2400" dirty="0" smtClean="0"/>
              <a:t>Clearly these are not the oldest monuments, for the literary language and traditions (Church Slavonic) unquestionably came to Kiev together with Christianity towards the end of the tenth century. However, it is certain that there were Christians in Kiev several decades earlier; one need only cite as examples either the Christian </a:t>
            </a:r>
            <a:r>
              <a:rPr lang="en-US" sz="2400" dirty="0" err="1" smtClean="0"/>
              <a:t>Varangians</a:t>
            </a:r>
            <a:r>
              <a:rPr lang="ru-RU" sz="2400" dirty="0" smtClean="0"/>
              <a:t> (</a:t>
            </a:r>
            <a:r>
              <a:rPr lang="en-US" sz="2400" dirty="0" smtClean="0"/>
              <a:t>people that lived in </a:t>
            </a:r>
            <a:r>
              <a:rPr lang="en-US" sz="2400" dirty="0" err="1" smtClean="0"/>
              <a:t>Kievan</a:t>
            </a:r>
            <a:r>
              <a:rPr lang="en-US" sz="2400" dirty="0" smtClean="0"/>
              <a:t> </a:t>
            </a:r>
            <a:r>
              <a:rPr lang="en-US" sz="2400" dirty="0" err="1" smtClean="0"/>
              <a:t>Rus</a:t>
            </a:r>
            <a:r>
              <a:rPr lang="en-US" sz="2400" dirty="0" smtClean="0"/>
              <a:t>, of </a:t>
            </a:r>
            <a:r>
              <a:rPr lang="en-US" sz="2400" dirty="0" err="1" smtClean="0"/>
              <a:t>scandinavian</a:t>
            </a:r>
            <a:r>
              <a:rPr lang="en-US" sz="2400" dirty="0" smtClean="0"/>
              <a:t> origin - </a:t>
            </a:r>
            <a:r>
              <a:rPr lang="en-US" sz="2400" dirty="0" err="1" smtClean="0"/>
              <a:t>vikings</a:t>
            </a:r>
            <a:r>
              <a:rPr lang="en-US" sz="2400" dirty="0" smtClean="0"/>
              <a:t>) killed in the time of </a:t>
            </a:r>
            <a:r>
              <a:rPr lang="en-US" sz="2400" dirty="0" err="1" smtClean="0"/>
              <a:t>Volodymyr</a:t>
            </a:r>
            <a:r>
              <a:rPr lang="en-US" sz="2400" dirty="0" smtClean="0"/>
              <a:t> or </a:t>
            </a:r>
            <a:r>
              <a:rPr lang="en-US" sz="2400" dirty="0" err="1" smtClean="0"/>
              <a:t>Ol’ha</a:t>
            </a:r>
            <a:r>
              <a:rPr lang="en-US" sz="2400" dirty="0" smtClean="0"/>
              <a:t>, the wife of Prince </a:t>
            </a:r>
            <a:r>
              <a:rPr lang="en-US" sz="2400" dirty="0" err="1" smtClean="0"/>
              <a:t>Ihor</a:t>
            </a:r>
            <a:r>
              <a:rPr lang="en-US" sz="2400" dirty="0" smtClean="0"/>
              <a:t>. In the performance of divine service, if it was not Greek, Bulgarian or Moravian books could have been used. Also extra-literary are the translations of the treaties between </a:t>
            </a:r>
            <a:r>
              <a:rPr lang="en-US" sz="2400" dirty="0" err="1" smtClean="0"/>
              <a:t>Kievan</a:t>
            </a:r>
            <a:r>
              <a:rPr lang="en-US" sz="2400" dirty="0" smtClean="0"/>
              <a:t> </a:t>
            </a:r>
            <a:r>
              <a:rPr lang="en-US" sz="2400" dirty="0" err="1" smtClean="0"/>
              <a:t>Rus</a:t>
            </a:r>
            <a:r>
              <a:rPr lang="en-US" sz="2400" dirty="0" smtClean="0"/>
              <a:t>’ and the Greeks (preserved in the chronicles) dating from 911 and 944. More interesting is the oral tradition (or folk poetry) which is believed to have already been in existence at that time.</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586790" cy="6715148"/>
          </a:xfrm>
        </p:spPr>
        <p:txBody>
          <a:bodyPr/>
          <a:lstStyle/>
          <a:p>
            <a:endParaRPr lang="ru-RU" dirty="0"/>
          </a:p>
        </p:txBody>
      </p:sp>
      <p:pic>
        <p:nvPicPr>
          <p:cNvPr id="5122" name="Picture 2" descr="C:\Users\User\Desktop\Kievan-Rus-980-1054.jpg"/>
          <p:cNvPicPr>
            <a:picLocks noChangeAspect="1" noChangeArrowheads="1"/>
          </p:cNvPicPr>
          <p:nvPr/>
        </p:nvPicPr>
        <p:blipFill>
          <a:blip r:embed="rId2"/>
          <a:srcRect/>
          <a:stretch>
            <a:fillRect/>
          </a:stretch>
        </p:blipFill>
        <p:spPr bwMode="auto">
          <a:xfrm>
            <a:off x="0" y="214290"/>
            <a:ext cx="9144000" cy="65008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Ukraine</a:t>
            </a:r>
            <a:endParaRPr lang="ru-RU" dirty="0"/>
          </a:p>
        </p:txBody>
      </p:sp>
      <p:sp>
        <p:nvSpPr>
          <p:cNvPr id="3" name="Содержимое 2"/>
          <p:cNvSpPr>
            <a:spLocks noGrp="1"/>
          </p:cNvSpPr>
          <p:nvPr>
            <p:ph idx="1"/>
          </p:nvPr>
        </p:nvSpPr>
        <p:spPr/>
        <p:txBody>
          <a:bodyPr/>
          <a:lstStyle/>
          <a:p>
            <a:pPr>
              <a:buNone/>
            </a:pPr>
            <a:endParaRPr lang="en-US" dirty="0" smtClean="0"/>
          </a:p>
          <a:p>
            <a:r>
              <a:rPr lang="ru-RU" dirty="0" err="1" smtClean="0"/>
              <a:t>The</a:t>
            </a:r>
            <a:r>
              <a:rPr lang="ru-RU" dirty="0" smtClean="0"/>
              <a:t> </a:t>
            </a:r>
            <a:r>
              <a:rPr lang="ru-RU" dirty="0" err="1" smtClean="0"/>
              <a:t>Primary</a:t>
            </a:r>
            <a:r>
              <a:rPr lang="ru-RU" dirty="0" smtClean="0"/>
              <a:t> </a:t>
            </a:r>
            <a:r>
              <a:rPr lang="ru-RU" dirty="0" err="1" smtClean="0"/>
              <a:t>Chronicle</a:t>
            </a:r>
            <a:r>
              <a:rPr lang="ru-RU" dirty="0" smtClean="0"/>
              <a:t> (</a:t>
            </a:r>
            <a:r>
              <a:rPr lang="en-US" b="1" dirty="0" smtClean="0"/>
              <a:t>Old Church  Slavonic</a:t>
            </a:r>
            <a:r>
              <a:rPr lang="ru-RU" dirty="0" smtClean="0"/>
              <a:t>: </a:t>
            </a:r>
            <a:r>
              <a:rPr lang="ru-RU" dirty="0" err="1" smtClean="0"/>
              <a:t>Повѣсть времяньныхъ</a:t>
            </a:r>
            <a:r>
              <a:rPr lang="ru-RU" dirty="0" smtClean="0"/>
              <a:t> </a:t>
            </a:r>
            <a:r>
              <a:rPr lang="ru-RU" dirty="0" err="1" smtClean="0"/>
              <a:t>лѣтъ</a:t>
            </a:r>
            <a:r>
              <a:rPr lang="ru-RU" dirty="0" smtClean="0"/>
              <a:t>) </a:t>
            </a:r>
            <a:r>
              <a:rPr lang="ru-RU" dirty="0" err="1" smtClean="0"/>
              <a:t>is</a:t>
            </a:r>
            <a:r>
              <a:rPr lang="ru-RU" dirty="0" smtClean="0"/>
              <a:t> </a:t>
            </a:r>
            <a:r>
              <a:rPr lang="ru-RU" dirty="0" err="1" smtClean="0"/>
              <a:t>a</a:t>
            </a:r>
            <a:r>
              <a:rPr lang="ru-RU" dirty="0" smtClean="0"/>
              <a:t> </a:t>
            </a:r>
            <a:r>
              <a:rPr lang="ru-RU" dirty="0" err="1" smtClean="0"/>
              <a:t>history</a:t>
            </a:r>
            <a:r>
              <a:rPr lang="ru-RU" dirty="0" smtClean="0"/>
              <a:t> </a:t>
            </a:r>
            <a:r>
              <a:rPr lang="ru-RU" dirty="0" err="1" smtClean="0"/>
              <a:t>of</a:t>
            </a:r>
            <a:r>
              <a:rPr lang="ru-RU" dirty="0" smtClean="0"/>
              <a:t> </a:t>
            </a:r>
            <a:r>
              <a:rPr lang="en-US" dirty="0" err="1" smtClean="0"/>
              <a:t>Kievan</a:t>
            </a:r>
            <a:r>
              <a:rPr lang="en-US" dirty="0" smtClean="0"/>
              <a:t> </a:t>
            </a:r>
            <a:r>
              <a:rPr lang="en-US" dirty="0" err="1" smtClean="0"/>
              <a:t>Rus</a:t>
            </a:r>
            <a:r>
              <a:rPr lang="en-US" dirty="0" smtClean="0"/>
              <a:t>’ </a:t>
            </a:r>
            <a:r>
              <a:rPr lang="ru-RU" dirty="0" err="1" smtClean="0"/>
              <a:t>from</a:t>
            </a:r>
            <a:r>
              <a:rPr lang="ru-RU" dirty="0" smtClean="0"/>
              <a:t> </a:t>
            </a:r>
            <a:r>
              <a:rPr lang="ru-RU" dirty="0" err="1" smtClean="0"/>
              <a:t>about</a:t>
            </a:r>
            <a:r>
              <a:rPr lang="ru-RU" dirty="0" smtClean="0"/>
              <a:t> 850 </a:t>
            </a:r>
            <a:r>
              <a:rPr lang="ru-RU" dirty="0" err="1" smtClean="0"/>
              <a:t>to</a:t>
            </a:r>
            <a:r>
              <a:rPr lang="ru-RU" dirty="0" smtClean="0"/>
              <a:t> 1110</a:t>
            </a:r>
            <a:r>
              <a:rPr lang="ru-RU" baseline="30000" dirty="0" smtClean="0"/>
              <a:t>th</a:t>
            </a:r>
            <a:r>
              <a:rPr lang="ru-RU" dirty="0" smtClean="0"/>
              <a:t> C.</a:t>
            </a:r>
            <a:endParaRPr lang="ru-RU" b="1" dirty="0" smtClean="0"/>
          </a:p>
          <a:p>
            <a:r>
              <a:rPr lang="ru-RU" i="1" dirty="0" err="1" smtClean="0"/>
              <a:t>The</a:t>
            </a:r>
            <a:r>
              <a:rPr lang="ru-RU" i="1" dirty="0" smtClean="0"/>
              <a:t> </a:t>
            </a:r>
            <a:r>
              <a:rPr lang="ru-RU" i="1" dirty="0" err="1" smtClean="0"/>
              <a:t>Tale</a:t>
            </a:r>
            <a:r>
              <a:rPr lang="ru-RU" i="1" dirty="0" smtClean="0"/>
              <a:t> </a:t>
            </a:r>
            <a:r>
              <a:rPr lang="ru-RU" i="1" dirty="0" err="1" smtClean="0"/>
              <a:t>of</a:t>
            </a:r>
            <a:r>
              <a:rPr lang="ru-RU" i="1" dirty="0" smtClean="0"/>
              <a:t> </a:t>
            </a:r>
            <a:r>
              <a:rPr lang="ru-RU" i="1" dirty="0" err="1" smtClean="0"/>
              <a:t>Igor's</a:t>
            </a:r>
            <a:r>
              <a:rPr lang="ru-RU" i="1" dirty="0" smtClean="0"/>
              <a:t> </a:t>
            </a:r>
            <a:r>
              <a:rPr lang="ru-RU" i="1" dirty="0" err="1" smtClean="0"/>
              <a:t>Campaign</a:t>
            </a:r>
            <a:r>
              <a:rPr lang="ru-RU" b="1" dirty="0" smtClean="0"/>
              <a:t> (</a:t>
            </a:r>
            <a:r>
              <a:rPr lang="en-US" b="1" dirty="0" smtClean="0"/>
              <a:t>Old East </a:t>
            </a:r>
            <a:r>
              <a:rPr lang="en-US" b="1" dirty="0" err="1" smtClean="0"/>
              <a:t>slavic</a:t>
            </a:r>
            <a:r>
              <a:rPr lang="ru-RU" dirty="0" smtClean="0">
                <a:solidFill>
                  <a:srgbClr val="FF0000"/>
                </a:solidFill>
              </a:rPr>
              <a:t> </a:t>
            </a:r>
            <a:r>
              <a:rPr lang="ru-RU" dirty="0" smtClean="0"/>
              <a:t>12</a:t>
            </a:r>
            <a:r>
              <a:rPr lang="ru-RU" baseline="30000" dirty="0" smtClean="0"/>
              <a:t>th</a:t>
            </a:r>
            <a:r>
              <a:rPr lang="ru-RU" dirty="0" smtClean="0"/>
              <a:t> C. </a:t>
            </a:r>
            <a:r>
              <a:rPr lang="ru-RU" dirty="0" err="1" smtClean="0"/>
              <a:t>Slavic</a:t>
            </a:r>
            <a:r>
              <a:rPr lang="ru-RU" dirty="0" smtClean="0"/>
              <a:t> </a:t>
            </a:r>
            <a:r>
              <a:rPr lang="ru-RU" dirty="0" err="1" smtClean="0"/>
              <a:t>pagan</a:t>
            </a:r>
            <a:r>
              <a:rPr lang="ru-RU" dirty="0" smtClean="0"/>
              <a:t> </a:t>
            </a:r>
            <a:r>
              <a:rPr lang="ru-RU" dirty="0" err="1" smtClean="0"/>
              <a:t>mythology</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en-US" dirty="0" smtClean="0"/>
              <a:t>Periods</a:t>
            </a:r>
            <a:r>
              <a:rPr lang="ru-RU" dirty="0" smtClean="0"/>
              <a:t> </a:t>
            </a:r>
            <a:r>
              <a:rPr lang="en-US" dirty="0" smtClean="0"/>
              <a:t>of Old English Literature</a:t>
            </a:r>
            <a:br>
              <a:rPr lang="en-US" dirty="0" smtClean="0"/>
            </a:br>
            <a:endParaRPr lang="ru-RU" dirty="0"/>
          </a:p>
        </p:txBody>
      </p:sp>
      <p:sp>
        <p:nvSpPr>
          <p:cNvPr id="3" name="Содержимое 2"/>
          <p:cNvSpPr>
            <a:spLocks noGrp="1"/>
          </p:cNvSpPr>
          <p:nvPr>
            <p:ph idx="1"/>
          </p:nvPr>
        </p:nvSpPr>
        <p:spPr>
          <a:xfrm>
            <a:off x="457200" y="928670"/>
            <a:ext cx="8229600" cy="5197493"/>
          </a:xfrm>
        </p:spPr>
        <p:txBody>
          <a:bodyPr>
            <a:normAutofit fontScale="85000" lnSpcReduction="20000"/>
          </a:bodyPr>
          <a:lstStyle/>
          <a:p>
            <a:pPr>
              <a:buNone/>
            </a:pPr>
            <a:r>
              <a:rPr lang="en-US" dirty="0" smtClean="0"/>
              <a:t>English language  is </a:t>
            </a:r>
            <a:r>
              <a:rPr lang="en-US" dirty="0" smtClean="0"/>
              <a:t>divided </a:t>
            </a:r>
            <a:r>
              <a:rPr lang="en-US" dirty="0" smtClean="0"/>
              <a:t>into main </a:t>
            </a:r>
            <a:r>
              <a:rPr lang="en-US" dirty="0" smtClean="0"/>
              <a:t>periods: </a:t>
            </a:r>
          </a:p>
          <a:p>
            <a:r>
              <a:rPr lang="en-US" u="sng" dirty="0" smtClean="0"/>
              <a:t>Old English </a:t>
            </a:r>
            <a:r>
              <a:rPr lang="en-US" dirty="0" smtClean="0"/>
              <a:t>(449-1100)</a:t>
            </a:r>
          </a:p>
          <a:p>
            <a:pPr>
              <a:buNone/>
            </a:pPr>
            <a:r>
              <a:rPr lang="en-US" dirty="0" smtClean="0"/>
              <a:t> </a:t>
            </a:r>
            <a:r>
              <a:rPr lang="en-US" i="1" dirty="0" smtClean="0">
                <a:latin typeface="Times New Roman" pitchFamily="18" charset="0"/>
                <a:cs typeface="Times New Roman" pitchFamily="18" charset="0"/>
              </a:rPr>
              <a:t>Old </a:t>
            </a:r>
            <a:r>
              <a:rPr lang="en-US" i="1" dirty="0" smtClean="0">
                <a:latin typeface="Times New Roman" pitchFamily="18" charset="0"/>
                <a:cs typeface="Times New Roman" pitchFamily="18" charset="0"/>
              </a:rPr>
              <a:t>period or Anglo-Saxon</a:t>
            </a:r>
          </a:p>
          <a:p>
            <a:r>
              <a:rPr lang="en-US" dirty="0" smtClean="0">
                <a:latin typeface="Times New Roman" pitchFamily="18" charset="0"/>
                <a:cs typeface="Times New Roman" pitchFamily="18" charset="0"/>
              </a:rPr>
              <a:t>The fifth to sixth century Anglo-Saxon settlement of Britain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Danish invasion of England, ending successfully at the Battle of </a:t>
            </a:r>
            <a:r>
              <a:rPr lang="en-US" dirty="0" err="1" smtClean="0">
                <a:latin typeface="Times New Roman" pitchFamily="18" charset="0"/>
                <a:cs typeface="Times New Roman" pitchFamily="18" charset="0"/>
              </a:rPr>
              <a:t>Assandun</a:t>
            </a:r>
            <a:r>
              <a:rPr lang="en-US" dirty="0" smtClean="0">
                <a:latin typeface="Times New Roman" pitchFamily="18" charset="0"/>
                <a:cs typeface="Times New Roman" pitchFamily="18" charset="0"/>
              </a:rPr>
              <a:t> in 1016.</a:t>
            </a:r>
          </a:p>
          <a:p>
            <a:r>
              <a:rPr lang="en-US" dirty="0" smtClean="0">
                <a:latin typeface="Times New Roman" pitchFamily="18" charset="0"/>
                <a:cs typeface="Times New Roman" pitchFamily="18" charset="0"/>
              </a:rPr>
              <a:t>The 1066 Norman conquest of England under William the Conqueror.</a:t>
            </a:r>
          </a:p>
          <a:p>
            <a:r>
              <a:rPr lang="en-US" dirty="0" smtClean="0"/>
              <a:t>500</a:t>
            </a:r>
            <a:r>
              <a:rPr lang="en-US" dirty="0" smtClean="0"/>
              <a:t>)</a:t>
            </a:r>
          </a:p>
          <a:p>
            <a:r>
              <a:rPr lang="en-US" u="sng" dirty="0" smtClean="0"/>
              <a:t>Middle English </a:t>
            </a:r>
            <a:r>
              <a:rPr lang="en-US" dirty="0" smtClean="0"/>
              <a:t>(1100-1200)</a:t>
            </a:r>
            <a:endParaRPr lang="en-US" dirty="0" smtClean="0"/>
          </a:p>
          <a:p>
            <a:r>
              <a:rPr lang="en-US" dirty="0" smtClean="0"/>
              <a:t> </a:t>
            </a:r>
            <a:r>
              <a:rPr lang="en-US" u="sng" dirty="0" smtClean="0"/>
              <a:t>Modern English (1500-</a:t>
            </a:r>
            <a:r>
              <a:rPr lang="en-US" dirty="0" smtClean="0"/>
              <a:t>)</a:t>
            </a:r>
          </a:p>
          <a:p>
            <a:r>
              <a:rPr lang="en-US" u="sng" dirty="0" smtClean="0"/>
              <a:t>Contemporary English</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en-US" b="1" dirty="0" smtClean="0"/>
              <a:t>The Dark Ages</a:t>
            </a:r>
            <a:endParaRPr lang="ru-RU" dirty="0"/>
          </a:p>
        </p:txBody>
      </p:sp>
      <p:sp>
        <p:nvSpPr>
          <p:cNvPr id="3" name="Содержимое 2"/>
          <p:cNvSpPr>
            <a:spLocks noGrp="1"/>
          </p:cNvSpPr>
          <p:nvPr>
            <p:ph idx="1"/>
          </p:nvPr>
        </p:nvSpPr>
        <p:spPr>
          <a:xfrm>
            <a:off x="457200" y="1142984"/>
            <a:ext cx="8229600" cy="4983179"/>
          </a:xfrm>
        </p:spPr>
        <p:txBody>
          <a:bodyPr>
            <a:normAutofit/>
          </a:bodyPr>
          <a:lstStyle/>
          <a:p>
            <a:r>
              <a:rPr lang="en-US" b="1" u="sng" dirty="0" smtClean="0"/>
              <a:t>Historical events</a:t>
            </a:r>
            <a:r>
              <a:rPr lang="en-US" b="1" dirty="0" smtClean="0"/>
              <a:t>: 7thC. – 10thC.- The Dark Ages</a:t>
            </a:r>
            <a:endParaRPr lang="ru-RU" b="1" dirty="0" smtClean="0"/>
          </a:p>
          <a:p>
            <a:r>
              <a:rPr lang="en-US" b="1" dirty="0" smtClean="0"/>
              <a:t>Celts (GAULS), they were Romanized later by Romans, </a:t>
            </a:r>
            <a:endParaRPr lang="ru-RU" b="1" dirty="0" smtClean="0"/>
          </a:p>
          <a:p>
            <a:r>
              <a:rPr lang="en-US" b="1" u="sng" dirty="0" smtClean="0"/>
              <a:t>Germanic tribes</a:t>
            </a:r>
            <a:r>
              <a:rPr lang="en-US" b="1" dirty="0" smtClean="0"/>
              <a:t>: Angles, Saxons, Jutes, 8</a:t>
            </a:r>
            <a:r>
              <a:rPr lang="en-US" b="1" baseline="30000" dirty="0" smtClean="0"/>
              <a:t>th</a:t>
            </a:r>
            <a:r>
              <a:rPr lang="en-US" b="1" dirty="0" smtClean="0"/>
              <a:t> C.</a:t>
            </a:r>
            <a:endParaRPr lang="ru-RU" b="1" dirty="0" smtClean="0"/>
          </a:p>
          <a:p>
            <a:r>
              <a:rPr lang="en-US" b="1" dirty="0" smtClean="0"/>
              <a:t> Danish invasions, Normans</a:t>
            </a:r>
            <a:endParaRPr lang="ru-RU" b="1" dirty="0" smtClean="0"/>
          </a:p>
          <a:p>
            <a:r>
              <a:rPr lang="en-US" b="1" dirty="0" smtClean="0"/>
              <a:t> </a:t>
            </a:r>
            <a:r>
              <a:rPr lang="en-US" b="1" u="sng" dirty="0" smtClean="0"/>
              <a:t>Kings</a:t>
            </a:r>
            <a:r>
              <a:rPr lang="en-US" b="1" dirty="0" smtClean="0"/>
              <a:t>: Alfred (9thC.)</a:t>
            </a:r>
            <a:endParaRPr lang="ru-RU" b="1" dirty="0" smtClean="0"/>
          </a:p>
          <a:p>
            <a:r>
              <a:rPr lang="en-US" b="1" dirty="0" smtClean="0"/>
              <a:t> </a:t>
            </a:r>
            <a:r>
              <a:rPr lang="en-US" b="1" u="sng" dirty="0" smtClean="0"/>
              <a:t>Writers</a:t>
            </a:r>
            <a:r>
              <a:rPr lang="en-US" b="1" dirty="0" smtClean="0"/>
              <a:t>: Caedmon, Cynewulf, Alfred, Aelfric</a:t>
            </a:r>
            <a:endParaRPr lang="ru-RU" b="1"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slide-1.jpg"/>
          <p:cNvPicPr>
            <a:picLocks noGrp="1" noChangeAspect="1" noChangeArrowheads="1"/>
          </p:cNvPicPr>
          <p:nvPr>
            <p:ph idx="1"/>
          </p:nvPr>
        </p:nvPicPr>
        <p:blipFill>
          <a:blip r:embed="rId2"/>
          <a:srcRect/>
          <a:stretch>
            <a:fillRect/>
          </a:stretch>
        </p:blipFill>
        <p:spPr bwMode="auto">
          <a:xfrm>
            <a:off x="142844" y="214290"/>
            <a:ext cx="8643998" cy="650085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2953</TotalTime>
  <Words>2067</Words>
  <Application>Microsoft Office PowerPoint</Application>
  <PresentationFormat>Экран (4:3)</PresentationFormat>
  <Paragraphs>105</Paragraphs>
  <Slides>34</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34</vt:i4>
      </vt:variant>
    </vt:vector>
  </HeadingPairs>
  <TitlesOfParts>
    <vt:vector size="37" baseType="lpstr">
      <vt:lpstr>Module</vt:lpstr>
      <vt:lpstr>Metro</vt:lpstr>
      <vt:lpstr>Тема Office</vt:lpstr>
      <vt:lpstr>THE BOOK</vt:lpstr>
      <vt:lpstr>THE BENEFITS OF READING BOOKS</vt:lpstr>
      <vt:lpstr>Слайд 3</vt:lpstr>
      <vt:lpstr>Слайд 4</vt:lpstr>
      <vt:lpstr>Слайд 5</vt:lpstr>
      <vt:lpstr>Ukraine</vt:lpstr>
      <vt:lpstr>Periods of Old English Literature </vt:lpstr>
      <vt:lpstr>The Dark Ages</vt:lpstr>
      <vt:lpstr>Слайд 9</vt:lpstr>
      <vt:lpstr>OLD ENGLISH LITERATURE        </vt:lpstr>
      <vt:lpstr>OLD ENGLISH LITERATURE</vt:lpstr>
      <vt:lpstr>Слайд 12</vt:lpstr>
      <vt:lpstr>Слайд 13</vt:lpstr>
      <vt:lpstr>Слайд 14</vt:lpstr>
      <vt:lpstr>Old English makes use of unfamiliar letters, most of which derive from the runic alphabet, an alphabet used by the Germanic peoples.</vt:lpstr>
      <vt:lpstr>Слайд 16</vt:lpstr>
      <vt:lpstr>Слайд 17</vt:lpstr>
      <vt:lpstr>WHY IS OLD ENGLISH SO IMPORTANT ?</vt:lpstr>
      <vt:lpstr>Слайд 19</vt:lpstr>
      <vt:lpstr>Elegiac poetry</vt:lpstr>
      <vt:lpstr>CLASSICAL AND LATIN POETRY</vt:lpstr>
      <vt:lpstr>Слайд 22</vt:lpstr>
      <vt:lpstr>Слайд 23</vt:lpstr>
      <vt:lpstr>Слайд 24</vt:lpstr>
      <vt:lpstr>Слайд 25</vt:lpstr>
      <vt:lpstr>Слайд 26</vt:lpstr>
      <vt:lpstr>Слайд 27</vt:lpstr>
      <vt:lpstr>Слайд 28</vt:lpstr>
      <vt:lpstr>Later Annals and Religious Writings</vt:lpstr>
      <vt:lpstr>Aelfric And Wulfstan</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asrock</dc:creator>
  <cp:lastModifiedBy>Admin</cp:lastModifiedBy>
  <cp:revision>279</cp:revision>
  <dcterms:created xsi:type="dcterms:W3CDTF">2013-06-10T03:56:36Z</dcterms:created>
  <dcterms:modified xsi:type="dcterms:W3CDTF">2021-05-15T18:34:00Z</dcterms:modified>
</cp:coreProperties>
</file>