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8" r:id="rId5"/>
    <p:sldId id="260" r:id="rId6"/>
    <p:sldId id="261" r:id="rId7"/>
    <p:sldId id="284" r:id="rId8"/>
    <p:sldId id="287" r:id="rId9"/>
    <p:sldId id="285" r:id="rId10"/>
    <p:sldId id="286" r:id="rId11"/>
    <p:sldId id="264" r:id="rId12"/>
    <p:sldId id="263" r:id="rId13"/>
    <p:sldId id="265" r:id="rId14"/>
    <p:sldId id="266" r:id="rId15"/>
    <p:sldId id="267" r:id="rId16"/>
    <p:sldId id="268" r:id="rId17"/>
    <p:sldId id="269" r:id="rId18"/>
    <p:sldId id="270" r:id="rId19"/>
    <p:sldId id="271" r:id="rId20"/>
    <p:sldId id="272" r:id="rId21"/>
    <p:sldId id="273" r:id="rId22"/>
    <p:sldId id="274" r:id="rId23"/>
    <p:sldId id="280" r:id="rId24"/>
    <p:sldId id="275" r:id="rId25"/>
    <p:sldId id="276" r:id="rId26"/>
    <p:sldId id="288" r:id="rId27"/>
    <p:sldId id="291" r:id="rId28"/>
    <p:sldId id="289" r:id="rId29"/>
    <p:sldId id="290" r:id="rId30"/>
    <p:sldId id="277" r:id="rId31"/>
    <p:sldId id="279" r:id="rId32"/>
    <p:sldId id="281"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4" d="100"/>
          <a:sy n="84" d="100"/>
        </p:scale>
        <p:origin x="-595"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E19AC55-8382-44EC-B07A-E6DFE03EF949}" type="datetimeFigureOut">
              <a:rPr lang="ru-RU" smtClean="0"/>
              <a:pPr/>
              <a:t>15.05.2021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EE94FC5-0363-4A06-ADAE-AA92458EE351}" type="slidenum">
              <a:rPr lang="ru-RU" smtClean="0"/>
              <a:pPr/>
              <a:t>‹#›</a:t>
            </a:fld>
            <a:endParaRPr lang="ru-RU" dirty="0"/>
          </a:p>
        </p:txBody>
      </p:sp>
    </p:spTree>
    <p:extLst>
      <p:ext uri="{BB962C8B-B14F-4D97-AF65-F5344CB8AC3E}">
        <p14:creationId xmlns:p14="http://schemas.microsoft.com/office/powerpoint/2010/main" xmlns="" val="108039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19AC55-8382-44EC-B07A-E6DFE03EF949}" type="datetimeFigureOut">
              <a:rPr lang="ru-RU" smtClean="0"/>
              <a:pPr/>
              <a:t>15.05.2021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EE94FC5-0363-4A06-ADAE-AA92458EE351}" type="slidenum">
              <a:rPr lang="ru-RU" smtClean="0"/>
              <a:pPr/>
              <a:t>‹#›</a:t>
            </a:fld>
            <a:endParaRPr lang="ru-RU" dirty="0"/>
          </a:p>
        </p:txBody>
      </p:sp>
    </p:spTree>
    <p:extLst>
      <p:ext uri="{BB962C8B-B14F-4D97-AF65-F5344CB8AC3E}">
        <p14:creationId xmlns:p14="http://schemas.microsoft.com/office/powerpoint/2010/main" xmlns="" val="11826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19AC55-8382-44EC-B07A-E6DFE03EF949}" type="datetimeFigureOut">
              <a:rPr lang="ru-RU" smtClean="0"/>
              <a:pPr/>
              <a:t>15.05.2021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EE94FC5-0363-4A06-ADAE-AA92458EE351}" type="slidenum">
              <a:rPr lang="ru-RU" smtClean="0"/>
              <a:pPr/>
              <a:t>‹#›</a:t>
            </a:fld>
            <a:endParaRPr lang="ru-RU" dirty="0"/>
          </a:p>
        </p:txBody>
      </p:sp>
    </p:spTree>
    <p:extLst>
      <p:ext uri="{BB962C8B-B14F-4D97-AF65-F5344CB8AC3E}">
        <p14:creationId xmlns:p14="http://schemas.microsoft.com/office/powerpoint/2010/main" xmlns="" val="195706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19AC55-8382-44EC-B07A-E6DFE03EF949}" type="datetimeFigureOut">
              <a:rPr lang="ru-RU" smtClean="0"/>
              <a:pPr/>
              <a:t>15.05.2021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EE94FC5-0363-4A06-ADAE-AA92458EE351}" type="slidenum">
              <a:rPr lang="ru-RU" smtClean="0"/>
              <a:pPr/>
              <a:t>‹#›</a:t>
            </a:fld>
            <a:endParaRPr lang="ru-RU" dirty="0"/>
          </a:p>
        </p:txBody>
      </p:sp>
    </p:spTree>
    <p:extLst>
      <p:ext uri="{BB962C8B-B14F-4D97-AF65-F5344CB8AC3E}">
        <p14:creationId xmlns:p14="http://schemas.microsoft.com/office/powerpoint/2010/main" xmlns="" val="11494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E19AC55-8382-44EC-B07A-E6DFE03EF949}" type="datetimeFigureOut">
              <a:rPr lang="ru-RU" smtClean="0"/>
              <a:pPr/>
              <a:t>15.05.2021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EE94FC5-0363-4A06-ADAE-AA92458EE351}" type="slidenum">
              <a:rPr lang="ru-RU" smtClean="0"/>
              <a:pPr/>
              <a:t>‹#›</a:t>
            </a:fld>
            <a:endParaRPr lang="ru-RU" dirty="0"/>
          </a:p>
        </p:txBody>
      </p:sp>
    </p:spTree>
    <p:extLst>
      <p:ext uri="{BB962C8B-B14F-4D97-AF65-F5344CB8AC3E}">
        <p14:creationId xmlns:p14="http://schemas.microsoft.com/office/powerpoint/2010/main" xmlns="" val="34960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E19AC55-8382-44EC-B07A-E6DFE03EF949}" type="datetimeFigureOut">
              <a:rPr lang="ru-RU" smtClean="0"/>
              <a:pPr/>
              <a:t>15.05.2021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EE94FC5-0363-4A06-ADAE-AA92458EE351}" type="slidenum">
              <a:rPr lang="ru-RU" smtClean="0"/>
              <a:pPr/>
              <a:t>‹#›</a:t>
            </a:fld>
            <a:endParaRPr lang="ru-RU" dirty="0"/>
          </a:p>
        </p:txBody>
      </p:sp>
    </p:spTree>
    <p:extLst>
      <p:ext uri="{BB962C8B-B14F-4D97-AF65-F5344CB8AC3E}">
        <p14:creationId xmlns:p14="http://schemas.microsoft.com/office/powerpoint/2010/main" xmlns="" val="99045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E19AC55-8382-44EC-B07A-E6DFE03EF949}" type="datetimeFigureOut">
              <a:rPr lang="ru-RU" smtClean="0"/>
              <a:pPr/>
              <a:t>15.05.2021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5EE94FC5-0363-4A06-ADAE-AA92458EE351}" type="slidenum">
              <a:rPr lang="ru-RU" smtClean="0"/>
              <a:pPr/>
              <a:t>‹#›</a:t>
            </a:fld>
            <a:endParaRPr lang="ru-RU" dirty="0"/>
          </a:p>
        </p:txBody>
      </p:sp>
    </p:spTree>
    <p:extLst>
      <p:ext uri="{BB962C8B-B14F-4D97-AF65-F5344CB8AC3E}">
        <p14:creationId xmlns:p14="http://schemas.microsoft.com/office/powerpoint/2010/main" xmlns="" val="1767626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E19AC55-8382-44EC-B07A-E6DFE03EF949}" type="datetimeFigureOut">
              <a:rPr lang="ru-RU" smtClean="0"/>
              <a:pPr/>
              <a:t>15.05.2021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EE94FC5-0363-4A06-ADAE-AA92458EE351}" type="slidenum">
              <a:rPr lang="ru-RU" smtClean="0"/>
              <a:pPr/>
              <a:t>‹#›</a:t>
            </a:fld>
            <a:endParaRPr lang="ru-RU" dirty="0"/>
          </a:p>
        </p:txBody>
      </p:sp>
    </p:spTree>
    <p:extLst>
      <p:ext uri="{BB962C8B-B14F-4D97-AF65-F5344CB8AC3E}">
        <p14:creationId xmlns:p14="http://schemas.microsoft.com/office/powerpoint/2010/main" xmlns="" val="328009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19AC55-8382-44EC-B07A-E6DFE03EF949}" type="datetimeFigureOut">
              <a:rPr lang="ru-RU" smtClean="0"/>
              <a:pPr/>
              <a:t>15.05.2021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EE94FC5-0363-4A06-ADAE-AA92458EE351}" type="slidenum">
              <a:rPr lang="ru-RU" smtClean="0"/>
              <a:pPr/>
              <a:t>‹#›</a:t>
            </a:fld>
            <a:endParaRPr lang="ru-RU" dirty="0"/>
          </a:p>
        </p:txBody>
      </p:sp>
    </p:spTree>
    <p:extLst>
      <p:ext uri="{BB962C8B-B14F-4D97-AF65-F5344CB8AC3E}">
        <p14:creationId xmlns:p14="http://schemas.microsoft.com/office/powerpoint/2010/main" xmlns="" val="242038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E19AC55-8382-44EC-B07A-E6DFE03EF949}" type="datetimeFigureOut">
              <a:rPr lang="ru-RU" smtClean="0"/>
              <a:pPr/>
              <a:t>15.05.2021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EE94FC5-0363-4A06-ADAE-AA92458EE351}" type="slidenum">
              <a:rPr lang="ru-RU" smtClean="0"/>
              <a:pPr/>
              <a:t>‹#›</a:t>
            </a:fld>
            <a:endParaRPr lang="ru-RU" dirty="0"/>
          </a:p>
        </p:txBody>
      </p:sp>
    </p:spTree>
    <p:extLst>
      <p:ext uri="{BB962C8B-B14F-4D97-AF65-F5344CB8AC3E}">
        <p14:creationId xmlns:p14="http://schemas.microsoft.com/office/powerpoint/2010/main" xmlns="" val="62380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E19AC55-8382-44EC-B07A-E6DFE03EF949}" type="datetimeFigureOut">
              <a:rPr lang="ru-RU" smtClean="0"/>
              <a:pPr/>
              <a:t>15.05.2021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EE94FC5-0363-4A06-ADAE-AA92458EE351}" type="slidenum">
              <a:rPr lang="ru-RU" smtClean="0"/>
              <a:pPr/>
              <a:t>‹#›</a:t>
            </a:fld>
            <a:endParaRPr lang="ru-RU" dirty="0"/>
          </a:p>
        </p:txBody>
      </p:sp>
    </p:spTree>
    <p:extLst>
      <p:ext uri="{BB962C8B-B14F-4D97-AF65-F5344CB8AC3E}">
        <p14:creationId xmlns:p14="http://schemas.microsoft.com/office/powerpoint/2010/main" xmlns="" val="261430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9AC55-8382-44EC-B07A-E6DFE03EF949}" type="datetimeFigureOut">
              <a:rPr lang="ru-RU" smtClean="0"/>
              <a:pPr/>
              <a:t>15.05.2021</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94FC5-0363-4A06-ADAE-AA92458EE351}" type="slidenum">
              <a:rPr lang="ru-RU" smtClean="0"/>
              <a:pPr/>
              <a:t>‹#›</a:t>
            </a:fld>
            <a:endParaRPr lang="ru-RU" dirty="0"/>
          </a:p>
        </p:txBody>
      </p:sp>
    </p:spTree>
    <p:extLst>
      <p:ext uri="{BB962C8B-B14F-4D97-AF65-F5344CB8AC3E}">
        <p14:creationId xmlns:p14="http://schemas.microsoft.com/office/powerpoint/2010/main" xmlns="" val="266553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
            </a:r>
            <a:br>
              <a:rPr lang="en-US" dirty="0" smtClean="0"/>
            </a:br>
            <a:r>
              <a:rPr lang="en-US" dirty="0" smtClean="0"/>
              <a:t>Restoration Drama, Prose &amp; Poetry </a:t>
            </a:r>
            <a:r>
              <a:rPr lang="en-US" sz="4900" dirty="0" smtClean="0"/>
              <a:t>(XVII century)</a:t>
            </a:r>
            <a:endParaRPr lang="ru-RU" sz="4900"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xmlns="" val="274552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71577"/>
          </a:xfrm>
        </p:spPr>
        <p:txBody>
          <a:bodyPr>
            <a:normAutofit/>
          </a:bodyPr>
          <a:lstStyle/>
          <a:p>
            <a:pPr algn="ctr"/>
            <a:r>
              <a:rPr lang="en-US" sz="2400" dirty="0">
                <a:latin typeface="Times New Roman" panose="02020603050405020304" pitchFamily="18" charset="0"/>
                <a:cs typeface="Times New Roman" panose="02020603050405020304" pitchFamily="18" charset="0"/>
              </a:rPr>
              <a:t>PLAYWRIGHTS</a:t>
            </a:r>
            <a:endParaRPr lang="ru-RU" sz="2400" dirty="0"/>
          </a:p>
        </p:txBody>
      </p:sp>
      <p:sp>
        <p:nvSpPr>
          <p:cNvPr id="3" name="Объект 2"/>
          <p:cNvSpPr>
            <a:spLocks noGrp="1"/>
          </p:cNvSpPr>
          <p:nvPr>
            <p:ph idx="1"/>
          </p:nvPr>
        </p:nvSpPr>
        <p:spPr>
          <a:xfrm>
            <a:off x="838200" y="1282390"/>
            <a:ext cx="10515600" cy="4894573"/>
          </a:xfrm>
        </p:spPr>
        <p:txBody>
          <a:bodyPr/>
          <a:lstStyle/>
          <a:p>
            <a:pPr marL="0" indent="0">
              <a:buNone/>
            </a:pPr>
            <a:r>
              <a:rPr lang="en-US" b="1" dirty="0"/>
              <a:t>William Wycherley</a:t>
            </a:r>
          </a:p>
          <a:p>
            <a:pPr algn="just">
              <a:buNone/>
            </a:pPr>
            <a:r>
              <a:rPr lang="en-US" b="1" dirty="0" smtClean="0"/>
              <a:t>   William Wycherley</a:t>
            </a:r>
            <a:r>
              <a:rPr lang="en-US" dirty="0" smtClean="0"/>
              <a:t>, (born 1641—died Jan. 1, 1716, London), English dramatist who attempted to reconcile in his plays a personal conflict between deep-seated </a:t>
            </a:r>
            <a:r>
              <a:rPr lang="en-US" dirty="0" err="1" smtClean="0"/>
              <a:t>puritanism</a:t>
            </a:r>
            <a:r>
              <a:rPr lang="en-US" dirty="0" smtClean="0"/>
              <a:t> and an ardent physical nature. He perhaps succeeded best in The Country Wife (1675), in which satiric comment on excessive jealousy and complacency was blended with a richly comic presentation, the characters unconsciously revealing themselves in laughter-provoking colloquies. It was as satirist that his own age most admired him: William Congreve regarded Wycherley as one appointed “to lash this crying age.”</a:t>
            </a:r>
            <a:endParaRPr lang="ru-RU" dirty="0"/>
          </a:p>
        </p:txBody>
      </p:sp>
    </p:spTree>
    <p:extLst>
      <p:ext uri="{BB962C8B-B14F-4D97-AF65-F5344CB8AC3E}">
        <p14:creationId xmlns:p14="http://schemas.microsoft.com/office/powerpoint/2010/main" xmlns="" val="2321092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Restoration Comedy</a:t>
            </a:r>
            <a:endParaRPr lang="ru-RU" b="1" dirty="0"/>
          </a:p>
        </p:txBody>
      </p:sp>
      <p:sp>
        <p:nvSpPr>
          <p:cNvPr id="3" name="Объект 2"/>
          <p:cNvSpPr>
            <a:spLocks noGrp="1"/>
          </p:cNvSpPr>
          <p:nvPr>
            <p:ph idx="1"/>
          </p:nvPr>
        </p:nvSpPr>
        <p:spPr/>
        <p:txBody>
          <a:bodyPr>
            <a:normAutofit lnSpcReduction="10000"/>
          </a:bodyPr>
          <a:lstStyle/>
          <a:p>
            <a:pPr algn="just"/>
            <a:r>
              <a:rPr lang="en-GB" dirty="0"/>
              <a:t>The most popular form of drama was the Comedy of Manners which portrayed the sophisticated life of the dominant class of society—its gaiety, foppery, insolence and intrigue. Thus the basis of the Restoration drama was very narrow. The general tone of this drama was most aptly described by Shelley:</a:t>
            </a:r>
            <a:endParaRPr lang="ru-RU" dirty="0"/>
          </a:p>
          <a:p>
            <a:pPr algn="just"/>
            <a:r>
              <a:rPr lang="en-GB" dirty="0"/>
              <a:t>Comedy loses its ideal universality: wit succeeds humour; we laugh from self-complacency and triumph; instead of pleasure, malignity, sarcasm and contempt, succeed to sympathetic merriment; we hardly laugh, but we smile. Obscenity, which is ever blasphemy against the divine beauty of life, becomes, from the very veil which it assumes, more active if less disgusting; it is a monster for which the corruption of society for ever brings forth new food, which it devours in secret.</a:t>
            </a:r>
            <a:endParaRPr lang="ru-RU" dirty="0"/>
          </a:p>
          <a:p>
            <a:endParaRPr lang="ru-RU" dirty="0"/>
          </a:p>
        </p:txBody>
      </p:sp>
    </p:spTree>
    <p:extLst>
      <p:ext uri="{BB962C8B-B14F-4D97-AF65-F5344CB8AC3E}">
        <p14:creationId xmlns:p14="http://schemas.microsoft.com/office/powerpoint/2010/main" xmlns="" val="190114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t>John Dryden</a:t>
            </a:r>
            <a:r>
              <a:rPr lang="en-US" dirty="0"/>
              <a:t>  1631 </a:t>
            </a:r>
            <a:r>
              <a:rPr lang="en-US" dirty="0" smtClean="0"/>
              <a:t>–1700</a:t>
            </a:r>
            <a:r>
              <a:rPr lang="en-US" dirty="0"/>
              <a:t>) </a:t>
            </a:r>
            <a:endParaRPr lang="ru-RU" dirty="0"/>
          </a:p>
        </p:txBody>
      </p:sp>
      <p:pic>
        <p:nvPicPr>
          <p:cNvPr id="3080" name="Picture 8" descr="Картинки по запросу"/>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4556" y="1326995"/>
            <a:ext cx="7025268"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3048000" y="5173264"/>
            <a:ext cx="6051395" cy="1200329"/>
          </a:xfrm>
          <a:prstGeom prst="rect">
            <a:avLst/>
          </a:prstGeom>
        </p:spPr>
        <p:txBody>
          <a:bodyPr wrap="square">
            <a:spAutoFit/>
          </a:bodyPr>
          <a:lstStyle/>
          <a:p>
            <a:r>
              <a:rPr lang="en-US" dirty="0" smtClean="0"/>
              <a:t>English poet, literary critic, translator, playwright who was made England’s first Poet Laureate in 1668.</a:t>
            </a:r>
          </a:p>
          <a:p>
            <a:endParaRPr lang="en-US" dirty="0" smtClean="0"/>
          </a:p>
          <a:p>
            <a:endParaRPr lang="ru-RU" dirty="0"/>
          </a:p>
        </p:txBody>
      </p:sp>
    </p:spTree>
    <p:extLst>
      <p:ext uri="{BB962C8B-B14F-4D97-AF65-F5344CB8AC3E}">
        <p14:creationId xmlns:p14="http://schemas.microsoft.com/office/powerpoint/2010/main" xmlns="" val="2679203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John Dryden</a:t>
            </a:r>
            <a:r>
              <a:rPr lang="en-US" dirty="0" smtClean="0"/>
              <a:t>  1631 –1700) </a:t>
            </a:r>
            <a:endParaRPr lang="ru-RU" dirty="0"/>
          </a:p>
        </p:txBody>
      </p:sp>
      <p:sp>
        <p:nvSpPr>
          <p:cNvPr id="3" name="Объект 2"/>
          <p:cNvSpPr>
            <a:spLocks noGrp="1"/>
          </p:cNvSpPr>
          <p:nvPr>
            <p:ph idx="1"/>
          </p:nvPr>
        </p:nvSpPr>
        <p:spPr/>
        <p:txBody>
          <a:bodyPr>
            <a:normAutofit fontScale="92500" lnSpcReduction="10000"/>
          </a:bodyPr>
          <a:lstStyle/>
          <a:p>
            <a:pPr algn="just"/>
            <a:r>
              <a:rPr lang="en-US" dirty="0"/>
              <a:t>Few writers have had so much critical work devoted to them as has John Dryden. His poetry and essays were early studied, their sources noted and discussed, the rhyme and the meter of the one and the literary style of the other written on exhaustively. His heroic plays and tragedies have been only slightly less thoroughly treated. Articles which confine themselves merely to Dryden's use and temporary relinquishment of rhyme in his heroic plays would make a good-sized bibliography.</a:t>
            </a:r>
          </a:p>
          <a:p>
            <a:pPr algn="just"/>
            <a:r>
              <a:rPr lang="en-US" dirty="0"/>
              <a:t>But very little critical study has been given to Dryden's comedies; in fact, there is no one book which devotes itself solely to them. They are touched on in biographies of Dryden, in histories of Restoration drama or of Restoration literature as a whole, and in a few works on Dryden's criticism; but the authors who discuss them do so only as the least important and least interesting portion of a larger task.</a:t>
            </a:r>
          </a:p>
          <a:p>
            <a:endParaRPr lang="ru-RU" dirty="0"/>
          </a:p>
        </p:txBody>
      </p:sp>
    </p:spTree>
    <p:extLst>
      <p:ext uri="{BB962C8B-B14F-4D97-AF65-F5344CB8AC3E}">
        <p14:creationId xmlns:p14="http://schemas.microsoft.com/office/powerpoint/2010/main" xmlns="" val="1625938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John Dryden</a:t>
            </a:r>
            <a:r>
              <a:rPr lang="en-US" dirty="0"/>
              <a:t>  1631 –1700) </a:t>
            </a:r>
            <a:endParaRPr lang="ru-RU" dirty="0"/>
          </a:p>
        </p:txBody>
      </p:sp>
      <p:sp>
        <p:nvSpPr>
          <p:cNvPr id="3" name="Объект 2"/>
          <p:cNvSpPr>
            <a:spLocks noGrp="1"/>
          </p:cNvSpPr>
          <p:nvPr>
            <p:ph idx="1"/>
          </p:nvPr>
        </p:nvSpPr>
        <p:spPr/>
        <p:txBody>
          <a:bodyPr>
            <a:normAutofit lnSpcReduction="10000"/>
          </a:bodyPr>
          <a:lstStyle/>
          <a:p>
            <a:pPr algn="just"/>
            <a:r>
              <a:rPr lang="en-GB" dirty="0"/>
              <a:t>Speaking about </a:t>
            </a:r>
            <a:r>
              <a:rPr lang="en-GB" b="1" dirty="0"/>
              <a:t>John</a:t>
            </a:r>
            <a:r>
              <a:rPr lang="en-GB" dirty="0"/>
              <a:t> </a:t>
            </a:r>
            <a:r>
              <a:rPr lang="en-GB" b="1" dirty="0"/>
              <a:t>Dryden, </a:t>
            </a:r>
            <a:r>
              <a:rPr lang="en-GB" dirty="0"/>
              <a:t>we should point out that he was the chief </a:t>
            </a:r>
            <a:r>
              <a:rPr lang="en-GB" b="1" dirty="0"/>
              <a:t>protagonist and writer of heroic tragedy</a:t>
            </a:r>
            <a:r>
              <a:rPr lang="en-GB" dirty="0"/>
              <a:t>, </a:t>
            </a:r>
            <a:r>
              <a:rPr lang="en-US" dirty="0"/>
              <a:t>in these plays the men are splendidly brave, and the women wonderfully beautiful.</a:t>
            </a:r>
            <a:r>
              <a:rPr lang="en-GB" dirty="0"/>
              <a:t> Under </a:t>
            </a:r>
            <a:r>
              <a:rPr lang="en-GB" b="1" dirty="0"/>
              <a:t>John</a:t>
            </a:r>
            <a:r>
              <a:rPr lang="en-GB" dirty="0"/>
              <a:t> </a:t>
            </a:r>
            <a:r>
              <a:rPr lang="en-GB" b="1" dirty="0"/>
              <a:t>Dryden’s</a:t>
            </a:r>
            <a:r>
              <a:rPr lang="en-GB" dirty="0"/>
              <a:t> leadership the heroic tragedy dominated the stage from 1660 to 1678. His first experiment in this type of drama was his play </a:t>
            </a:r>
            <a:r>
              <a:rPr lang="en-GB" i="1" dirty="0" err="1"/>
              <a:t>Tyrannic</a:t>
            </a:r>
            <a:r>
              <a:rPr lang="en-GB" i="1" dirty="0"/>
              <a:t> love, </a:t>
            </a:r>
            <a:r>
              <a:rPr lang="en-GB" dirty="0"/>
              <a:t>and in </a:t>
            </a:r>
            <a:r>
              <a:rPr lang="en-GB" i="1" dirty="0"/>
              <a:t>The Conquest of Granada</a:t>
            </a:r>
            <a:r>
              <a:rPr lang="en-GB" dirty="0"/>
              <a:t>. Nevertheless his grand manner of writing tragedy was criticised by many critics and playwrights, of which Dryden was the main target. </a:t>
            </a:r>
            <a:r>
              <a:rPr lang="en-US" dirty="0"/>
              <a:t>Dryden is the one writer of the age who is brilliant in all forms of writing.</a:t>
            </a:r>
            <a:endParaRPr lang="ru-RU" dirty="0"/>
          </a:p>
          <a:p>
            <a:pPr algn="just"/>
            <a:r>
              <a:rPr lang="en-US" dirty="0"/>
              <a:t> </a:t>
            </a:r>
            <a:endParaRPr lang="ru-RU" dirty="0"/>
          </a:p>
          <a:p>
            <a:endParaRPr lang="ru-RU" dirty="0"/>
          </a:p>
        </p:txBody>
      </p:sp>
    </p:spTree>
    <p:extLst>
      <p:ext uri="{BB962C8B-B14F-4D97-AF65-F5344CB8AC3E}">
        <p14:creationId xmlns:p14="http://schemas.microsoft.com/office/powerpoint/2010/main" xmlns="" val="3533013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John Dryden</a:t>
            </a:r>
            <a:r>
              <a:rPr lang="en-US" dirty="0"/>
              <a:t>  1631 –1700) </a:t>
            </a:r>
            <a:endParaRPr lang="ru-RU" dirty="0"/>
          </a:p>
        </p:txBody>
      </p:sp>
      <p:sp>
        <p:nvSpPr>
          <p:cNvPr id="3" name="Объект 2"/>
          <p:cNvSpPr>
            <a:spLocks noGrp="1"/>
          </p:cNvSpPr>
          <p:nvPr>
            <p:ph idx="1"/>
          </p:nvPr>
        </p:nvSpPr>
        <p:spPr/>
        <p:txBody>
          <a:bodyPr/>
          <a:lstStyle/>
          <a:p>
            <a:pPr algn="just"/>
            <a:r>
              <a:rPr lang="en-GB" dirty="0"/>
              <a:t>Dryden’s one of well known play is</a:t>
            </a:r>
            <a:r>
              <a:rPr lang="en-GB" b="1" dirty="0"/>
              <a:t> </a:t>
            </a:r>
            <a:r>
              <a:rPr lang="en-GB" b="1" i="1" dirty="0"/>
              <a:t>All for Love</a:t>
            </a:r>
            <a:r>
              <a:rPr lang="en-US" dirty="0"/>
              <a:t>(or the World Well Lost) </a:t>
            </a:r>
            <a:r>
              <a:rPr lang="en-GB" dirty="0"/>
              <a:t>(1678).</a:t>
            </a:r>
            <a:r>
              <a:rPr lang="en-US" dirty="0"/>
              <a:t> ) is in blank verse. It is based on Shakespeare's "Antony and Cleopatra". We may well be surprised that he tried to improve on Shakespeare, but we have to remember that in his day "Antony and Cleopatra" was not valued very highly. He said that "All for Love" was the only play that he wrote to please himself. Some critics consider it his best, but others prefer "Don Sebastian" (1691). This was based on the possibility that Sebastian, King of Portugal, had not, after all, been </a:t>
            </a:r>
            <a:r>
              <a:rPr lang="en-US" dirty="0" smtClean="0"/>
              <a:t>killed.</a:t>
            </a:r>
            <a:endParaRPr lang="ru-RU" dirty="0"/>
          </a:p>
          <a:p>
            <a:endParaRPr lang="ru-RU" dirty="0"/>
          </a:p>
        </p:txBody>
      </p:sp>
    </p:spTree>
    <p:extLst>
      <p:ext uri="{BB962C8B-B14F-4D97-AF65-F5344CB8AC3E}">
        <p14:creationId xmlns:p14="http://schemas.microsoft.com/office/powerpoint/2010/main" xmlns="" val="738462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16543"/>
          </a:xfrm>
        </p:spPr>
        <p:txBody>
          <a:bodyPr/>
          <a:lstStyle/>
          <a:p>
            <a:r>
              <a:rPr lang="en-US" b="1" dirty="0"/>
              <a:t>John Dryden</a:t>
            </a:r>
            <a:r>
              <a:rPr lang="en-US" dirty="0"/>
              <a:t>  1631 –1700) </a:t>
            </a:r>
            <a:endParaRPr lang="ru-RU" dirty="0"/>
          </a:p>
        </p:txBody>
      </p:sp>
      <p:sp>
        <p:nvSpPr>
          <p:cNvPr id="3" name="Объект 2"/>
          <p:cNvSpPr>
            <a:spLocks noGrp="1"/>
          </p:cNvSpPr>
          <p:nvPr>
            <p:ph idx="1"/>
          </p:nvPr>
        </p:nvSpPr>
        <p:spPr>
          <a:xfrm>
            <a:off x="838200" y="1081668"/>
            <a:ext cx="10515600" cy="5319131"/>
          </a:xfrm>
        </p:spPr>
        <p:txBody>
          <a:bodyPr>
            <a:normAutofit fontScale="70000" lnSpcReduction="20000"/>
          </a:bodyPr>
          <a:lstStyle/>
          <a:p>
            <a:pPr algn="just">
              <a:lnSpc>
                <a:spcPct val="170000"/>
              </a:lnSpc>
            </a:pPr>
            <a:r>
              <a:rPr lang="en-GB" dirty="0"/>
              <a:t> </a:t>
            </a:r>
            <a:r>
              <a:rPr lang="en-GB" sz="3400" dirty="0">
                <a:latin typeface="Times New Roman" panose="02020603050405020304" pitchFamily="18" charset="0"/>
                <a:cs typeface="Times New Roman" panose="02020603050405020304" pitchFamily="18" charset="0"/>
              </a:rPr>
              <a:t>He shifts his ground from the typical heroic tragedy in this play, drops rhyme and questions the validity of the unities of time, place and action in the conditions of the English stage. He also gives up the literary rules observed by French dramatists and follows the laws of drama formulated by the great dramatists of England. Another important way, in which Dryden turns himself away from the rules of the heroic tragedy, is that he does not give a happy ending to this play</a:t>
            </a:r>
            <a:r>
              <a:rPr lang="en-GB" sz="3400" dirty="0" smtClean="0">
                <a:latin typeface="Times New Roman" panose="02020603050405020304" pitchFamily="18" charset="0"/>
                <a:cs typeface="Times New Roman" panose="02020603050405020304" pitchFamily="18" charset="0"/>
              </a:rPr>
              <a:t>.</a:t>
            </a:r>
            <a:r>
              <a:rPr lang="en-GB" sz="3400" dirty="0">
                <a:latin typeface="Times New Roman" panose="02020603050405020304" pitchFamily="18" charset="0"/>
                <a:cs typeface="Times New Roman" panose="02020603050405020304" pitchFamily="18" charset="0"/>
              </a:rPr>
              <a:t> </a:t>
            </a:r>
            <a:endParaRPr lang="ru-RU" sz="3400" dirty="0">
              <a:latin typeface="Times New Roman" panose="02020603050405020304" pitchFamily="18" charset="0"/>
              <a:cs typeface="Times New Roman" panose="02020603050405020304" pitchFamily="18" charset="0"/>
            </a:endParaRPr>
          </a:p>
          <a:p>
            <a:pPr algn="just">
              <a:lnSpc>
                <a:spcPct val="170000"/>
              </a:lnSpc>
            </a:pPr>
            <a:r>
              <a:rPr lang="en-US" sz="3400" dirty="0">
                <a:latin typeface="Times New Roman" panose="02020603050405020304" pitchFamily="18" charset="0"/>
                <a:cs typeface="Times New Roman" panose="02020603050405020304" pitchFamily="18" charset="0"/>
              </a:rPr>
              <a:t>Few or none of Dryden's plays are acted now. They are strangely unequal; there is usually some good, and some bad, writing in each. The poetry of the rhymed plays is on the whole better, and the dramatic force of the unrhymed plays is stronger</a:t>
            </a:r>
            <a:r>
              <a:rPr lang="en-US" sz="3400" dirty="0" smtClean="0">
                <a:latin typeface="Times New Roman" panose="02020603050405020304" pitchFamily="18" charset="0"/>
                <a:cs typeface="Times New Roman" panose="02020603050405020304" pitchFamily="18" charset="0"/>
              </a:rPr>
              <a:t>.</a:t>
            </a:r>
            <a:endParaRPr lang="ru-RU"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96385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John Dryden</a:t>
            </a:r>
            <a:r>
              <a:rPr lang="en-US" dirty="0"/>
              <a:t>  1631 –1700) </a:t>
            </a:r>
            <a:endParaRPr lang="ru-RU" dirty="0"/>
          </a:p>
        </p:txBody>
      </p:sp>
      <p:sp>
        <p:nvSpPr>
          <p:cNvPr id="3" name="Объект 2"/>
          <p:cNvSpPr>
            <a:spLocks noGrp="1"/>
          </p:cNvSpPr>
          <p:nvPr>
            <p:ph idx="1"/>
          </p:nvPr>
        </p:nvSpPr>
        <p:spPr/>
        <p:txBody>
          <a:bodyPr>
            <a:normAutofit fontScale="85000" lnSpcReduction="10000"/>
          </a:bodyPr>
          <a:lstStyle/>
          <a:p>
            <a:pPr algn="just">
              <a:lnSpc>
                <a:spcPct val="170000"/>
              </a:lnSpc>
            </a:pPr>
            <a:r>
              <a:rPr lang="en-US" dirty="0">
                <a:latin typeface="Times New Roman" panose="02020603050405020304" pitchFamily="18" charset="0"/>
                <a:cs typeface="Times New Roman" panose="02020603050405020304" pitchFamily="18" charset="0"/>
              </a:rPr>
              <a:t>In conclusion must be mentioned </a:t>
            </a:r>
            <a:r>
              <a:rPr lang="en-US" b="1" dirty="0">
                <a:latin typeface="Times New Roman" panose="02020603050405020304" pitchFamily="18" charset="0"/>
                <a:cs typeface="Times New Roman" panose="02020603050405020304" pitchFamily="18" charset="0"/>
              </a:rPr>
              <a:t>John Dryden's</a:t>
            </a:r>
            <a:r>
              <a:rPr lang="en-US" dirty="0">
                <a:latin typeface="Times New Roman" panose="02020603050405020304" pitchFamily="18" charset="0"/>
                <a:cs typeface="Times New Roman" panose="02020603050405020304" pitchFamily="18" charset="0"/>
              </a:rPr>
              <a:t> critical works that include his Essay on Dramatic </a:t>
            </a:r>
            <a:r>
              <a:rPr lang="en-US" dirty="0" err="1">
                <a:latin typeface="Times New Roman" panose="02020603050405020304" pitchFamily="18" charset="0"/>
                <a:cs typeface="Times New Roman" panose="02020603050405020304" pitchFamily="18" charset="0"/>
              </a:rPr>
              <a:t>Poesie</a:t>
            </a:r>
            <a:r>
              <a:rPr lang="en-US" dirty="0">
                <a:latin typeface="Times New Roman" panose="02020603050405020304" pitchFamily="18" charset="0"/>
                <a:cs typeface="Times New Roman" panose="02020603050405020304" pitchFamily="18" charset="0"/>
              </a:rPr>
              <a:t> (1668) [</a:t>
            </a:r>
            <a:r>
              <a:rPr lang="en-US" dirty="0" err="1">
                <a:latin typeface="Times New Roman" panose="02020603050405020304" pitchFamily="18" charset="0"/>
                <a:cs typeface="Times New Roman" panose="02020603050405020304" pitchFamily="18" charset="0"/>
              </a:rPr>
              <a:t>pouisi</a:t>
            </a:r>
            <a:r>
              <a:rPr lang="en-US" dirty="0">
                <a:latin typeface="Times New Roman" panose="02020603050405020304" pitchFamily="18" charset="0"/>
                <a:cs typeface="Times New Roman" panose="02020603050405020304" pitchFamily="18" charset="0"/>
              </a:rPr>
              <a:t>:] (the art of writing poetry). This compared English and French drama, and praised Shakespeare. Dryden's prose is important. More than anyone else at this time he led the way to a clear, reasonable and balanced way of writing English. In addition to this he was a better critic than most poets. So John Dryden is the first great name in English Literature of this period, as John Milton was the last great name of the old.</a:t>
            </a:r>
            <a:endParaRPr lang="ru-RU" dirty="0">
              <a:latin typeface="Times New Roman" panose="02020603050405020304" pitchFamily="18" charset="0"/>
              <a:cs typeface="Times New Roman" panose="02020603050405020304" pitchFamily="18" charset="0"/>
            </a:endParaRPr>
          </a:p>
          <a:p>
            <a:endParaRPr lang="ru-RU" dirty="0"/>
          </a:p>
          <a:p>
            <a:endParaRPr lang="ru-RU" dirty="0"/>
          </a:p>
        </p:txBody>
      </p:sp>
    </p:spTree>
    <p:extLst>
      <p:ext uri="{BB962C8B-B14F-4D97-AF65-F5344CB8AC3E}">
        <p14:creationId xmlns:p14="http://schemas.microsoft.com/office/powerpoint/2010/main" xmlns="" val="174369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5831" y="259617"/>
            <a:ext cx="10515600" cy="688237"/>
          </a:xfrm>
        </p:spPr>
        <p:txBody>
          <a:bodyPr>
            <a:normAutofit/>
          </a:bodyPr>
          <a:lstStyle/>
          <a:p>
            <a:pPr algn="ctr"/>
            <a:r>
              <a:rPr lang="en-GB" sz="3200" b="1" dirty="0"/>
              <a:t>Restoration Prose</a:t>
            </a:r>
            <a:endParaRPr lang="ru-RU" sz="3200" dirty="0"/>
          </a:p>
        </p:txBody>
      </p:sp>
      <p:sp>
        <p:nvSpPr>
          <p:cNvPr id="3" name="Объект 2"/>
          <p:cNvSpPr>
            <a:spLocks noGrp="1"/>
          </p:cNvSpPr>
          <p:nvPr>
            <p:ph idx="1"/>
          </p:nvPr>
        </p:nvSpPr>
        <p:spPr>
          <a:xfrm>
            <a:off x="838200" y="947854"/>
            <a:ext cx="10515600" cy="5597912"/>
          </a:xfrm>
        </p:spPr>
        <p:txBody>
          <a:bodyPr>
            <a:normAutofit/>
          </a:bodyPr>
          <a:lstStyle/>
          <a:p>
            <a:pPr algn="just"/>
            <a:r>
              <a:rPr lang="en-GB" dirty="0">
                <a:latin typeface="Times New Roman" panose="02020603050405020304" pitchFamily="18" charset="0"/>
                <a:cs typeface="Times New Roman" panose="02020603050405020304" pitchFamily="18" charset="0"/>
              </a:rPr>
              <a:t>As in the fields of poetry and drama, </a:t>
            </a:r>
            <a:r>
              <a:rPr lang="en-GB" dirty="0" smtClean="0">
                <a:latin typeface="Times New Roman" panose="02020603050405020304" pitchFamily="18" charset="0"/>
                <a:cs typeface="Times New Roman" panose="02020603050405020304" pitchFamily="18" charset="0"/>
              </a:rPr>
              <a:t>John Dryden </a:t>
            </a:r>
            <a:r>
              <a:rPr lang="en-GB" dirty="0">
                <a:latin typeface="Times New Roman" panose="02020603050405020304" pitchFamily="18" charset="0"/>
                <a:cs typeface="Times New Roman" panose="02020603050405020304" pitchFamily="18" charset="0"/>
              </a:rPr>
              <a:t>was the chief leader and practitioner of the new prose. In his greatest critical work </a:t>
            </a:r>
            <a:r>
              <a:rPr lang="en-GB" i="1" dirty="0">
                <a:latin typeface="Times New Roman" panose="02020603050405020304" pitchFamily="18" charset="0"/>
                <a:cs typeface="Times New Roman" panose="02020603050405020304" pitchFamily="18" charset="0"/>
              </a:rPr>
              <a:t>Essay of Dramatic Poesy, </a:t>
            </a:r>
            <a:r>
              <a:rPr lang="en-GB" dirty="0">
                <a:latin typeface="Times New Roman" panose="02020603050405020304" pitchFamily="18" charset="0"/>
                <a:cs typeface="Times New Roman" panose="02020603050405020304" pitchFamily="18" charset="0"/>
              </a:rPr>
              <a:t>Dryden presented a model of the new prose, which was completely different from the prose of Bacon, Milton and Browne. He wrote in a plain, simple and exact style, free from all exaggerations. His Fables and the Preface to them are fine examples of the prose style which Dryden was introducing. This style is, in fact, the most admirably suited to strictly prosaic purposes—correct but not tame, easy but not slipshod, forcible but not unnatural, eloquent but not declamatory, graceful but not lacking in vigour. Of course, it does not have charm and an atmosphere which we associate with imaginative writing, but Dryden never professed to provide that also. On the whole, for general purposes, for which prose medium is required, the style of Dryden is the most suitable.</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2693028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16182"/>
          </a:xfrm>
        </p:spPr>
        <p:txBody>
          <a:bodyPr>
            <a:normAutofit fontScale="90000"/>
          </a:bodyPr>
          <a:lstStyle/>
          <a:p>
            <a:pPr algn="ctr"/>
            <a:r>
              <a:rPr lang="ru-RU" dirty="0"/>
              <a:t> </a:t>
            </a:r>
            <a:r>
              <a:rPr lang="en-GB" sz="2800" b="1" dirty="0">
                <a:latin typeface="Times New Roman" panose="02020603050405020304" pitchFamily="18" charset="0"/>
                <a:cs typeface="Times New Roman" panose="02020603050405020304" pitchFamily="18" charset="0"/>
              </a:rPr>
              <a:t>John </a:t>
            </a:r>
            <a:r>
              <a:rPr lang="en-GB" sz="2800" b="1" dirty="0" smtClean="0">
                <a:latin typeface="Times New Roman" panose="02020603050405020304" pitchFamily="18" charset="0"/>
                <a:cs typeface="Times New Roman" panose="02020603050405020304" pitchFamily="18" charset="0"/>
              </a:rPr>
              <a:t>Bunyan</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981308"/>
            <a:ext cx="10515600" cy="5501554"/>
          </a:xfrm>
        </p:spPr>
        <p:txBody>
          <a:bodyPr>
            <a:normAutofit fontScale="92500" lnSpcReduction="10000"/>
          </a:bodyPr>
          <a:lstStyle/>
          <a:p>
            <a:pPr algn="just">
              <a:lnSpc>
                <a:spcPct val="100000"/>
              </a:lnSpc>
            </a:pPr>
            <a:r>
              <a:rPr lang="en-GB" b="1" dirty="0">
                <a:latin typeface="Times New Roman" panose="02020603050405020304" pitchFamily="18" charset="0"/>
                <a:cs typeface="Times New Roman" panose="02020603050405020304" pitchFamily="18" charset="0"/>
              </a:rPr>
              <a:t>John Bunyan</a:t>
            </a:r>
            <a:r>
              <a:rPr lang="en-GB" dirty="0">
                <a:latin typeface="Times New Roman" panose="02020603050405020304" pitchFamily="18" charset="0"/>
                <a:cs typeface="Times New Roman" panose="02020603050405020304" pitchFamily="18" charset="0"/>
              </a:rPr>
              <a:t> (1628-1688). Next to Dryden, Bunyan was the greatest prose-writer of the period. Like Milton, he was imbued with the spirit of Puritanism, and in fact, if Milton is the greatest poet of Puritanism, Bunyan is its greatest story-teller. To him also goes the credit of being the precursor of the English novel. His greatest work is </a:t>
            </a:r>
            <a:r>
              <a:rPr lang="en-GB" b="1" i="1" dirty="0">
                <a:latin typeface="Times New Roman" panose="02020603050405020304" pitchFamily="18" charset="0"/>
                <a:cs typeface="Times New Roman" panose="02020603050405020304" pitchFamily="18" charset="0"/>
              </a:rPr>
              <a:t>The Pilgrim’s Progress</a:t>
            </a:r>
            <a:r>
              <a:rPr lang="en-GB" i="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Just as Milton wrote his </a:t>
            </a:r>
            <a:r>
              <a:rPr lang="en-GB" dirty="0" smtClean="0">
                <a:latin typeface="Times New Roman" panose="02020603050405020304" pitchFamily="18" charset="0"/>
                <a:cs typeface="Times New Roman" panose="02020603050405020304" pitchFamily="18" charset="0"/>
              </a:rPr>
              <a:t>“</a:t>
            </a:r>
            <a:r>
              <a:rPr lang="en-GB" b="1" i="1" dirty="0" smtClean="0">
                <a:latin typeface="Times New Roman" panose="02020603050405020304" pitchFamily="18" charset="0"/>
                <a:cs typeface="Times New Roman" panose="02020603050405020304" pitchFamily="18" charset="0"/>
              </a:rPr>
              <a:t>Paradise Lost” </a:t>
            </a:r>
            <a:r>
              <a:rPr lang="en-GB" dirty="0" smtClean="0">
                <a:latin typeface="Times New Roman" panose="02020603050405020304" pitchFamily="18" charset="0"/>
                <a:cs typeface="Times New Roman" panose="02020603050405020304" pitchFamily="18" charset="0"/>
              </a:rPr>
              <a:t>to </a:t>
            </a:r>
            <a:r>
              <a:rPr lang="en-GB" dirty="0">
                <a:latin typeface="Times New Roman" panose="02020603050405020304" pitchFamily="18" charset="0"/>
                <a:cs typeface="Times New Roman" panose="02020603050405020304" pitchFamily="18" charset="0"/>
              </a:rPr>
              <a:t>justify the ways to God to </a:t>
            </a:r>
            <a:r>
              <a:rPr lang="en-GB" dirty="0" smtClean="0">
                <a:latin typeface="Times New Roman" panose="02020603050405020304" pitchFamily="18" charset="0"/>
                <a:cs typeface="Times New Roman" panose="02020603050405020304" pitchFamily="18" charset="0"/>
              </a:rPr>
              <a:t>men, </a:t>
            </a:r>
            <a:r>
              <a:rPr lang="en-GB" dirty="0">
                <a:latin typeface="Times New Roman" panose="02020603050405020304" pitchFamily="18" charset="0"/>
                <a:cs typeface="Times New Roman" panose="02020603050405020304" pitchFamily="18" charset="0"/>
              </a:rPr>
              <a:t>Bunyan’s aim in </a:t>
            </a:r>
            <a:r>
              <a:rPr lang="en-GB" i="1" dirty="0">
                <a:latin typeface="Times New Roman" panose="02020603050405020304" pitchFamily="18" charset="0"/>
                <a:cs typeface="Times New Roman" panose="02020603050405020304" pitchFamily="18" charset="0"/>
              </a:rPr>
              <a:t>The Pilgrim’s Progress </a:t>
            </a:r>
            <a:r>
              <a:rPr lang="en-GB" dirty="0">
                <a:latin typeface="Times New Roman" panose="02020603050405020304" pitchFamily="18" charset="0"/>
                <a:cs typeface="Times New Roman" panose="02020603050405020304" pitchFamily="18" charset="0"/>
              </a:rPr>
              <a:t>was</a:t>
            </a:r>
            <a:r>
              <a:rPr lang="en-GB" i="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“to lead men and women into God’s way, the way of salvation, through a simple parable with homely characters and exciting events”. Like Milton, Bunyan was endowed with a highly developed imaginative faculty and artistic instinct. Both were deeply religious, and both, though they distrusted fiction, were the masters of fiction. </a:t>
            </a:r>
            <a:r>
              <a:rPr lang="en-GB" i="1" dirty="0">
                <a:latin typeface="Times New Roman" panose="02020603050405020304" pitchFamily="18" charset="0"/>
                <a:cs typeface="Times New Roman" panose="02020603050405020304" pitchFamily="18" charset="0"/>
              </a:rPr>
              <a:t>Paradise Lost </a:t>
            </a:r>
            <a:r>
              <a:rPr lang="en-GB" dirty="0">
                <a:latin typeface="Times New Roman" panose="02020603050405020304" pitchFamily="18" charset="0"/>
                <a:cs typeface="Times New Roman" panose="02020603050405020304" pitchFamily="18" charset="0"/>
              </a:rPr>
              <a:t>and </a:t>
            </a:r>
            <a:r>
              <a:rPr lang="en-GB" i="1" dirty="0">
                <a:latin typeface="Times New Roman" panose="02020603050405020304" pitchFamily="18" charset="0"/>
                <a:cs typeface="Times New Roman" panose="02020603050405020304" pitchFamily="18" charset="0"/>
              </a:rPr>
              <a:t>The Pilgrim’s Progress </a:t>
            </a:r>
            <a:r>
              <a:rPr lang="en-GB" dirty="0">
                <a:latin typeface="Times New Roman" panose="02020603050405020304" pitchFamily="18" charset="0"/>
                <a:cs typeface="Times New Roman" panose="02020603050405020304" pitchFamily="18" charset="0"/>
              </a:rPr>
              <a:t>have still survived among thousands of equally fervent religious works of the seventeenth century because both of them are masterpieces of literary art, which instruct as well please even those who have no faith in those instructions.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09886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Political Context</a:t>
            </a:r>
            <a:endParaRPr lang="ru-RU" b="1" dirty="0"/>
          </a:p>
        </p:txBody>
      </p:sp>
      <p:sp>
        <p:nvSpPr>
          <p:cNvPr id="3" name="Объект 2"/>
          <p:cNvSpPr>
            <a:spLocks noGrp="1"/>
          </p:cNvSpPr>
          <p:nvPr>
            <p:ph idx="1"/>
          </p:nvPr>
        </p:nvSpPr>
        <p:spPr/>
        <p:txBody>
          <a:bodyPr>
            <a:normAutofit/>
          </a:bodyPr>
          <a:lstStyle/>
          <a:p>
            <a:pPr algn="just"/>
            <a:r>
              <a:rPr lang="en-US" dirty="0"/>
              <a:t>England and Scotland were united </a:t>
            </a:r>
            <a:r>
              <a:rPr lang="en-US" dirty="0" smtClean="0"/>
              <a:t>under The </a:t>
            </a:r>
            <a:r>
              <a:rPr lang="en-US" dirty="0"/>
              <a:t>Stuart rule after 1603, but remained legally independent with separate political, legal and ecclesiastical systems. </a:t>
            </a:r>
            <a:r>
              <a:rPr lang="en-US" dirty="0" smtClean="0"/>
              <a:t>Despite </a:t>
            </a:r>
            <a:r>
              <a:rPr lang="en-US" dirty="0"/>
              <a:t>domestic strife, the British population grew and its economy prospered. Trade and colonization were extended around the world, while business and commerce grew increasingly sophisticated. The 17th Century was an age of enormous intellectual advance, producing some of Britain's (and the world's) greatest writers (Milton, Dryden), philosophers </a:t>
            </a:r>
            <a:r>
              <a:rPr lang="en-US" dirty="0" smtClean="0"/>
              <a:t>(Thomas Hobbes</a:t>
            </a:r>
            <a:r>
              <a:rPr lang="en-US" dirty="0"/>
              <a:t>, </a:t>
            </a:r>
            <a:r>
              <a:rPr lang="en-US" dirty="0" smtClean="0"/>
              <a:t>John Locke</a:t>
            </a:r>
            <a:r>
              <a:rPr lang="en-US" dirty="0"/>
              <a:t>) and scientists </a:t>
            </a:r>
            <a:r>
              <a:rPr lang="en-US" dirty="0" smtClean="0"/>
              <a:t>(Isaac Newton</a:t>
            </a:r>
            <a:r>
              <a:rPr lang="en-US" dirty="0"/>
              <a:t>, </a:t>
            </a:r>
            <a:r>
              <a:rPr lang="en-US" dirty="0" smtClean="0"/>
              <a:t>Robert Boyle</a:t>
            </a:r>
            <a:r>
              <a:rPr lang="en-US" dirty="0"/>
              <a:t>, </a:t>
            </a:r>
            <a:r>
              <a:rPr lang="en-US" dirty="0" smtClean="0"/>
              <a:t>Robert Hooke).</a:t>
            </a:r>
            <a:endParaRPr lang="ru-RU" dirty="0"/>
          </a:p>
        </p:txBody>
      </p:sp>
    </p:spTree>
    <p:extLst>
      <p:ext uri="{BB962C8B-B14F-4D97-AF65-F5344CB8AC3E}">
        <p14:creationId xmlns:p14="http://schemas.microsoft.com/office/powerpoint/2010/main" xmlns="" val="293414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GB" sz="2800" b="1" dirty="0">
                <a:latin typeface="Times New Roman" panose="02020603050405020304" pitchFamily="18" charset="0"/>
                <a:cs typeface="Times New Roman" panose="02020603050405020304" pitchFamily="18" charset="0"/>
              </a:rPr>
              <a:t>John </a:t>
            </a:r>
            <a:r>
              <a:rPr lang="en-GB" sz="2800" b="1" dirty="0" smtClean="0">
                <a:latin typeface="Times New Roman" panose="02020603050405020304" pitchFamily="18" charset="0"/>
                <a:cs typeface="Times New Roman" panose="02020603050405020304" pitchFamily="18" charset="0"/>
              </a:rPr>
              <a:t>Bunyan</a:t>
            </a:r>
            <a:r>
              <a:rPr lang="en-GB"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20000"/>
          </a:bodyPr>
          <a:lstStyle/>
          <a:p>
            <a:pPr algn="just"/>
            <a:r>
              <a:rPr lang="en-GB" dirty="0"/>
              <a:t>In </a:t>
            </a:r>
            <a:r>
              <a:rPr lang="en-GB" i="1" dirty="0"/>
              <a:t>The Pilgrim’s Progress, </a:t>
            </a:r>
            <a:r>
              <a:rPr lang="en-GB" dirty="0"/>
              <a:t>Bunyan has described the pilgrimage of the Christian to the Heavenly City, the trials, tribulations and temptations which he meets in the way in the form of events and characters, who abstract and help him, and his ultimately reaching the goal. It is written in the form of allegory. The style is terse, simple and vivid, and it appeals to the cultured as well as to the unlettered. As </a:t>
            </a:r>
            <a:r>
              <a:rPr lang="en-GB" dirty="0" err="1"/>
              <a:t>Dr.</a:t>
            </a:r>
            <a:r>
              <a:rPr lang="en-GB" dirty="0"/>
              <a:t> Johnson remarked: “This is the great merit of the book, that the most cultivated man cannot find anything to praise more highly, and the child knows nothing more amusing.” </a:t>
            </a:r>
            <a:r>
              <a:rPr lang="en-GB" i="1" dirty="0"/>
              <a:t>The Pilgrim’s Progress </a:t>
            </a:r>
            <a:r>
              <a:rPr lang="en-GB" dirty="0"/>
              <a:t>has all the basic requirements of the traditional type of English novel. It has a good story; the characters are interesting and possess individuality and freshness; the conversation is arresting; the descriptions are vivid; the narrative continuously moves towards a definite end, above all, it has a literary style through which the writer’s personality clearly emanates. </a:t>
            </a:r>
            <a:r>
              <a:rPr lang="en-GB" i="1" dirty="0"/>
              <a:t>The Pilgrim’s Progress </a:t>
            </a:r>
            <a:r>
              <a:rPr lang="en-GB" dirty="0"/>
              <a:t>is a work of superb literary genius, and it is unsurpassed as an example of plain English.</a:t>
            </a:r>
            <a:endParaRPr lang="ru-RU" dirty="0"/>
          </a:p>
          <a:p>
            <a:endParaRPr lang="ru-RU" dirty="0"/>
          </a:p>
        </p:txBody>
      </p:sp>
    </p:spTree>
    <p:extLst>
      <p:ext uri="{BB962C8B-B14F-4D97-AF65-F5344CB8AC3E}">
        <p14:creationId xmlns:p14="http://schemas.microsoft.com/office/powerpoint/2010/main" xmlns="" val="3140611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71216"/>
          </a:xfrm>
        </p:spPr>
        <p:txBody>
          <a:bodyPr>
            <a:normAutofit fontScale="90000"/>
          </a:bodyPr>
          <a:lstStyle/>
          <a:p>
            <a:pPr algn="ctr"/>
            <a:r>
              <a:rPr lang="en-GB" sz="2800" b="1" dirty="0">
                <a:latin typeface="Times New Roman" panose="02020603050405020304" pitchFamily="18" charset="0"/>
                <a:cs typeface="Times New Roman" panose="02020603050405020304" pitchFamily="18" charset="0"/>
              </a:rPr>
              <a:t>John </a:t>
            </a:r>
            <a:r>
              <a:rPr lang="en-GB" sz="2800" b="1" dirty="0" smtClean="0">
                <a:latin typeface="Times New Roman" panose="02020603050405020304" pitchFamily="18" charset="0"/>
                <a:cs typeface="Times New Roman" panose="02020603050405020304" pitchFamily="18" charset="0"/>
              </a:rPr>
              <a:t>Bunyan</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836342"/>
            <a:ext cx="10515600" cy="5340621"/>
          </a:xfrm>
        </p:spPr>
        <p:txBody>
          <a:bodyPr>
            <a:normAutofit/>
          </a:bodyPr>
          <a:lstStyle/>
          <a:p>
            <a:pPr algn="just"/>
            <a:r>
              <a:rPr lang="en-GB" dirty="0"/>
              <a:t>The prose of Bunyan shows clearly the influence of the English translation of the Bible (The Authorized Version). He was neither a scholar, nor did he belong to any literary school; all that he knew and learned was derived straight from the English Bible. He was an unlettered country tinker believing in righteousness and in disgust with the corruption and degradation that prevailed all around him. What he wrote came straight from his heart, and he wrote in the language which came natural to him. Thus his works born of moral earnestness and extreme sincerity have acquired true literary significance and wide and enduring popularity. It is quite true to call him the pioneer of the modern novel, because he had the qualities of the great story-teller, deep insight into character, humour, pathos, and the visualising imagination of a dramatic artist.</a:t>
            </a:r>
            <a:endParaRPr lang="ru-RU" dirty="0"/>
          </a:p>
          <a:p>
            <a:endParaRPr lang="ru-RU" dirty="0"/>
          </a:p>
        </p:txBody>
      </p:sp>
    </p:spTree>
    <p:extLst>
      <p:ext uri="{BB962C8B-B14F-4D97-AF65-F5344CB8AC3E}">
        <p14:creationId xmlns:p14="http://schemas.microsoft.com/office/powerpoint/2010/main" xmlns="" val="1082914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27334"/>
          </a:xfrm>
        </p:spPr>
        <p:txBody>
          <a:bodyPr>
            <a:normAutofit fontScale="90000"/>
          </a:bodyPr>
          <a:lstStyle/>
          <a:p>
            <a:pPr algn="ctr"/>
            <a:r>
              <a:rPr lang="ru-RU" sz="2800" b="1" dirty="0" err="1">
                <a:latin typeface="Times New Roman" panose="02020603050405020304" pitchFamily="18" charset="0"/>
                <a:cs typeface="Times New Roman" panose="02020603050405020304" pitchFamily="18" charset="0"/>
              </a:rPr>
              <a:t>Restoration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Poetry</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869795"/>
            <a:ext cx="10515600" cy="5307168"/>
          </a:xfrm>
        </p:spPr>
        <p:txBody>
          <a:bodyPr>
            <a:normAutofit/>
          </a:bodyPr>
          <a:lstStyle/>
          <a:p>
            <a:pPr algn="just">
              <a:lnSpc>
                <a:spcPct val="150000"/>
              </a:lnSpc>
            </a:pPr>
            <a:r>
              <a:rPr lang="en-GB" dirty="0">
                <a:latin typeface="Times New Roman" panose="02020603050405020304" pitchFamily="18" charset="0"/>
                <a:cs typeface="Times New Roman" panose="02020603050405020304" pitchFamily="18" charset="0"/>
              </a:rPr>
              <a:t>The Restoration poetry was mostly satirical, realistic and written in the heroic couplet, of which Dryden was the supreme master. The poetry </a:t>
            </a:r>
            <a:r>
              <a:rPr lang="en-GB" dirty="0" smtClean="0">
                <a:latin typeface="Times New Roman" panose="02020603050405020304" pitchFamily="18" charset="0"/>
                <a:cs typeface="Times New Roman" panose="02020603050405020304" pitchFamily="18" charset="0"/>
              </a:rPr>
              <a:t>of that time possess </a:t>
            </a:r>
            <a:r>
              <a:rPr lang="en-GB" dirty="0">
                <a:latin typeface="Times New Roman" panose="02020603050405020304" pitchFamily="18" charset="0"/>
                <a:cs typeface="Times New Roman" panose="02020603050405020304" pitchFamily="18" charset="0"/>
              </a:rPr>
              <a:t>all the characteristics of the Restoration period and is therefore thoroughly representative of that age. It does not have the poetic glow, the spiritual fervour, the </a:t>
            </a:r>
            <a:r>
              <a:rPr lang="en-GB" dirty="0" smtClean="0">
                <a:latin typeface="Times New Roman" panose="02020603050405020304" pitchFamily="18" charset="0"/>
                <a:cs typeface="Times New Roman" panose="02020603050405020304" pitchFamily="18" charset="0"/>
              </a:rPr>
              <a:t>moral aspects </a:t>
            </a:r>
            <a:r>
              <a:rPr lang="en-GB" dirty="0">
                <a:latin typeface="Times New Roman" panose="02020603050405020304" pitchFamily="18" charset="0"/>
                <a:cs typeface="Times New Roman" panose="02020603050405020304" pitchFamily="18" charset="0"/>
              </a:rPr>
              <a:t>and </a:t>
            </a:r>
            <a:r>
              <a:rPr lang="en-GB" dirty="0" smtClean="0">
                <a:latin typeface="Times New Roman" panose="02020603050405020304" pitchFamily="18" charset="0"/>
                <a:cs typeface="Times New Roman" panose="02020603050405020304" pitchFamily="18" charset="0"/>
              </a:rPr>
              <a:t>philosophical ideas, they were </a:t>
            </a:r>
            <a:r>
              <a:rPr lang="en-GB" dirty="0">
                <a:latin typeface="Times New Roman" panose="02020603050405020304" pitchFamily="18" charset="0"/>
                <a:cs typeface="Times New Roman" panose="02020603050405020304" pitchFamily="18" charset="0"/>
              </a:rPr>
              <a:t>sadly lacking in the Restoration period. But it has the formalism, the intellectual precision, the argumentative skill and realism which were the main characteristics of that age.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84529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Dr. Samuel </a:t>
            </a:r>
            <a:r>
              <a:rPr lang="en-US" b="1" dirty="0" smtClean="0"/>
              <a:t>Jonson</a:t>
            </a:r>
            <a:r>
              <a:rPr lang="en-US" b="1" dirty="0"/>
              <a:t> </a:t>
            </a:r>
            <a:r>
              <a:rPr lang="en-US" b="1" dirty="0" smtClean="0"/>
              <a:t>and James </a:t>
            </a:r>
            <a:r>
              <a:rPr lang="en-US" b="1" dirty="0"/>
              <a:t>Boswell</a:t>
            </a:r>
            <a:endParaRPr lang="ru-RU" dirty="0"/>
          </a:p>
        </p:txBody>
      </p:sp>
      <p:sp>
        <p:nvSpPr>
          <p:cNvPr id="3" name="Объект 2"/>
          <p:cNvSpPr>
            <a:spLocks noGrp="1"/>
          </p:cNvSpPr>
          <p:nvPr>
            <p:ph idx="1"/>
          </p:nvPr>
        </p:nvSpPr>
        <p:spPr/>
        <p:txBody>
          <a:bodyPr>
            <a:normAutofit lnSpcReduction="10000"/>
          </a:bodyPr>
          <a:lstStyle/>
          <a:p>
            <a:pPr algn="just"/>
            <a:r>
              <a:rPr lang="en-US" b="1" i="1" dirty="0"/>
              <a:t>Dr. Samuel Jonson</a:t>
            </a:r>
            <a:r>
              <a:rPr lang="en-US" b="1" dirty="0"/>
              <a:t> </a:t>
            </a:r>
            <a:r>
              <a:rPr lang="en-US" dirty="0"/>
              <a:t>was always poor and therefore had to do all kinds of literary work, even if he did not like it. His famous "Dictionary" appeared in 1755 and went into 5 editions in his own life. He was a kind of literary ruler, giving judgements on books and authors like a god. Late in his life he wrote his "Lives of the Poets" (1779-81) with decision and clear expression.</a:t>
            </a:r>
            <a:endParaRPr lang="ru-RU" dirty="0"/>
          </a:p>
          <a:p>
            <a:pPr algn="just"/>
            <a:r>
              <a:rPr lang="en-US" dirty="0"/>
              <a:t>His own writings are less important than what he said, and a record of his conversation has fortunately been preserved for us in the "Life of Johnson" (1791) by his friend </a:t>
            </a:r>
            <a:r>
              <a:rPr lang="en-US" b="1" i="1" dirty="0"/>
              <a:t>James Boswell</a:t>
            </a:r>
            <a:r>
              <a:rPr lang="en-US" b="1" dirty="0"/>
              <a:t>. </a:t>
            </a:r>
            <a:r>
              <a:rPr lang="en-US" dirty="0"/>
              <a:t>This is the greatest biography in English. Johnson's "</a:t>
            </a:r>
            <a:r>
              <a:rPr lang="en-US" dirty="0" err="1"/>
              <a:t>Raselas</a:t>
            </a:r>
            <a:r>
              <a:rPr lang="en-US" dirty="0"/>
              <a:t> Prince of Abyssinia" (1759) is a kind of a novel; at least it has a story. Johnson wrote this book in one week to pay for the mother's funeral.</a:t>
            </a:r>
            <a:endParaRPr lang="ru-RU" dirty="0"/>
          </a:p>
          <a:p>
            <a:endParaRPr lang="ru-RU" dirty="0"/>
          </a:p>
        </p:txBody>
      </p:sp>
    </p:spTree>
    <p:extLst>
      <p:ext uri="{BB962C8B-B14F-4D97-AF65-F5344CB8AC3E}">
        <p14:creationId xmlns:p14="http://schemas.microsoft.com/office/powerpoint/2010/main" xmlns="" val="542340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8369" y="143218"/>
            <a:ext cx="10515600" cy="903384"/>
          </a:xfrm>
        </p:spPr>
        <p:txBody>
          <a:bodyPr>
            <a:normAutofit fontScale="90000"/>
          </a:bodyPr>
          <a:lstStyle/>
          <a:p>
            <a:pPr algn="ctr"/>
            <a:r>
              <a:rPr lang="en-US" sz="3600" b="1" dirty="0" smtClean="0"/>
              <a:t>Samuel Johnson (1709-1784)</a:t>
            </a:r>
            <a:r>
              <a:rPr lang="en-US" b="1" dirty="0" smtClean="0"/>
              <a:t/>
            </a:r>
            <a:br>
              <a:rPr lang="en-US" b="1" dirty="0" smtClean="0"/>
            </a:br>
            <a:endParaRPr lang="ru-RU" dirty="0"/>
          </a:p>
        </p:txBody>
      </p:sp>
      <p:sp>
        <p:nvSpPr>
          <p:cNvPr id="3" name="Объект 2"/>
          <p:cNvSpPr>
            <a:spLocks noGrp="1"/>
          </p:cNvSpPr>
          <p:nvPr>
            <p:ph idx="1"/>
          </p:nvPr>
        </p:nvSpPr>
        <p:spPr>
          <a:xfrm>
            <a:off x="286439" y="771180"/>
            <a:ext cx="11710930" cy="5827923"/>
          </a:xfrm>
        </p:spPr>
        <p:txBody>
          <a:bodyPr/>
          <a:lstStyle/>
          <a:p>
            <a:pPr algn="just">
              <a:buNone/>
            </a:pPr>
            <a:r>
              <a:rPr lang="en-US" dirty="0" smtClean="0"/>
              <a:t>   </a:t>
            </a:r>
            <a:r>
              <a:rPr lang="en-US" sz="2400" dirty="0" smtClean="0"/>
              <a:t>Samuel Johnson – poet, biographer, lexicographer and essayist – has been described as ‘arguably the most distinguished man of letters in English history’ (the </a:t>
            </a:r>
            <a:r>
              <a:rPr lang="en-US" sz="2400" i="1" dirty="0" smtClean="0"/>
              <a:t>Oxford Dictionary of National Biography</a:t>
            </a:r>
            <a:r>
              <a:rPr lang="en-US" sz="2400" dirty="0" smtClean="0"/>
              <a:t>).</a:t>
            </a:r>
          </a:p>
          <a:p>
            <a:pPr algn="just">
              <a:buNone/>
            </a:pPr>
            <a:r>
              <a:rPr lang="en-US" sz="2400" dirty="0" smtClean="0"/>
              <a:t>   Samuel Johnson was born in 1709 in </a:t>
            </a:r>
            <a:r>
              <a:rPr lang="en-US" sz="2400" dirty="0" err="1" smtClean="0"/>
              <a:t>Lichfield</a:t>
            </a:r>
            <a:r>
              <a:rPr lang="en-US" sz="2400" dirty="0" smtClean="0"/>
              <a:t>, Staffordshire. The son of a bookseller, he rose to become one of the greatest literary figures of the eighteenth century, most famously compiling </a:t>
            </a:r>
            <a:r>
              <a:rPr lang="en-US" sz="2400" b="1" i="1" dirty="0" smtClean="0"/>
              <a:t>A Dictionary of the English Language</a:t>
            </a:r>
            <a:r>
              <a:rPr lang="en-US" sz="2400" b="1" dirty="0" smtClean="0"/>
              <a:t>.</a:t>
            </a:r>
          </a:p>
          <a:p>
            <a:pPr algn="just">
              <a:buNone/>
            </a:pPr>
            <a:r>
              <a:rPr lang="en-US" sz="2400" dirty="0" smtClean="0"/>
              <a:t>   Today, according to </a:t>
            </a:r>
            <a:r>
              <a:rPr lang="en-US" sz="2400" i="1" dirty="0" smtClean="0"/>
              <a:t>The Oxford Dictionary of Quotations</a:t>
            </a:r>
            <a:r>
              <a:rPr lang="en-US" sz="2400" dirty="0" smtClean="0"/>
              <a:t>, Johnson is the second most-quoted Englishman. He most famously said ‘...when a man is tired of London, he is tired of life’.</a:t>
            </a:r>
          </a:p>
          <a:p>
            <a:pPr algn="just">
              <a:buNone/>
            </a:pPr>
            <a:r>
              <a:rPr lang="en-US" sz="2400" dirty="0" smtClean="0"/>
              <a:t>   Other works by Johnson in the 1740s and 1750s include the long poem </a:t>
            </a:r>
            <a:r>
              <a:rPr lang="en-US" sz="2400" i="1" dirty="0" smtClean="0"/>
              <a:t>The Vanity of Human Wishes</a:t>
            </a:r>
            <a:r>
              <a:rPr lang="en-US" sz="2400" dirty="0" smtClean="0"/>
              <a:t> (1749), the play </a:t>
            </a:r>
            <a:r>
              <a:rPr lang="en-US" sz="2400" i="1" dirty="0" smtClean="0"/>
              <a:t>Irene</a:t>
            </a:r>
            <a:r>
              <a:rPr lang="en-US" sz="2400" dirty="0" smtClean="0"/>
              <a:t> (performed in 1749, to little success) and the essay series titled </a:t>
            </a:r>
            <a:r>
              <a:rPr lang="en-US" sz="2400" i="1" dirty="0" smtClean="0"/>
              <a:t>The Rambler</a:t>
            </a:r>
            <a:r>
              <a:rPr lang="en-US" sz="2400" dirty="0" smtClean="0"/>
              <a:t>, in which he discusses the critical literary issues of his day.</a:t>
            </a:r>
            <a:endParaRPr lang="ru-RU" sz="2400" dirty="0"/>
          </a:p>
        </p:txBody>
      </p:sp>
    </p:spTree>
    <p:extLst>
      <p:ext uri="{BB962C8B-B14F-4D97-AF65-F5344CB8AC3E}">
        <p14:creationId xmlns:p14="http://schemas.microsoft.com/office/powerpoint/2010/main" xmlns="" val="2878754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0354" y="406122"/>
            <a:ext cx="6762386" cy="1311842"/>
          </a:xfrm>
        </p:spPr>
        <p:txBody>
          <a:bodyPr>
            <a:normAutofit fontScale="90000"/>
          </a:bodyPr>
          <a:lstStyle/>
          <a:p>
            <a:pPr algn="ctr"/>
            <a:r>
              <a:rPr lang="ru-RU" dirty="0"/>
              <a:t/>
            </a:r>
            <a:br>
              <a:rPr lang="ru-RU" dirty="0"/>
            </a:br>
            <a:r>
              <a:rPr lang="en-US" sz="3600" b="1" dirty="0" smtClean="0"/>
              <a:t>Samuel Johnson’s</a:t>
            </a:r>
            <a:br>
              <a:rPr lang="en-US" sz="3600" b="1" dirty="0" smtClean="0"/>
            </a:br>
            <a:r>
              <a:rPr lang="en-US" sz="3600" b="1" dirty="0" err="1" smtClean="0"/>
              <a:t>Quatations</a:t>
            </a:r>
            <a:endParaRPr lang="ru-RU" sz="3600" b="1" dirty="0"/>
          </a:p>
        </p:txBody>
      </p:sp>
      <p:pic>
        <p:nvPicPr>
          <p:cNvPr id="1026" name="Picture 2" descr="C:\Users\Администратор\Desktop\unnamed.jpg"/>
          <p:cNvPicPr>
            <a:picLocks noGrp="1" noChangeAspect="1" noChangeArrowheads="1"/>
          </p:cNvPicPr>
          <p:nvPr>
            <p:ph idx="1"/>
          </p:nvPr>
        </p:nvPicPr>
        <p:blipFill>
          <a:blip r:embed="rId2" cstate="print"/>
          <a:srcRect/>
          <a:stretch>
            <a:fillRect/>
          </a:stretch>
        </p:blipFill>
        <p:spPr bwMode="auto">
          <a:xfrm>
            <a:off x="7813964" y="920410"/>
            <a:ext cx="4378036" cy="4516562"/>
          </a:xfrm>
          <a:prstGeom prst="rect">
            <a:avLst/>
          </a:prstGeom>
          <a:noFill/>
        </p:spPr>
      </p:pic>
      <p:sp>
        <p:nvSpPr>
          <p:cNvPr id="4" name="Прямоугольник 3"/>
          <p:cNvSpPr/>
          <p:nvPr/>
        </p:nvSpPr>
        <p:spPr>
          <a:xfrm>
            <a:off x="132202" y="1745673"/>
            <a:ext cx="7279980" cy="6217087"/>
          </a:xfrm>
          <a:prstGeom prst="rect">
            <a:avLst/>
          </a:prstGeom>
        </p:spPr>
        <p:txBody>
          <a:bodyPr wrap="square">
            <a:spAutoFit/>
          </a:bodyPr>
          <a:lstStyle/>
          <a:p>
            <a:r>
              <a:rPr lang="en-US" sz="2800" dirty="0" smtClean="0"/>
              <a:t>Almost every man wastes part of his life attempting to display qualities which he does not possess. </a:t>
            </a:r>
          </a:p>
          <a:p>
            <a:r>
              <a:rPr lang="en-US" sz="2800" dirty="0" smtClean="0"/>
              <a:t>Courage is the greatest of all virtues, because if you haven't courage, you may not have an opportunity to use any of the others. </a:t>
            </a:r>
          </a:p>
          <a:p>
            <a:endParaRPr lang="en-US" sz="2800" dirty="0" smtClean="0"/>
          </a:p>
          <a:p>
            <a:r>
              <a:rPr lang="en-US" sz="2800" dirty="0" smtClean="0"/>
              <a:t>Knowledge is of two kinds. We know the subject ourselves, or we know where we can find information upon it.</a:t>
            </a:r>
            <a:br>
              <a:rPr lang="en-US" sz="2800" dirty="0" smtClean="0"/>
            </a:br>
            <a:endParaRPr lang="en-US" sz="2800" dirty="0" smtClean="0"/>
          </a:p>
          <a:p>
            <a:endParaRPr lang="en-US" dirty="0" smtClean="0"/>
          </a:p>
          <a:p>
            <a:r>
              <a:rPr lang="en-US" dirty="0" smtClean="0"/>
              <a:t/>
            </a:r>
            <a:br>
              <a:rPr lang="en-US" dirty="0" smtClean="0"/>
            </a:br>
            <a:endParaRPr lang="en-US" dirty="0" smtClean="0"/>
          </a:p>
          <a:p>
            <a:endParaRPr lang="en-US" dirty="0" smtClean="0"/>
          </a:p>
          <a:p>
            <a:endParaRPr lang="ru-RU" dirty="0"/>
          </a:p>
        </p:txBody>
      </p:sp>
      <p:sp>
        <p:nvSpPr>
          <p:cNvPr id="5" name="Прямоугольник 4"/>
          <p:cNvSpPr/>
          <p:nvPr/>
        </p:nvSpPr>
        <p:spPr>
          <a:xfrm>
            <a:off x="526474" y="180109"/>
            <a:ext cx="7282148" cy="2031325"/>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p:txBody>
      </p:sp>
    </p:spTree>
    <p:extLst>
      <p:ext uri="{BB962C8B-B14F-4D97-AF65-F5344CB8AC3E}">
        <p14:creationId xmlns:p14="http://schemas.microsoft.com/office/powerpoint/2010/main" xmlns="" val="3083199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98656"/>
          </a:xfrm>
        </p:spPr>
        <p:txBody>
          <a:bodyPr>
            <a:normAutofit fontScale="90000"/>
          </a:bodyPr>
          <a:lstStyle/>
          <a:p>
            <a:pPr algn="ctr"/>
            <a:r>
              <a:rPr lang="ru-RU" sz="3600" dirty="0" err="1" smtClean="0"/>
              <a:t>Dictionary</a:t>
            </a:r>
            <a:r>
              <a:rPr lang="ru-RU" sz="3600" dirty="0" smtClean="0"/>
              <a:t> </a:t>
            </a:r>
            <a:r>
              <a:rPr lang="ru-RU" sz="3600" dirty="0" err="1" smtClean="0"/>
              <a:t>of</a:t>
            </a:r>
            <a:r>
              <a:rPr lang="ru-RU" sz="3600" dirty="0" smtClean="0"/>
              <a:t> </a:t>
            </a:r>
            <a:r>
              <a:rPr lang="ru-RU" sz="3600" dirty="0" err="1" smtClean="0"/>
              <a:t>the</a:t>
            </a:r>
            <a:r>
              <a:rPr lang="ru-RU" sz="3600" dirty="0" smtClean="0"/>
              <a:t> </a:t>
            </a:r>
            <a:r>
              <a:rPr lang="ru-RU" sz="3600" dirty="0" err="1" smtClean="0"/>
              <a:t>English</a:t>
            </a:r>
            <a:r>
              <a:rPr lang="ru-RU" sz="3600" dirty="0" smtClean="0"/>
              <a:t> </a:t>
            </a:r>
            <a:r>
              <a:rPr lang="ru-RU" sz="3600" dirty="0" err="1" smtClean="0"/>
              <a:t>Language</a:t>
            </a:r>
            <a:r>
              <a:rPr lang="ru-RU" sz="3600" dirty="0" smtClean="0"/>
              <a:t/>
            </a:r>
            <a:br>
              <a:rPr lang="ru-RU" sz="3600" dirty="0" smtClean="0"/>
            </a:br>
            <a:r>
              <a:rPr lang="ru-RU" sz="3600" dirty="0" err="1" smtClean="0"/>
              <a:t>by</a:t>
            </a:r>
            <a:r>
              <a:rPr lang="ru-RU" sz="3600" dirty="0" smtClean="0"/>
              <a:t> </a:t>
            </a:r>
            <a:r>
              <a:rPr lang="ru-RU" sz="3600" dirty="0" err="1" smtClean="0"/>
              <a:t>Samuel</a:t>
            </a:r>
            <a:r>
              <a:rPr lang="ru-RU" sz="3600" dirty="0" smtClean="0"/>
              <a:t> </a:t>
            </a:r>
            <a:r>
              <a:rPr lang="ru-RU" sz="3600" dirty="0" err="1" smtClean="0"/>
              <a:t>Johnson</a:t>
            </a:r>
            <a:endParaRPr lang="ru-RU" sz="36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6200000">
            <a:off x="3007124" y="1324729"/>
            <a:ext cx="5041684" cy="5754256"/>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06400" y="480292"/>
            <a:ext cx="5375564" cy="6225308"/>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60655" y="480292"/>
            <a:ext cx="5523344" cy="6299199"/>
          </a:xfrm>
          <a:prstGeom prst="rect">
            <a:avLst/>
          </a:prstGeom>
        </p:spPr>
      </p:pic>
    </p:spTree>
    <p:extLst>
      <p:ext uri="{BB962C8B-B14F-4D97-AF65-F5344CB8AC3E}">
        <p14:creationId xmlns:p14="http://schemas.microsoft.com/office/powerpoint/2010/main" xmlns="" val="1601456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95812" y="360217"/>
            <a:ext cx="3263503" cy="617912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76436" y="0"/>
            <a:ext cx="7056582" cy="6858000"/>
          </a:xfrm>
          <a:prstGeom prst="rect">
            <a:avLst/>
          </a:prstGeom>
        </p:spPr>
      </p:pic>
    </p:spTree>
    <p:extLst>
      <p:ext uri="{BB962C8B-B14F-4D97-AF65-F5344CB8AC3E}">
        <p14:creationId xmlns:p14="http://schemas.microsoft.com/office/powerpoint/2010/main" xmlns="" val="2099295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1762" y="341744"/>
            <a:ext cx="5533256" cy="6216073"/>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37382" y="341744"/>
            <a:ext cx="6253018" cy="6216073"/>
          </a:xfrm>
          <a:prstGeom prst="rect">
            <a:avLst/>
          </a:prstGeom>
        </p:spPr>
      </p:pic>
    </p:spTree>
    <p:extLst>
      <p:ext uri="{BB962C8B-B14F-4D97-AF65-F5344CB8AC3E}">
        <p14:creationId xmlns:p14="http://schemas.microsoft.com/office/powerpoint/2010/main" xmlns="" val="258759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Political Context</a:t>
            </a:r>
            <a:endParaRPr lang="ru-RU" b="1" dirty="0"/>
          </a:p>
        </p:txBody>
      </p:sp>
      <p:sp>
        <p:nvSpPr>
          <p:cNvPr id="3" name="Объект 2"/>
          <p:cNvSpPr>
            <a:spLocks noGrp="1"/>
          </p:cNvSpPr>
          <p:nvPr>
            <p:ph idx="1"/>
          </p:nvPr>
        </p:nvSpPr>
        <p:spPr>
          <a:xfrm>
            <a:off x="838200" y="1299990"/>
            <a:ext cx="10515600" cy="4876973"/>
          </a:xfrm>
        </p:spPr>
        <p:txBody>
          <a:bodyPr>
            <a:normAutofit/>
          </a:bodyPr>
          <a:lstStyle/>
          <a:p>
            <a:r>
              <a:rPr lang="en-US" dirty="0"/>
              <a:t>The Civil War between Charles I and Parliament </a:t>
            </a:r>
            <a:r>
              <a:rPr lang="en-US" dirty="0" smtClean="0"/>
              <a:t>(Oliver Cromwell</a:t>
            </a:r>
            <a:r>
              <a:rPr lang="en-US" dirty="0"/>
              <a:t>) (1642-1646), (1648- 1654)</a:t>
            </a:r>
            <a:endParaRPr lang="ru-RU" dirty="0"/>
          </a:p>
          <a:p>
            <a:pPr lvl="0"/>
            <a:r>
              <a:rPr lang="en-US" dirty="0" smtClean="0"/>
              <a:t>From </a:t>
            </a:r>
            <a:r>
              <a:rPr lang="en-US" dirty="0"/>
              <a:t>1649-1660 England was a semi-democratic republic. Until 1653 it </a:t>
            </a:r>
            <a:r>
              <a:rPr lang="en-US" dirty="0" smtClean="0"/>
              <a:t>was under </a:t>
            </a:r>
            <a:r>
              <a:rPr lang="en-US" dirty="0"/>
              <a:t>the rule of the House of Commons. </a:t>
            </a:r>
            <a:endParaRPr lang="en-US" dirty="0" smtClean="0"/>
          </a:p>
          <a:p>
            <a:pPr lvl="0"/>
            <a:r>
              <a:rPr lang="en-US" dirty="0" smtClean="0"/>
              <a:t>From  </a:t>
            </a:r>
            <a:r>
              <a:rPr lang="en-US" dirty="0"/>
              <a:t>1653 until  1658, </a:t>
            </a:r>
            <a:r>
              <a:rPr lang="en-US" dirty="0" smtClean="0"/>
              <a:t>Oliver Cromwell </a:t>
            </a:r>
            <a:r>
              <a:rPr lang="en-US" dirty="0"/>
              <a:t>was lord Protector of the Realm in place of a King and rather like </a:t>
            </a:r>
            <a:r>
              <a:rPr lang="en-US" dirty="0" smtClean="0"/>
              <a:t>a modern </a:t>
            </a:r>
            <a:r>
              <a:rPr lang="en-US" dirty="0"/>
              <a:t>President. </a:t>
            </a:r>
            <a:endParaRPr lang="en-US" dirty="0" smtClean="0"/>
          </a:p>
          <a:p>
            <a:r>
              <a:rPr lang="en-US" dirty="0" smtClean="0"/>
              <a:t>Then </a:t>
            </a:r>
            <a:r>
              <a:rPr lang="en-US" dirty="0"/>
              <a:t>Charles II was brought back from exile, the monarchy</a:t>
            </a:r>
            <a:br>
              <a:rPr lang="en-US" dirty="0"/>
            </a:br>
            <a:r>
              <a:rPr lang="en-US" dirty="0"/>
              <a:t>restored</a:t>
            </a:r>
            <a:r>
              <a:rPr lang="en-US" dirty="0" smtClean="0"/>
              <a:t>. </a:t>
            </a:r>
          </a:p>
          <a:p>
            <a:r>
              <a:rPr lang="en-US" dirty="0" smtClean="0"/>
              <a:t>The Puritan Movement, in 1620 "Mayflower" started to America. </a:t>
            </a:r>
          </a:p>
          <a:p>
            <a:pPr lvl="0"/>
            <a:endParaRPr lang="en-US" dirty="0" smtClean="0"/>
          </a:p>
          <a:p>
            <a:pPr lvl="0"/>
            <a:endParaRPr lang="ru-RU" dirty="0"/>
          </a:p>
          <a:p>
            <a:endParaRPr lang="ru-RU" dirty="0"/>
          </a:p>
        </p:txBody>
      </p:sp>
    </p:spTree>
    <p:extLst>
      <p:ext uri="{BB962C8B-B14F-4D97-AF65-F5344CB8AC3E}">
        <p14:creationId xmlns:p14="http://schemas.microsoft.com/office/powerpoint/2010/main" xmlns="" val="2872369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Richard </a:t>
            </a:r>
            <a:r>
              <a:rPr lang="en-US" b="1" dirty="0" smtClean="0"/>
              <a:t>Steele</a:t>
            </a:r>
            <a:r>
              <a:rPr lang="en-US" b="1" dirty="0"/>
              <a:t> </a:t>
            </a:r>
            <a:r>
              <a:rPr lang="en-US" b="1" dirty="0" smtClean="0"/>
              <a:t>and Joseph </a:t>
            </a:r>
            <a:r>
              <a:rPr lang="en-US" b="1" dirty="0"/>
              <a:t>Addison </a:t>
            </a:r>
            <a:r>
              <a:rPr lang="ru-RU" b="1" dirty="0"/>
              <a:t/>
            </a:r>
            <a:br>
              <a:rPr lang="ru-RU" b="1" dirty="0"/>
            </a:br>
            <a:endParaRPr lang="ru-RU" b="1" dirty="0"/>
          </a:p>
        </p:txBody>
      </p:sp>
      <p:sp>
        <p:nvSpPr>
          <p:cNvPr id="3" name="Объект 2"/>
          <p:cNvSpPr>
            <a:spLocks noGrp="1"/>
          </p:cNvSpPr>
          <p:nvPr>
            <p:ph idx="1"/>
          </p:nvPr>
        </p:nvSpPr>
        <p:spPr>
          <a:xfrm>
            <a:off x="838200" y="1690688"/>
            <a:ext cx="10515600" cy="4788171"/>
          </a:xfrm>
        </p:spPr>
        <p:txBody>
          <a:bodyPr>
            <a:normAutofit fontScale="92500" lnSpcReduction="10000"/>
          </a:bodyPr>
          <a:lstStyle/>
          <a:p>
            <a:pPr algn="just"/>
            <a:r>
              <a:rPr lang="en-US" b="1" dirty="0"/>
              <a:t>Richard Steele (1672-1729) and Joseph Addison </a:t>
            </a:r>
            <a:r>
              <a:rPr lang="en-US" dirty="0"/>
              <a:t>(1672-1719) worked together in producing "The </a:t>
            </a:r>
            <a:r>
              <a:rPr lang="en-US" dirty="0" err="1"/>
              <a:t>Tatler</a:t>
            </a:r>
            <a:r>
              <a:rPr lang="en-US" dirty="0"/>
              <a:t>", a paper of essays on various subjects. These essays, written in pure English prose without too much ‘ornament, helped towards the production of the novel; for they described the actions of imaginary characters, such as Sir Roger de </a:t>
            </a:r>
            <a:r>
              <a:rPr lang="en-US" dirty="0" err="1"/>
              <a:t>Ceverly</a:t>
            </a:r>
            <a:r>
              <a:rPr lang="en-US" dirty="0"/>
              <a:t>, who became a great favorite among readers.</a:t>
            </a:r>
            <a:endParaRPr lang="ru-RU" dirty="0"/>
          </a:p>
          <a:p>
            <a:pPr algn="just"/>
            <a:r>
              <a:rPr lang="en-US" dirty="0"/>
              <a:t>Addison and Steele were mild; Jonathan Swift was bitter satirist. At this time there was a fierce argument about the abilities and the books of the ancients and the moderns. In this battle of the books Swift supported his friend Temple by writing "The Battle of the Books" (1704) on the side of the ancients. His "Tale of a Tub" (</a:t>
            </a:r>
            <a:r>
              <a:rPr lang="ru-RU" dirty="0"/>
              <a:t>кадка</a:t>
            </a:r>
            <a:r>
              <a:rPr lang="en-US" dirty="0"/>
              <a:t>) (1704) attacked religious ideas, and annoyed a large number of readers</a:t>
            </a:r>
            <a:r>
              <a:rPr lang="en-US" dirty="0" smtClean="0"/>
              <a:t>.</a:t>
            </a:r>
            <a:r>
              <a:rPr lang="en-US" dirty="0"/>
              <a:t> Swift's famous satire, "Gulliver's Travels" (1726), is in 4 books. As a story it is popular with the young. </a:t>
            </a:r>
            <a:endParaRPr lang="ru-RU" dirty="0"/>
          </a:p>
          <a:p>
            <a:endParaRPr lang="ru-RU" dirty="0"/>
          </a:p>
          <a:p>
            <a:endParaRPr lang="ru-RU" dirty="0"/>
          </a:p>
        </p:txBody>
      </p:sp>
    </p:spTree>
    <p:extLst>
      <p:ext uri="{BB962C8B-B14F-4D97-AF65-F5344CB8AC3E}">
        <p14:creationId xmlns:p14="http://schemas.microsoft.com/office/powerpoint/2010/main" xmlns="" val="1958502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Samuel </a:t>
            </a:r>
            <a:r>
              <a:rPr lang="en-US" b="1" dirty="0" smtClean="0"/>
              <a:t>Pepys</a:t>
            </a:r>
            <a:r>
              <a:rPr lang="en-US" b="1" dirty="0"/>
              <a:t> </a:t>
            </a:r>
            <a:r>
              <a:rPr lang="en-US" b="1" dirty="0" smtClean="0"/>
              <a:t>and John </a:t>
            </a:r>
            <a:r>
              <a:rPr lang="en-US" b="1" dirty="0"/>
              <a:t>Evelyn </a:t>
            </a:r>
            <a:endParaRPr lang="ru-RU" b="1" dirty="0"/>
          </a:p>
        </p:txBody>
      </p:sp>
      <p:sp>
        <p:nvSpPr>
          <p:cNvPr id="3" name="Объект 2"/>
          <p:cNvSpPr>
            <a:spLocks noGrp="1"/>
          </p:cNvSpPr>
          <p:nvPr>
            <p:ph idx="1"/>
          </p:nvPr>
        </p:nvSpPr>
        <p:spPr/>
        <p:txBody>
          <a:bodyPr>
            <a:normAutofit lnSpcReduction="10000"/>
          </a:bodyPr>
          <a:lstStyle/>
          <a:p>
            <a:pPr algn="just"/>
            <a:r>
              <a:rPr lang="en-US" b="1" dirty="0"/>
              <a:t>Samuel Pepys </a:t>
            </a:r>
            <a:r>
              <a:rPr lang="en-US" dirty="0"/>
              <a:t>[</a:t>
            </a:r>
            <a:r>
              <a:rPr lang="en-US" dirty="0" err="1"/>
              <a:t>pi:ps</a:t>
            </a:r>
            <a:r>
              <a:rPr lang="en-US" dirty="0"/>
              <a:t>] (1632-1704) wrote a well-known diary which opens on January 1st, 1660 and ends on May 31st 1669, when his eyesight began to fail. The diary was written in secret signs, and remained unread at a Cambridge college until 1825, when it was successfully read. It is interesting and important; it gives details of many events of the life of that time. The character of the </a:t>
            </a:r>
            <a:r>
              <a:rPr lang="en-US" dirty="0" err="1"/>
              <a:t>Pepy's</a:t>
            </a:r>
            <a:r>
              <a:rPr lang="en-US" dirty="0"/>
              <a:t> himself, as shown by his diary, is very attractive.</a:t>
            </a:r>
            <a:endParaRPr lang="ru-RU" dirty="0"/>
          </a:p>
          <a:p>
            <a:pPr algn="just"/>
            <a:r>
              <a:rPr lang="en-US" dirty="0"/>
              <a:t>Another diarist, </a:t>
            </a:r>
            <a:r>
              <a:rPr lang="en-US" b="1" dirty="0"/>
              <a:t>John Evelyn (1620-1706), </a:t>
            </a:r>
            <a:r>
              <a:rPr lang="en-US" dirty="0"/>
              <a:t>describes his travels in Europe, and writes about the men of his own time. The diary was first published in 1818. Evelyn also wrote several books on art and trees. Like biographies, diaries became a form of literature.</a:t>
            </a:r>
            <a:endParaRPr lang="ru-RU" dirty="0"/>
          </a:p>
          <a:p>
            <a:endParaRPr lang="ru-RU" dirty="0"/>
          </a:p>
        </p:txBody>
      </p:sp>
    </p:spTree>
    <p:extLst>
      <p:ext uri="{BB962C8B-B14F-4D97-AF65-F5344CB8AC3E}">
        <p14:creationId xmlns:p14="http://schemas.microsoft.com/office/powerpoint/2010/main" xmlns="" val="283806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a:t>Edward </a:t>
            </a:r>
            <a:r>
              <a:rPr lang="en-US" b="1" i="1" dirty="0" smtClean="0"/>
              <a:t>Gibbon and </a:t>
            </a:r>
            <a:r>
              <a:rPr lang="en-US" b="1" i="1" dirty="0"/>
              <a:t>Edmund Burke</a:t>
            </a:r>
            <a:r>
              <a:rPr lang="en-US" b="1" dirty="0"/>
              <a:t> </a:t>
            </a:r>
            <a:endParaRPr lang="ru-RU" dirty="0"/>
          </a:p>
        </p:txBody>
      </p:sp>
      <p:sp>
        <p:nvSpPr>
          <p:cNvPr id="3" name="Объект 2"/>
          <p:cNvSpPr>
            <a:spLocks noGrp="1"/>
          </p:cNvSpPr>
          <p:nvPr>
            <p:ph idx="1"/>
          </p:nvPr>
        </p:nvSpPr>
        <p:spPr>
          <a:xfrm>
            <a:off x="425605" y="1959440"/>
            <a:ext cx="10515600" cy="4351338"/>
          </a:xfrm>
        </p:spPr>
        <p:txBody>
          <a:bodyPr>
            <a:normAutofit lnSpcReduction="10000"/>
          </a:bodyPr>
          <a:lstStyle/>
          <a:p>
            <a:pPr algn="just"/>
            <a:r>
              <a:rPr lang="en-US" b="1" i="1" dirty="0"/>
              <a:t>Edward Gibbon</a:t>
            </a:r>
            <a:r>
              <a:rPr lang="en-US" b="1" dirty="0"/>
              <a:t> </a:t>
            </a:r>
            <a:r>
              <a:rPr lang="en-US" dirty="0"/>
              <a:t>decided to write "The Decline and Fall of the Roman Empire" while he was making a tour to Italy in 1764. This is recognized as the greatest historical work in English literature. It covers the events of 13th century. It is clear and complete and usually correct.</a:t>
            </a:r>
            <a:endParaRPr lang="ru-RU" dirty="0"/>
          </a:p>
          <a:p>
            <a:pPr algn="just"/>
            <a:r>
              <a:rPr lang="en-US" b="1" i="1" dirty="0"/>
              <a:t>Edmund Burke</a:t>
            </a:r>
            <a:r>
              <a:rPr lang="en-US" b="1" dirty="0"/>
              <a:t> </a:t>
            </a:r>
            <a:r>
              <a:rPr lang="en-US" dirty="0"/>
              <a:t>wrote fine prose too, but it was oratorical prose. He was a lawyer and a member of Parliament. He argues that wise government must not press its rights too hard. Later in his life his "Reflections on the French Revolution" (1790) made him famous in all parts of Europe. Burke made many other speeches. He wanted to get rid of slavery. He attacked Warren Hastings after Hastings left India in 1785. He often spoke on Parliamentary affairs.</a:t>
            </a:r>
            <a:endParaRPr lang="ru-RU" dirty="0"/>
          </a:p>
          <a:p>
            <a:endParaRPr lang="ru-RU" dirty="0"/>
          </a:p>
        </p:txBody>
      </p:sp>
    </p:spTree>
    <p:extLst>
      <p:ext uri="{BB962C8B-B14F-4D97-AF65-F5344CB8AC3E}">
        <p14:creationId xmlns:p14="http://schemas.microsoft.com/office/powerpoint/2010/main" xmlns="" val="1961899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98218"/>
            <a:ext cx="10515600" cy="1325563"/>
          </a:xfrm>
        </p:spPr>
        <p:txBody>
          <a:bodyPr/>
          <a:lstStyle/>
          <a:p>
            <a:r>
              <a:rPr lang="en-US" b="1" dirty="0" smtClean="0"/>
              <a:t>Philosophical Context</a:t>
            </a:r>
            <a:endParaRPr lang="ru-RU" b="1" dirty="0"/>
          </a:p>
        </p:txBody>
      </p:sp>
      <p:sp>
        <p:nvSpPr>
          <p:cNvPr id="3" name="Объект 2"/>
          <p:cNvSpPr>
            <a:spLocks noGrp="1"/>
          </p:cNvSpPr>
          <p:nvPr>
            <p:ph idx="1"/>
          </p:nvPr>
        </p:nvSpPr>
        <p:spPr/>
        <p:txBody>
          <a:bodyPr>
            <a:normAutofit lnSpcReduction="10000"/>
          </a:bodyPr>
          <a:lstStyle/>
          <a:p>
            <a:pPr algn="just"/>
            <a:r>
              <a:rPr lang="ru-RU" dirty="0" err="1"/>
              <a:t>The</a:t>
            </a:r>
            <a:r>
              <a:rPr lang="ru-RU" dirty="0"/>
              <a:t> </a:t>
            </a:r>
            <a:r>
              <a:rPr lang="ru-RU" dirty="0" err="1"/>
              <a:t>start</a:t>
            </a:r>
            <a:r>
              <a:rPr lang="ru-RU" dirty="0"/>
              <a:t> </a:t>
            </a:r>
            <a:r>
              <a:rPr lang="ru-RU" dirty="0" err="1"/>
              <a:t>of</a:t>
            </a:r>
            <a:r>
              <a:rPr lang="ru-RU" dirty="0"/>
              <a:t> </a:t>
            </a:r>
            <a:r>
              <a:rPr lang="ru-RU" dirty="0" err="1"/>
              <a:t>the</a:t>
            </a:r>
            <a:r>
              <a:rPr lang="ru-RU" dirty="0"/>
              <a:t> </a:t>
            </a:r>
            <a:r>
              <a:rPr lang="ru-RU" dirty="0" err="1"/>
              <a:t>Restoration</a:t>
            </a:r>
            <a:r>
              <a:rPr lang="ru-RU" dirty="0"/>
              <a:t> </a:t>
            </a:r>
            <a:r>
              <a:rPr lang="ru-RU" dirty="0" err="1"/>
              <a:t>period</a:t>
            </a:r>
            <a:r>
              <a:rPr lang="ru-RU" dirty="0"/>
              <a:t> </a:t>
            </a:r>
            <a:r>
              <a:rPr lang="ru-RU" dirty="0" err="1"/>
              <a:t>roughly</a:t>
            </a:r>
            <a:r>
              <a:rPr lang="ru-RU" dirty="0"/>
              <a:t> </a:t>
            </a:r>
            <a:r>
              <a:rPr lang="ru-RU" dirty="0" err="1"/>
              <a:t>coincides</a:t>
            </a:r>
            <a:r>
              <a:rPr lang="ru-RU" dirty="0"/>
              <a:t> </a:t>
            </a:r>
            <a:r>
              <a:rPr lang="ru-RU" dirty="0" err="1"/>
              <a:t>with</a:t>
            </a:r>
            <a:r>
              <a:rPr lang="ru-RU" dirty="0"/>
              <a:t> </a:t>
            </a:r>
            <a:r>
              <a:rPr lang="ru-RU" dirty="0" err="1"/>
              <a:t>the</a:t>
            </a:r>
            <a:r>
              <a:rPr lang="ru-RU" dirty="0"/>
              <a:t> </a:t>
            </a:r>
            <a:r>
              <a:rPr lang="ru-RU" dirty="0" err="1"/>
              <a:t>beginning</a:t>
            </a:r>
            <a:r>
              <a:rPr lang="ru-RU" dirty="0"/>
              <a:t> </a:t>
            </a:r>
            <a:r>
              <a:rPr lang="ru-RU" dirty="0" err="1"/>
              <a:t>of</a:t>
            </a:r>
            <a:r>
              <a:rPr lang="ru-RU" dirty="0"/>
              <a:t> </a:t>
            </a:r>
            <a:r>
              <a:rPr lang="ru-RU" dirty="0" err="1"/>
              <a:t>what</a:t>
            </a:r>
            <a:r>
              <a:rPr lang="ru-RU" dirty="0"/>
              <a:t> </a:t>
            </a:r>
            <a:r>
              <a:rPr lang="ru-RU" dirty="0" err="1"/>
              <a:t>is</a:t>
            </a:r>
            <a:r>
              <a:rPr lang="ru-RU" dirty="0"/>
              <a:t> </a:t>
            </a:r>
            <a:r>
              <a:rPr lang="ru-RU" dirty="0" err="1"/>
              <a:t>known</a:t>
            </a:r>
            <a:r>
              <a:rPr lang="ru-RU" dirty="0"/>
              <a:t> </a:t>
            </a:r>
            <a:r>
              <a:rPr lang="ru-RU" dirty="0" err="1"/>
              <a:t>as</a:t>
            </a:r>
            <a:r>
              <a:rPr lang="ru-RU" dirty="0"/>
              <a:t> </a:t>
            </a:r>
            <a:r>
              <a:rPr lang="ru-RU" dirty="0" err="1"/>
              <a:t>the</a:t>
            </a:r>
            <a:r>
              <a:rPr lang="ru-RU" dirty="0"/>
              <a:t> </a:t>
            </a:r>
            <a:r>
              <a:rPr lang="ru-RU" dirty="0" err="1"/>
              <a:t>Enlightenment</a:t>
            </a:r>
            <a:r>
              <a:rPr lang="ru-RU" dirty="0"/>
              <a:t>, </a:t>
            </a:r>
            <a:r>
              <a:rPr lang="ru-RU" dirty="0" err="1"/>
              <a:t>which</a:t>
            </a:r>
            <a:r>
              <a:rPr lang="ru-RU" dirty="0"/>
              <a:t> </a:t>
            </a:r>
            <a:r>
              <a:rPr lang="ru-RU" dirty="0" err="1"/>
              <a:t>lasted</a:t>
            </a:r>
            <a:r>
              <a:rPr lang="ru-RU" dirty="0"/>
              <a:t> </a:t>
            </a:r>
            <a:r>
              <a:rPr lang="ru-RU" dirty="0" err="1"/>
              <a:t>until</a:t>
            </a:r>
            <a:r>
              <a:rPr lang="ru-RU" dirty="0"/>
              <a:t> </a:t>
            </a:r>
            <a:r>
              <a:rPr lang="ru-RU" dirty="0" err="1"/>
              <a:t>the</a:t>
            </a:r>
            <a:r>
              <a:rPr lang="ru-RU" dirty="0"/>
              <a:t> </a:t>
            </a:r>
            <a:r>
              <a:rPr lang="ru-RU" dirty="0" err="1"/>
              <a:t>end</a:t>
            </a:r>
            <a:r>
              <a:rPr lang="ru-RU" dirty="0"/>
              <a:t> </a:t>
            </a:r>
            <a:r>
              <a:rPr lang="ru-RU" dirty="0" err="1"/>
              <a:t>of</a:t>
            </a:r>
            <a:r>
              <a:rPr lang="ru-RU" dirty="0"/>
              <a:t> </a:t>
            </a:r>
            <a:r>
              <a:rPr lang="ru-RU" dirty="0" err="1"/>
              <a:t>the</a:t>
            </a:r>
            <a:r>
              <a:rPr lang="ru-RU" dirty="0"/>
              <a:t> 18th </a:t>
            </a:r>
            <a:r>
              <a:rPr lang="ru-RU" dirty="0" err="1"/>
              <a:t>century</a:t>
            </a:r>
            <a:r>
              <a:rPr lang="ru-RU" dirty="0"/>
              <a:t>. </a:t>
            </a:r>
            <a:r>
              <a:rPr lang="ru-RU" dirty="0" err="1"/>
              <a:t>The</a:t>
            </a:r>
            <a:r>
              <a:rPr lang="ru-RU" dirty="0"/>
              <a:t> </a:t>
            </a:r>
            <a:r>
              <a:rPr lang="ru-RU" dirty="0" err="1"/>
              <a:t>Enlightenment</a:t>
            </a:r>
            <a:r>
              <a:rPr lang="ru-RU" dirty="0"/>
              <a:t> </a:t>
            </a:r>
            <a:r>
              <a:rPr lang="ru-RU" dirty="0" err="1"/>
              <a:t>was</a:t>
            </a:r>
            <a:r>
              <a:rPr lang="ru-RU" dirty="0"/>
              <a:t> </a:t>
            </a:r>
            <a:r>
              <a:rPr lang="ru-RU" dirty="0" err="1"/>
              <a:t>defined</a:t>
            </a:r>
            <a:r>
              <a:rPr lang="ru-RU" dirty="0"/>
              <a:t> </a:t>
            </a:r>
            <a:r>
              <a:rPr lang="ru-RU" dirty="0" err="1"/>
              <a:t>by</a:t>
            </a:r>
            <a:r>
              <a:rPr lang="ru-RU" dirty="0"/>
              <a:t> </a:t>
            </a:r>
            <a:r>
              <a:rPr lang="ru-RU" dirty="0" err="1"/>
              <a:t>an</a:t>
            </a:r>
            <a:r>
              <a:rPr lang="ru-RU" dirty="0"/>
              <a:t> </a:t>
            </a:r>
            <a:r>
              <a:rPr lang="ru-RU" dirty="0" err="1"/>
              <a:t>emphasis</a:t>
            </a:r>
            <a:r>
              <a:rPr lang="ru-RU" dirty="0"/>
              <a:t> </a:t>
            </a:r>
            <a:r>
              <a:rPr lang="ru-RU" dirty="0" err="1"/>
              <a:t>on</a:t>
            </a:r>
            <a:r>
              <a:rPr lang="ru-RU" dirty="0"/>
              <a:t> </a:t>
            </a:r>
            <a:r>
              <a:rPr lang="ru-RU" dirty="0" err="1"/>
              <a:t>reason</a:t>
            </a:r>
            <a:r>
              <a:rPr lang="ru-RU" dirty="0"/>
              <a:t> </a:t>
            </a:r>
            <a:r>
              <a:rPr lang="ru-RU" dirty="0" err="1"/>
              <a:t>and</a:t>
            </a:r>
            <a:r>
              <a:rPr lang="ru-RU" dirty="0"/>
              <a:t> </a:t>
            </a:r>
            <a:r>
              <a:rPr lang="ru-RU" dirty="0" err="1"/>
              <a:t>logic</a:t>
            </a:r>
            <a:r>
              <a:rPr lang="ru-RU" dirty="0"/>
              <a:t>; </a:t>
            </a:r>
            <a:r>
              <a:rPr lang="ru-RU" dirty="0" err="1"/>
              <a:t>the</a:t>
            </a:r>
            <a:r>
              <a:rPr lang="ru-RU" dirty="0"/>
              <a:t> </a:t>
            </a:r>
            <a:r>
              <a:rPr lang="ru-RU" dirty="0" err="1"/>
              <a:t>thinkers</a:t>
            </a:r>
            <a:r>
              <a:rPr lang="ru-RU" dirty="0"/>
              <a:t> </a:t>
            </a:r>
            <a:r>
              <a:rPr lang="ru-RU" dirty="0" err="1"/>
              <a:t>of</a:t>
            </a:r>
            <a:r>
              <a:rPr lang="ru-RU" dirty="0"/>
              <a:t> </a:t>
            </a:r>
            <a:r>
              <a:rPr lang="ru-RU" dirty="0" err="1"/>
              <a:t>the</a:t>
            </a:r>
            <a:r>
              <a:rPr lang="ru-RU" dirty="0"/>
              <a:t> </a:t>
            </a:r>
            <a:r>
              <a:rPr lang="ru-RU" dirty="0" err="1"/>
              <a:t>period</a:t>
            </a:r>
            <a:r>
              <a:rPr lang="ru-RU" dirty="0"/>
              <a:t>, </a:t>
            </a:r>
            <a:r>
              <a:rPr lang="ru-RU" dirty="0" err="1"/>
              <a:t>moreover</a:t>
            </a:r>
            <a:r>
              <a:rPr lang="ru-RU" dirty="0"/>
              <a:t>, </a:t>
            </a:r>
            <a:r>
              <a:rPr lang="ru-RU" dirty="0" err="1"/>
              <a:t>helped</a:t>
            </a:r>
            <a:r>
              <a:rPr lang="ru-RU" dirty="0"/>
              <a:t> </a:t>
            </a:r>
            <a:r>
              <a:rPr lang="ru-RU" dirty="0" err="1"/>
              <a:t>develop</a:t>
            </a:r>
            <a:r>
              <a:rPr lang="ru-RU" dirty="0"/>
              <a:t> </a:t>
            </a:r>
            <a:r>
              <a:rPr lang="ru-RU" dirty="0" err="1"/>
              <a:t>the</a:t>
            </a:r>
            <a:r>
              <a:rPr lang="ru-RU" dirty="0"/>
              <a:t> </a:t>
            </a:r>
            <a:r>
              <a:rPr lang="ru-RU" dirty="0" err="1"/>
              <a:t>modern</a:t>
            </a:r>
            <a:r>
              <a:rPr lang="ru-RU" dirty="0"/>
              <a:t> </a:t>
            </a:r>
            <a:r>
              <a:rPr lang="ru-RU" dirty="0" err="1" smtClean="0"/>
              <a:t>science</a:t>
            </a:r>
            <a:r>
              <a:rPr lang="en-US" dirty="0" smtClean="0"/>
              <a:t>.</a:t>
            </a:r>
          </a:p>
          <a:p>
            <a:pPr algn="just"/>
            <a:r>
              <a:rPr lang="ru-RU" dirty="0" smtClean="0"/>
              <a:t> </a:t>
            </a:r>
            <a:r>
              <a:rPr lang="ru-RU" dirty="0" err="1"/>
              <a:t>Although</a:t>
            </a:r>
            <a:r>
              <a:rPr lang="ru-RU" dirty="0"/>
              <a:t> </a:t>
            </a:r>
            <a:r>
              <a:rPr lang="ru-RU" dirty="0" err="1"/>
              <a:t>the</a:t>
            </a:r>
            <a:r>
              <a:rPr lang="ru-RU" dirty="0"/>
              <a:t> </a:t>
            </a:r>
            <a:r>
              <a:rPr lang="ru-RU" dirty="0" err="1"/>
              <a:t>influence</a:t>
            </a:r>
            <a:r>
              <a:rPr lang="ru-RU" dirty="0"/>
              <a:t> </a:t>
            </a:r>
            <a:r>
              <a:rPr lang="ru-RU" dirty="0" err="1"/>
              <a:t>of</a:t>
            </a:r>
            <a:r>
              <a:rPr lang="ru-RU" dirty="0"/>
              <a:t> </a:t>
            </a:r>
            <a:r>
              <a:rPr lang="ru-RU" dirty="0" err="1"/>
              <a:t>the</a:t>
            </a:r>
            <a:r>
              <a:rPr lang="ru-RU" dirty="0"/>
              <a:t> </a:t>
            </a:r>
            <a:r>
              <a:rPr lang="ru-RU" dirty="0" err="1"/>
              <a:t>Enlightenment</a:t>
            </a:r>
            <a:r>
              <a:rPr lang="ru-RU" dirty="0"/>
              <a:t> </a:t>
            </a:r>
            <a:r>
              <a:rPr lang="ru-RU" dirty="0" err="1"/>
              <a:t>on</a:t>
            </a:r>
            <a:r>
              <a:rPr lang="ru-RU" dirty="0"/>
              <a:t> </a:t>
            </a:r>
            <a:r>
              <a:rPr lang="ru-RU" dirty="0" err="1"/>
              <a:t>the</a:t>
            </a:r>
            <a:r>
              <a:rPr lang="ru-RU" dirty="0"/>
              <a:t> </a:t>
            </a:r>
            <a:r>
              <a:rPr lang="ru-RU" dirty="0" err="1"/>
              <a:t>Restoration</a:t>
            </a:r>
            <a:r>
              <a:rPr lang="ru-RU" dirty="0"/>
              <a:t> </a:t>
            </a:r>
            <a:r>
              <a:rPr lang="ru-RU" dirty="0" err="1"/>
              <a:t>period</a:t>
            </a:r>
            <a:r>
              <a:rPr lang="ru-RU" dirty="0"/>
              <a:t> </a:t>
            </a:r>
            <a:r>
              <a:rPr lang="ru-RU" dirty="0" err="1"/>
              <a:t>is</a:t>
            </a:r>
            <a:r>
              <a:rPr lang="ru-RU" dirty="0"/>
              <a:t> </a:t>
            </a:r>
            <a:r>
              <a:rPr lang="ru-RU" dirty="0" err="1"/>
              <a:t>tremendous</a:t>
            </a:r>
            <a:r>
              <a:rPr lang="ru-RU" dirty="0"/>
              <a:t>, </a:t>
            </a:r>
            <a:r>
              <a:rPr lang="ru-RU" dirty="0" err="1"/>
              <a:t>it's</a:t>
            </a:r>
            <a:r>
              <a:rPr lang="ru-RU" dirty="0"/>
              <a:t> </a:t>
            </a:r>
            <a:r>
              <a:rPr lang="ru-RU" dirty="0" err="1"/>
              <a:t>important</a:t>
            </a:r>
            <a:r>
              <a:rPr lang="ru-RU" dirty="0"/>
              <a:t> </a:t>
            </a:r>
            <a:r>
              <a:rPr lang="ru-RU" dirty="0" err="1"/>
              <a:t>to</a:t>
            </a:r>
            <a:r>
              <a:rPr lang="ru-RU" dirty="0"/>
              <a:t> </a:t>
            </a:r>
            <a:r>
              <a:rPr lang="ru-RU" dirty="0" err="1"/>
              <a:t>note</a:t>
            </a:r>
            <a:r>
              <a:rPr lang="ru-RU" dirty="0"/>
              <a:t> </a:t>
            </a:r>
            <a:r>
              <a:rPr lang="ru-RU" dirty="0" err="1"/>
              <a:t>the</a:t>
            </a:r>
            <a:r>
              <a:rPr lang="ru-RU" dirty="0"/>
              <a:t> </a:t>
            </a:r>
            <a:r>
              <a:rPr lang="ru-RU" dirty="0" err="1"/>
              <a:t>humility</a:t>
            </a:r>
            <a:r>
              <a:rPr lang="ru-RU" dirty="0"/>
              <a:t> </a:t>
            </a:r>
            <a:r>
              <a:rPr lang="ru-RU" dirty="0" err="1"/>
              <a:t>towards</a:t>
            </a:r>
            <a:r>
              <a:rPr lang="ru-RU" dirty="0"/>
              <a:t> </a:t>
            </a:r>
            <a:r>
              <a:rPr lang="ru-RU" dirty="0" err="1"/>
              <a:t>human</a:t>
            </a:r>
            <a:r>
              <a:rPr lang="ru-RU" dirty="0"/>
              <a:t> </a:t>
            </a:r>
            <a:r>
              <a:rPr lang="ru-RU" dirty="0" err="1"/>
              <a:t>reason</a:t>
            </a:r>
            <a:r>
              <a:rPr lang="ru-RU" dirty="0"/>
              <a:t> </a:t>
            </a:r>
            <a:r>
              <a:rPr lang="ru-RU" dirty="0" err="1"/>
              <a:t>that</a:t>
            </a:r>
            <a:r>
              <a:rPr lang="ru-RU" dirty="0"/>
              <a:t> </a:t>
            </a:r>
            <a:r>
              <a:rPr lang="ru-RU" dirty="0" err="1"/>
              <a:t>is</a:t>
            </a:r>
            <a:r>
              <a:rPr lang="ru-RU" dirty="0"/>
              <a:t> </a:t>
            </a:r>
            <a:r>
              <a:rPr lang="ru-RU" dirty="0" err="1"/>
              <a:t>common</a:t>
            </a:r>
            <a:r>
              <a:rPr lang="ru-RU" dirty="0"/>
              <a:t> </a:t>
            </a:r>
            <a:r>
              <a:rPr lang="ru-RU" dirty="0" err="1"/>
              <a:t>to</a:t>
            </a:r>
            <a:r>
              <a:rPr lang="ru-RU" dirty="0"/>
              <a:t> </a:t>
            </a:r>
            <a:r>
              <a:rPr lang="ru-RU" dirty="0" err="1"/>
              <a:t>much</a:t>
            </a:r>
            <a:r>
              <a:rPr lang="ru-RU" dirty="0"/>
              <a:t> </a:t>
            </a:r>
            <a:r>
              <a:rPr lang="ru-RU" dirty="0" err="1"/>
              <a:t>Restoration</a:t>
            </a:r>
            <a:r>
              <a:rPr lang="ru-RU" dirty="0"/>
              <a:t> </a:t>
            </a:r>
            <a:r>
              <a:rPr lang="ru-RU" dirty="0" err="1"/>
              <a:t>literature</a:t>
            </a:r>
            <a:r>
              <a:rPr lang="ru-RU" dirty="0"/>
              <a:t>. </a:t>
            </a:r>
            <a:r>
              <a:rPr lang="ru-RU" dirty="0" err="1"/>
              <a:t>Many</a:t>
            </a:r>
            <a:r>
              <a:rPr lang="ru-RU" dirty="0"/>
              <a:t> </a:t>
            </a:r>
            <a:r>
              <a:rPr lang="ru-RU" dirty="0" err="1"/>
              <a:t>Restoration</a:t>
            </a:r>
            <a:r>
              <a:rPr lang="ru-RU" dirty="0"/>
              <a:t> </a:t>
            </a:r>
            <a:r>
              <a:rPr lang="ru-RU" dirty="0" err="1"/>
              <a:t>writers</a:t>
            </a:r>
            <a:r>
              <a:rPr lang="ru-RU" dirty="0"/>
              <a:t> </a:t>
            </a:r>
            <a:r>
              <a:rPr lang="ru-RU" dirty="0" err="1"/>
              <a:t>viewed</a:t>
            </a:r>
            <a:r>
              <a:rPr lang="ru-RU" dirty="0"/>
              <a:t> </a:t>
            </a:r>
            <a:r>
              <a:rPr lang="ru-RU" dirty="0" err="1"/>
              <a:t>the</a:t>
            </a:r>
            <a:r>
              <a:rPr lang="ru-RU" dirty="0"/>
              <a:t> </a:t>
            </a:r>
            <a:r>
              <a:rPr lang="ru-RU" dirty="0" err="1"/>
              <a:t>changes</a:t>
            </a:r>
            <a:r>
              <a:rPr lang="ru-RU" dirty="0"/>
              <a:t> </a:t>
            </a:r>
            <a:r>
              <a:rPr lang="ru-RU" dirty="0" err="1"/>
              <a:t>to</a:t>
            </a:r>
            <a:r>
              <a:rPr lang="ru-RU" dirty="0"/>
              <a:t> </a:t>
            </a:r>
            <a:r>
              <a:rPr lang="ru-RU" dirty="0" err="1"/>
              <a:t>their</a:t>
            </a:r>
            <a:r>
              <a:rPr lang="ru-RU" dirty="0"/>
              <a:t> </a:t>
            </a:r>
            <a:r>
              <a:rPr lang="ru-RU" dirty="0" err="1"/>
              <a:t>government</a:t>
            </a:r>
            <a:r>
              <a:rPr lang="ru-RU" dirty="0"/>
              <a:t>, </a:t>
            </a:r>
            <a:r>
              <a:rPr lang="ru-RU" dirty="0" err="1"/>
              <a:t>and</a:t>
            </a:r>
            <a:r>
              <a:rPr lang="ru-RU" dirty="0"/>
              <a:t> </a:t>
            </a:r>
            <a:r>
              <a:rPr lang="ru-RU" dirty="0" err="1"/>
              <a:t>the</a:t>
            </a:r>
            <a:r>
              <a:rPr lang="ru-RU" dirty="0"/>
              <a:t> </a:t>
            </a:r>
            <a:r>
              <a:rPr lang="ru-RU" dirty="0" err="1"/>
              <a:t>violence</a:t>
            </a:r>
            <a:r>
              <a:rPr lang="ru-RU" dirty="0"/>
              <a:t> </a:t>
            </a:r>
            <a:r>
              <a:rPr lang="ru-RU" dirty="0" err="1"/>
              <a:t>that</a:t>
            </a:r>
            <a:r>
              <a:rPr lang="ru-RU" dirty="0"/>
              <a:t> </a:t>
            </a:r>
            <a:r>
              <a:rPr lang="ru-RU" dirty="0" err="1"/>
              <a:t>these</a:t>
            </a:r>
            <a:r>
              <a:rPr lang="ru-RU" dirty="0"/>
              <a:t> </a:t>
            </a:r>
            <a:r>
              <a:rPr lang="ru-RU" dirty="0" err="1"/>
              <a:t>changes</a:t>
            </a:r>
            <a:r>
              <a:rPr lang="ru-RU" dirty="0"/>
              <a:t> </a:t>
            </a:r>
            <a:r>
              <a:rPr lang="ru-RU" dirty="0" err="1"/>
              <a:t>brought</a:t>
            </a:r>
            <a:r>
              <a:rPr lang="ru-RU" dirty="0"/>
              <a:t> </a:t>
            </a:r>
            <a:r>
              <a:rPr lang="ru-RU" dirty="0" err="1"/>
              <a:t>with</a:t>
            </a:r>
            <a:r>
              <a:rPr lang="ru-RU" dirty="0"/>
              <a:t> </a:t>
            </a:r>
            <a:r>
              <a:rPr lang="ru-RU" dirty="0" err="1"/>
              <a:t>them</a:t>
            </a:r>
            <a:r>
              <a:rPr lang="ru-RU" dirty="0"/>
              <a:t>, </a:t>
            </a:r>
            <a:r>
              <a:rPr lang="ru-RU" dirty="0" err="1"/>
              <a:t>as</a:t>
            </a:r>
            <a:r>
              <a:rPr lang="ru-RU" dirty="0"/>
              <a:t> </a:t>
            </a:r>
            <a:r>
              <a:rPr lang="ru-RU" dirty="0" err="1"/>
              <a:t>the</a:t>
            </a:r>
            <a:r>
              <a:rPr lang="ru-RU" dirty="0"/>
              <a:t> </a:t>
            </a:r>
            <a:r>
              <a:rPr lang="ru-RU" dirty="0" err="1"/>
              <a:t>direct</a:t>
            </a:r>
            <a:r>
              <a:rPr lang="ru-RU" dirty="0"/>
              <a:t> </a:t>
            </a:r>
            <a:r>
              <a:rPr lang="ru-RU" dirty="0" err="1"/>
              <a:t>result</a:t>
            </a:r>
            <a:r>
              <a:rPr lang="ru-RU" dirty="0"/>
              <a:t> </a:t>
            </a:r>
            <a:r>
              <a:rPr lang="ru-RU" dirty="0" err="1"/>
              <a:t>of</a:t>
            </a:r>
            <a:r>
              <a:rPr lang="ru-RU" dirty="0"/>
              <a:t> </a:t>
            </a:r>
            <a:r>
              <a:rPr lang="ru-RU" dirty="0" err="1"/>
              <a:t>those</a:t>
            </a:r>
            <a:r>
              <a:rPr lang="ru-RU" dirty="0"/>
              <a:t> </a:t>
            </a:r>
            <a:r>
              <a:rPr lang="ru-RU" dirty="0" err="1"/>
              <a:t>who</a:t>
            </a:r>
            <a:r>
              <a:rPr lang="ru-RU" dirty="0"/>
              <a:t> </a:t>
            </a:r>
            <a:r>
              <a:rPr lang="ru-RU" dirty="0" err="1"/>
              <a:t>dogmatically</a:t>
            </a:r>
            <a:r>
              <a:rPr lang="ru-RU" dirty="0"/>
              <a:t> </a:t>
            </a:r>
            <a:r>
              <a:rPr lang="ru-RU" dirty="0" err="1"/>
              <a:t>held</a:t>
            </a:r>
            <a:r>
              <a:rPr lang="ru-RU" dirty="0"/>
              <a:t> </a:t>
            </a:r>
            <a:r>
              <a:rPr lang="ru-RU" dirty="0" err="1"/>
              <a:t>to</a:t>
            </a:r>
            <a:r>
              <a:rPr lang="ru-RU" dirty="0"/>
              <a:t> </a:t>
            </a:r>
            <a:r>
              <a:rPr lang="ru-RU" dirty="0" err="1"/>
              <a:t>their</a:t>
            </a:r>
            <a:r>
              <a:rPr lang="ru-RU" dirty="0"/>
              <a:t> </a:t>
            </a:r>
            <a:r>
              <a:rPr lang="ru-RU" dirty="0" err="1"/>
              <a:t>ideology</a:t>
            </a:r>
            <a:r>
              <a:rPr lang="ru-RU" dirty="0"/>
              <a:t>. </a:t>
            </a:r>
          </a:p>
        </p:txBody>
      </p:sp>
    </p:spTree>
    <p:extLst>
      <p:ext uri="{BB962C8B-B14F-4D97-AF65-F5344CB8AC3E}">
        <p14:creationId xmlns:p14="http://schemas.microsoft.com/office/powerpoint/2010/main" xmlns="" val="1682596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15821"/>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The Theatre</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880946"/>
            <a:ext cx="10515600" cy="5762225"/>
          </a:xfrm>
        </p:spPr>
        <p:txBody>
          <a:bodyPr>
            <a:normAutofit/>
          </a:bodyPr>
          <a:lstStyle/>
          <a:p>
            <a:pPr>
              <a:buNone/>
            </a:pPr>
            <a:r>
              <a:rPr lang="en-US" dirty="0" smtClean="0"/>
              <a:t>   </a:t>
            </a:r>
            <a:r>
              <a:rPr lang="ru-RU" dirty="0" err="1" smtClean="0"/>
              <a:t>One</a:t>
            </a:r>
            <a:r>
              <a:rPr lang="ru-RU" dirty="0" smtClean="0"/>
              <a:t> </a:t>
            </a:r>
            <a:r>
              <a:rPr lang="ru-RU" dirty="0" err="1"/>
              <a:t>of</a:t>
            </a:r>
            <a:r>
              <a:rPr lang="ru-RU" dirty="0"/>
              <a:t> </a:t>
            </a:r>
            <a:r>
              <a:rPr lang="ru-RU" dirty="0" err="1"/>
              <a:t>the</a:t>
            </a:r>
            <a:r>
              <a:rPr lang="ru-RU" dirty="0"/>
              <a:t> </a:t>
            </a:r>
            <a:r>
              <a:rPr lang="ru-RU" dirty="0" err="1"/>
              <a:t>most</a:t>
            </a:r>
            <a:r>
              <a:rPr lang="ru-RU" dirty="0"/>
              <a:t> </a:t>
            </a:r>
            <a:r>
              <a:rPr lang="ru-RU" dirty="0" err="1"/>
              <a:t>significant</a:t>
            </a:r>
            <a:r>
              <a:rPr lang="ru-RU" dirty="0"/>
              <a:t> </a:t>
            </a:r>
            <a:r>
              <a:rPr lang="ru-RU" dirty="0" err="1"/>
              <a:t>aspects</a:t>
            </a:r>
            <a:r>
              <a:rPr lang="ru-RU" dirty="0"/>
              <a:t> </a:t>
            </a:r>
            <a:r>
              <a:rPr lang="ru-RU" dirty="0" err="1"/>
              <a:t>of</a:t>
            </a:r>
            <a:r>
              <a:rPr lang="ru-RU" dirty="0"/>
              <a:t> </a:t>
            </a:r>
            <a:r>
              <a:rPr lang="ru-RU" dirty="0" err="1"/>
              <a:t>Restoration</a:t>
            </a:r>
            <a:r>
              <a:rPr lang="ru-RU" dirty="0"/>
              <a:t> </a:t>
            </a:r>
            <a:r>
              <a:rPr lang="ru-RU" dirty="0" err="1"/>
              <a:t>literature</a:t>
            </a:r>
            <a:r>
              <a:rPr lang="ru-RU" dirty="0"/>
              <a:t> </a:t>
            </a:r>
            <a:r>
              <a:rPr lang="ru-RU" dirty="0" err="1"/>
              <a:t>is</a:t>
            </a:r>
            <a:r>
              <a:rPr lang="ru-RU" dirty="0"/>
              <a:t> </a:t>
            </a:r>
            <a:r>
              <a:rPr lang="ru-RU" dirty="0" err="1"/>
              <a:t>the</a:t>
            </a:r>
            <a:r>
              <a:rPr lang="ru-RU" dirty="0"/>
              <a:t> </a:t>
            </a:r>
            <a:r>
              <a:rPr lang="ru-RU" dirty="0" err="1"/>
              <a:t>return</a:t>
            </a:r>
            <a:r>
              <a:rPr lang="ru-RU" dirty="0"/>
              <a:t> </a:t>
            </a:r>
            <a:r>
              <a:rPr lang="ru-RU" dirty="0" err="1"/>
              <a:t>of</a:t>
            </a:r>
            <a:r>
              <a:rPr lang="ru-RU" dirty="0"/>
              <a:t> </a:t>
            </a:r>
            <a:r>
              <a:rPr lang="ru-RU" dirty="0" err="1"/>
              <a:t>the</a:t>
            </a:r>
            <a:r>
              <a:rPr lang="ru-RU" dirty="0"/>
              <a:t> </a:t>
            </a:r>
            <a:r>
              <a:rPr lang="ru-RU" dirty="0" err="1"/>
              <a:t>theatre</a:t>
            </a:r>
            <a:r>
              <a:rPr lang="ru-RU" dirty="0"/>
              <a:t>. </a:t>
            </a:r>
            <a:r>
              <a:rPr lang="ru-RU" dirty="0" err="1"/>
              <a:t>As</a:t>
            </a:r>
            <a:r>
              <a:rPr lang="ru-RU" dirty="0"/>
              <a:t> a </a:t>
            </a:r>
            <a:r>
              <a:rPr lang="ru-RU" dirty="0" err="1"/>
              <a:t>result</a:t>
            </a:r>
            <a:r>
              <a:rPr lang="ru-RU" dirty="0"/>
              <a:t> </a:t>
            </a:r>
            <a:r>
              <a:rPr lang="ru-RU" dirty="0" err="1"/>
              <a:t>of</a:t>
            </a:r>
            <a:r>
              <a:rPr lang="ru-RU" dirty="0"/>
              <a:t> </a:t>
            </a:r>
            <a:r>
              <a:rPr lang="ru-RU" dirty="0" err="1"/>
              <a:t>the</a:t>
            </a:r>
            <a:r>
              <a:rPr lang="ru-RU" dirty="0"/>
              <a:t> </a:t>
            </a:r>
            <a:r>
              <a:rPr lang="ru-RU" dirty="0" err="1"/>
              <a:t>influence</a:t>
            </a:r>
            <a:r>
              <a:rPr lang="ru-RU" dirty="0"/>
              <a:t> </a:t>
            </a:r>
            <a:r>
              <a:rPr lang="ru-RU" dirty="0" err="1"/>
              <a:t>of</a:t>
            </a:r>
            <a:r>
              <a:rPr lang="ru-RU" dirty="0"/>
              <a:t> </a:t>
            </a:r>
            <a:r>
              <a:rPr lang="ru-RU" dirty="0" err="1"/>
              <a:t>religious</a:t>
            </a:r>
            <a:r>
              <a:rPr lang="ru-RU" dirty="0"/>
              <a:t> </a:t>
            </a:r>
            <a:r>
              <a:rPr lang="ru-RU" dirty="0" err="1"/>
              <a:t>and</a:t>
            </a:r>
            <a:r>
              <a:rPr lang="ru-RU" dirty="0"/>
              <a:t> </a:t>
            </a:r>
            <a:r>
              <a:rPr lang="ru-RU" dirty="0" err="1"/>
              <a:t>political</a:t>
            </a:r>
            <a:r>
              <a:rPr lang="ru-RU" dirty="0"/>
              <a:t> </a:t>
            </a:r>
            <a:r>
              <a:rPr lang="ru-RU" dirty="0" err="1"/>
              <a:t>leaders</a:t>
            </a:r>
            <a:r>
              <a:rPr lang="ru-RU" dirty="0"/>
              <a:t> </a:t>
            </a:r>
            <a:r>
              <a:rPr lang="ru-RU" dirty="0" err="1"/>
              <a:t>who</a:t>
            </a:r>
            <a:r>
              <a:rPr lang="ru-RU" dirty="0"/>
              <a:t> </a:t>
            </a:r>
            <a:r>
              <a:rPr lang="ru-RU" dirty="0" err="1"/>
              <a:t>believed</a:t>
            </a:r>
            <a:r>
              <a:rPr lang="ru-RU" dirty="0"/>
              <a:t> </a:t>
            </a:r>
            <a:r>
              <a:rPr lang="en-US" dirty="0" smtClean="0"/>
              <a:t>the theatre</a:t>
            </a:r>
            <a:r>
              <a:rPr lang="ru-RU" dirty="0" smtClean="0"/>
              <a:t> </a:t>
            </a:r>
            <a:r>
              <a:rPr lang="ru-RU" dirty="0" err="1"/>
              <a:t>to</a:t>
            </a:r>
            <a:r>
              <a:rPr lang="ru-RU" dirty="0"/>
              <a:t> </a:t>
            </a:r>
            <a:r>
              <a:rPr lang="ru-RU" dirty="0" err="1"/>
              <a:t>be</a:t>
            </a:r>
            <a:r>
              <a:rPr lang="ru-RU" dirty="0"/>
              <a:t> </a:t>
            </a:r>
            <a:r>
              <a:rPr lang="ru-RU" dirty="0" err="1"/>
              <a:t>sinful</a:t>
            </a:r>
            <a:r>
              <a:rPr lang="ru-RU" dirty="0"/>
              <a:t>, </a:t>
            </a:r>
            <a:r>
              <a:rPr lang="en-US" dirty="0" smtClean="0"/>
              <a:t>it</a:t>
            </a:r>
            <a:r>
              <a:rPr lang="ru-RU" dirty="0" smtClean="0"/>
              <a:t> </a:t>
            </a:r>
            <a:r>
              <a:rPr lang="ru-RU" dirty="0" err="1"/>
              <a:t>had</a:t>
            </a:r>
            <a:r>
              <a:rPr lang="ru-RU" dirty="0"/>
              <a:t> </a:t>
            </a:r>
            <a:r>
              <a:rPr lang="ru-RU" dirty="0" err="1"/>
              <a:t>been</a:t>
            </a:r>
            <a:r>
              <a:rPr lang="ru-RU" dirty="0"/>
              <a:t> </a:t>
            </a:r>
            <a:r>
              <a:rPr lang="ru-RU" dirty="0" err="1"/>
              <a:t>closed</a:t>
            </a:r>
            <a:r>
              <a:rPr lang="ru-RU" dirty="0"/>
              <a:t> </a:t>
            </a:r>
            <a:r>
              <a:rPr lang="ru-RU" dirty="0" err="1"/>
              <a:t>for</a:t>
            </a:r>
            <a:r>
              <a:rPr lang="ru-RU" dirty="0"/>
              <a:t> 18 </a:t>
            </a:r>
            <a:r>
              <a:rPr lang="ru-RU" dirty="0" err="1"/>
              <a:t>years</a:t>
            </a:r>
            <a:r>
              <a:rPr lang="ru-RU" dirty="0"/>
              <a:t>. </a:t>
            </a:r>
            <a:r>
              <a:rPr lang="ru-RU" dirty="0" err="1"/>
              <a:t>Charles</a:t>
            </a:r>
            <a:r>
              <a:rPr lang="ru-RU" dirty="0"/>
              <a:t> </a:t>
            </a:r>
            <a:r>
              <a:rPr lang="ru-RU" dirty="0" smtClean="0"/>
              <a:t>II</a:t>
            </a:r>
            <a:r>
              <a:rPr lang="en-US" dirty="0" smtClean="0"/>
              <a:t> king of England, Scotland and Ireland. Charles, one of the most popular and beloved kings of England, was</a:t>
            </a:r>
            <a:r>
              <a:rPr lang="ru-RU" dirty="0" smtClean="0"/>
              <a:t> </a:t>
            </a:r>
            <a:r>
              <a:rPr lang="ru-RU" dirty="0"/>
              <a:t>a </a:t>
            </a:r>
            <a:r>
              <a:rPr lang="ru-RU" dirty="0" err="1"/>
              <a:t>big</a:t>
            </a:r>
            <a:r>
              <a:rPr lang="ru-RU" dirty="0"/>
              <a:t> </a:t>
            </a:r>
            <a:r>
              <a:rPr lang="ru-RU" dirty="0" err="1"/>
              <a:t>fan</a:t>
            </a:r>
            <a:r>
              <a:rPr lang="ru-RU" dirty="0"/>
              <a:t> </a:t>
            </a:r>
            <a:r>
              <a:rPr lang="ru-RU" dirty="0" err="1"/>
              <a:t>of</a:t>
            </a:r>
            <a:r>
              <a:rPr lang="ru-RU" dirty="0"/>
              <a:t> </a:t>
            </a:r>
            <a:r>
              <a:rPr lang="ru-RU" dirty="0" err="1"/>
              <a:t>drama</a:t>
            </a:r>
            <a:r>
              <a:rPr lang="ru-RU" dirty="0"/>
              <a:t> </a:t>
            </a:r>
            <a:r>
              <a:rPr lang="ru-RU" dirty="0" err="1"/>
              <a:t>and</a:t>
            </a:r>
            <a:r>
              <a:rPr lang="ru-RU" dirty="0"/>
              <a:t> </a:t>
            </a:r>
            <a:r>
              <a:rPr lang="ru-RU" dirty="0" err="1"/>
              <a:t>quickly</a:t>
            </a:r>
            <a:r>
              <a:rPr lang="ru-RU" dirty="0"/>
              <a:t> </a:t>
            </a:r>
            <a:r>
              <a:rPr lang="ru-RU" dirty="0" err="1"/>
              <a:t>allowed</a:t>
            </a:r>
            <a:r>
              <a:rPr lang="ru-RU" dirty="0"/>
              <a:t> </a:t>
            </a:r>
            <a:r>
              <a:rPr lang="ru-RU" dirty="0" err="1"/>
              <a:t>and</a:t>
            </a:r>
            <a:r>
              <a:rPr lang="ru-RU" dirty="0"/>
              <a:t> </a:t>
            </a:r>
            <a:r>
              <a:rPr lang="ru-RU" dirty="0" err="1"/>
              <a:t>encouraged</a:t>
            </a:r>
            <a:r>
              <a:rPr lang="ru-RU" dirty="0"/>
              <a:t> </a:t>
            </a:r>
            <a:r>
              <a:rPr lang="ru-RU" dirty="0" err="1"/>
              <a:t>the</a:t>
            </a:r>
            <a:r>
              <a:rPr lang="ru-RU" dirty="0"/>
              <a:t> </a:t>
            </a:r>
            <a:r>
              <a:rPr lang="ru-RU" dirty="0" err="1"/>
              <a:t>theatre's</a:t>
            </a:r>
            <a:r>
              <a:rPr lang="ru-RU" dirty="0"/>
              <a:t> </a:t>
            </a:r>
            <a:r>
              <a:rPr lang="ru-RU" dirty="0" err="1"/>
              <a:t>presence</a:t>
            </a:r>
            <a:r>
              <a:rPr lang="ru-RU" dirty="0" smtClean="0"/>
              <a:t>.</a:t>
            </a:r>
            <a:r>
              <a:rPr lang="en-US" dirty="0" smtClean="0"/>
              <a:t> He</a:t>
            </a:r>
            <a:r>
              <a:rPr lang="ru-RU" dirty="0" smtClean="0"/>
              <a:t> </a:t>
            </a:r>
            <a:r>
              <a:rPr lang="en-US" dirty="0"/>
              <a:t>had spent much of his exile in France, where theatre had continued to flourish, so it was quite natural that, on his return, French influences would have an impact on English theatre. </a:t>
            </a:r>
            <a:r>
              <a:rPr lang="en-GB" dirty="0" smtClean="0"/>
              <a:t>Thus, in </a:t>
            </a:r>
            <a:r>
              <a:rPr lang="en-GB" dirty="0"/>
              <a:t>1642 the theatres were </a:t>
            </a:r>
            <a:r>
              <a:rPr lang="en-GB" dirty="0" smtClean="0"/>
              <a:t>closed</a:t>
            </a:r>
            <a:r>
              <a:rPr lang="ru-RU" dirty="0" smtClean="0"/>
              <a:t> </a:t>
            </a:r>
            <a:r>
              <a:rPr lang="en-US" dirty="0" smtClean="0"/>
              <a:t>(as </a:t>
            </a:r>
            <a:r>
              <a:rPr lang="ru-RU" dirty="0" err="1" smtClean="0"/>
              <a:t>sinful</a:t>
            </a:r>
            <a:r>
              <a:rPr lang="en-US" dirty="0" smtClean="0"/>
              <a:t>)</a:t>
            </a:r>
            <a:r>
              <a:rPr lang="en-GB" dirty="0" smtClean="0"/>
              <a:t> </a:t>
            </a:r>
            <a:r>
              <a:rPr lang="en-GB" dirty="0"/>
              <a:t>by the authority of the parliament which was dominated by </a:t>
            </a:r>
            <a:r>
              <a:rPr lang="en-GB" dirty="0" smtClean="0"/>
              <a:t>Puritans at that time, so </a:t>
            </a:r>
            <a:r>
              <a:rPr lang="en-GB" dirty="0"/>
              <a:t>no good plays were written from 1642 till the </a:t>
            </a:r>
            <a:r>
              <a:rPr lang="en-GB" dirty="0" smtClean="0"/>
              <a:t>Restoration period </a:t>
            </a:r>
            <a:r>
              <a:rPr lang="en-GB" dirty="0"/>
              <a:t>(coming back of monarchy in England with the accession of Charles II to the throne) in </a:t>
            </a:r>
            <a:r>
              <a:rPr lang="en-GB" dirty="0" smtClean="0"/>
              <a:t>1660. </a:t>
            </a:r>
            <a:endParaRPr lang="ru-RU" dirty="0"/>
          </a:p>
          <a:p>
            <a:pPr algn="just"/>
            <a:endParaRPr lang="ru-RU" dirty="0"/>
          </a:p>
        </p:txBody>
      </p:sp>
    </p:spTree>
    <p:extLst>
      <p:ext uri="{BB962C8B-B14F-4D97-AF65-F5344CB8AC3E}">
        <p14:creationId xmlns:p14="http://schemas.microsoft.com/office/powerpoint/2010/main" xmlns="" val="2868212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Theatre</a:t>
            </a:r>
            <a:endParaRPr lang="ru-RU" dirty="0"/>
          </a:p>
        </p:txBody>
      </p:sp>
      <p:pic>
        <p:nvPicPr>
          <p:cNvPr id="2050" name="Picture 2" descr="Картинки по запросу 17 century great britain the theatr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4515" y="1690688"/>
            <a:ext cx="4656678" cy="3745997"/>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Картинки по запросу 17 century great britain the theat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4878" y="1027906"/>
            <a:ext cx="6319243" cy="4805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7784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dirty="0" smtClean="0">
                <a:latin typeface="Times New Roman" panose="02020603050405020304" pitchFamily="18" charset="0"/>
                <a:cs typeface="Times New Roman" panose="02020603050405020304" pitchFamily="18" charset="0"/>
              </a:rPr>
              <a:t>THE THEATRE</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66092"/>
            <a:ext cx="10515600" cy="4810871"/>
          </a:xfrm>
        </p:spPr>
        <p:txBody>
          <a:bodyPr>
            <a:normAutofit/>
          </a:bodyPr>
          <a:lstStyle/>
          <a:p>
            <a:pPr marL="0" indent="0">
              <a:buNone/>
            </a:pPr>
            <a:r>
              <a:rPr lang="en-US" dirty="0"/>
              <a:t>The three Unities of </a:t>
            </a:r>
            <a:r>
              <a:rPr lang="en-US" b="1" dirty="0"/>
              <a:t>action</a:t>
            </a:r>
            <a:r>
              <a:rPr lang="en-US" dirty="0"/>
              <a:t>, </a:t>
            </a:r>
            <a:r>
              <a:rPr lang="en-US" b="1" dirty="0"/>
              <a:t>time</a:t>
            </a:r>
            <a:r>
              <a:rPr lang="en-US" dirty="0"/>
              <a:t> and </a:t>
            </a:r>
            <a:r>
              <a:rPr lang="en-US" b="1" dirty="0"/>
              <a:t>place</a:t>
            </a:r>
            <a:r>
              <a:rPr lang="en-US" dirty="0"/>
              <a:t> were originally defined and used in classical Greek </a:t>
            </a:r>
            <a:r>
              <a:rPr lang="en-US" dirty="0" smtClean="0"/>
              <a:t>theatre and introduced in British Theatre:</a:t>
            </a:r>
            <a:endParaRPr lang="en-US" dirty="0"/>
          </a:p>
          <a:p>
            <a:r>
              <a:rPr lang="en-US" dirty="0"/>
              <a:t>the plot had to have a logical consistency</a:t>
            </a:r>
          </a:p>
          <a:p>
            <a:r>
              <a:rPr lang="en-US" dirty="0"/>
              <a:t>the action had to be </a:t>
            </a:r>
            <a:r>
              <a:rPr lang="en-US" dirty="0" smtClean="0"/>
              <a:t>completed</a:t>
            </a:r>
            <a:endParaRPr lang="en-US" dirty="0"/>
          </a:p>
          <a:p>
            <a:r>
              <a:rPr lang="en-US" dirty="0"/>
              <a:t>the events had to occur in a single </a:t>
            </a:r>
            <a:r>
              <a:rPr lang="en-US" dirty="0" smtClean="0"/>
              <a:t>location</a:t>
            </a:r>
            <a:endParaRPr lang="en-US" dirty="0"/>
          </a:p>
          <a:p>
            <a:pPr>
              <a:buNone/>
            </a:pPr>
            <a:r>
              <a:rPr lang="en-US" dirty="0" smtClean="0"/>
              <a:t>   In </a:t>
            </a:r>
            <a:r>
              <a:rPr lang="en-US" dirty="0"/>
              <a:t>addition:</a:t>
            </a:r>
          </a:p>
          <a:p>
            <a:r>
              <a:rPr lang="en-US" dirty="0"/>
              <a:t>violent events could only happen offstage</a:t>
            </a:r>
          </a:p>
          <a:p>
            <a:r>
              <a:rPr lang="en-US" dirty="0"/>
              <a:t>the vocabulary was limited, with frequently repeated poetic phrases</a:t>
            </a:r>
          </a:p>
          <a:p>
            <a:r>
              <a:rPr lang="en-US" dirty="0"/>
              <a:t>there was no vulgarity.</a:t>
            </a:r>
          </a:p>
          <a:p>
            <a:endParaRPr lang="ru-RU" dirty="0"/>
          </a:p>
        </p:txBody>
      </p:sp>
    </p:spTree>
    <p:extLst>
      <p:ext uri="{BB962C8B-B14F-4D97-AF65-F5344CB8AC3E}">
        <p14:creationId xmlns:p14="http://schemas.microsoft.com/office/powerpoint/2010/main" xmlns="" val="126775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61148"/>
          </a:xfrm>
        </p:spPr>
        <p:txBody>
          <a:bodyPr>
            <a:normAutofit/>
          </a:bodyPr>
          <a:lstStyle/>
          <a:p>
            <a:pPr algn="ctr"/>
            <a:r>
              <a:rPr lang="en-US" sz="2400" b="1" dirty="0">
                <a:latin typeface="Times New Roman" panose="02020603050405020304" pitchFamily="18" charset="0"/>
                <a:cs typeface="Times New Roman" panose="02020603050405020304" pitchFamily="18" charset="0"/>
              </a:rPr>
              <a:t>THE THEATRE</a:t>
            </a:r>
            <a:endParaRPr lang="ru-RU" sz="2400" b="1" dirty="0"/>
          </a:p>
        </p:txBody>
      </p:sp>
      <p:sp>
        <p:nvSpPr>
          <p:cNvPr id="3" name="Объект 2"/>
          <p:cNvSpPr>
            <a:spLocks noGrp="1"/>
          </p:cNvSpPr>
          <p:nvPr>
            <p:ph idx="1"/>
          </p:nvPr>
        </p:nvSpPr>
        <p:spPr>
          <a:xfrm>
            <a:off x="838200" y="1126274"/>
            <a:ext cx="10515600" cy="5050689"/>
          </a:xfrm>
        </p:spPr>
        <p:txBody>
          <a:bodyPr>
            <a:normAutofit lnSpcReduction="10000"/>
          </a:bodyPr>
          <a:lstStyle/>
          <a:p>
            <a:r>
              <a:rPr lang="en-US" dirty="0" smtClean="0"/>
              <a:t>The main genres were Heroic </a:t>
            </a:r>
            <a:r>
              <a:rPr lang="en-US" dirty="0"/>
              <a:t>plays and the Comedy of Manners. These plays were quite different from Elizabethan plays in some ways. Heroic plays showed the heroic virtues in noble men, and the women were described as wonderfully beautiful. The tragic drama of this period was made up of heroic plays which were mainly written in heroic couplet. The main character in these plays </a:t>
            </a:r>
            <a:r>
              <a:rPr lang="en-US" b="1" dirty="0"/>
              <a:t>was torn between the patriotic duty to their country and their duty as a lover</a:t>
            </a:r>
            <a:r>
              <a:rPr lang="en-US" dirty="0" smtClean="0"/>
              <a:t>.</a:t>
            </a:r>
          </a:p>
          <a:p>
            <a:r>
              <a:rPr lang="en-US" dirty="0" smtClean="0"/>
              <a:t> </a:t>
            </a:r>
            <a:r>
              <a:rPr lang="en-US" dirty="0"/>
              <a:t>In these dramas we find brave heroes, beautiful women, a great deal of shouting and nonsense things</a:t>
            </a:r>
            <a:r>
              <a:rPr lang="en-US" dirty="0" smtClean="0"/>
              <a:t>.</a:t>
            </a:r>
            <a:r>
              <a:rPr lang="en-US" dirty="0"/>
              <a:t> They showed the life and manners of the upper-class society of the day. </a:t>
            </a:r>
            <a:r>
              <a:rPr lang="en-US" dirty="0" smtClean="0"/>
              <a:t>These plays </a:t>
            </a:r>
            <a:r>
              <a:rPr lang="en-US" dirty="0"/>
              <a:t>laughed at the fashionable society, their witty and fine conversation, and their immoral behaviors. </a:t>
            </a:r>
            <a:r>
              <a:rPr lang="en-US" dirty="0" smtClean="0"/>
              <a:t>This kind of plays was </a:t>
            </a:r>
            <a:r>
              <a:rPr lang="en-US" dirty="0"/>
              <a:t>introduced by </a:t>
            </a:r>
            <a:r>
              <a:rPr lang="en-US" b="1" dirty="0"/>
              <a:t>Sir George </a:t>
            </a:r>
            <a:r>
              <a:rPr lang="en-US" b="1" dirty="0" smtClean="0"/>
              <a:t>Etherege</a:t>
            </a:r>
            <a:r>
              <a:rPr lang="en-US" dirty="0" smtClean="0"/>
              <a:t> (1636 -1692). </a:t>
            </a:r>
            <a:r>
              <a:rPr lang="en-US" dirty="0"/>
              <a:t>It was mainly </a:t>
            </a:r>
            <a:r>
              <a:rPr lang="en-US" dirty="0" smtClean="0"/>
              <a:t>addressed </a:t>
            </a:r>
            <a:r>
              <a:rPr lang="en-US" dirty="0"/>
              <a:t>to the rich, courtly and fashionable circle of London. </a:t>
            </a:r>
            <a:endParaRPr lang="ru-RU" dirty="0"/>
          </a:p>
          <a:p>
            <a:endParaRPr lang="ru-RU" dirty="0"/>
          </a:p>
          <a:p>
            <a:endParaRPr lang="ru-RU" dirty="0"/>
          </a:p>
        </p:txBody>
      </p:sp>
    </p:spTree>
    <p:extLst>
      <p:ext uri="{BB962C8B-B14F-4D97-AF65-F5344CB8AC3E}">
        <p14:creationId xmlns:p14="http://schemas.microsoft.com/office/powerpoint/2010/main" xmlns="" val="61289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16543"/>
          </a:xfrm>
        </p:spPr>
        <p:txBody>
          <a:bodyPr>
            <a:normAutofit/>
          </a:bodyPr>
          <a:lstStyle/>
          <a:p>
            <a:pPr algn="ctr"/>
            <a:r>
              <a:rPr lang="en-US" sz="2800" dirty="0" smtClean="0">
                <a:latin typeface="Times New Roman" panose="02020603050405020304" pitchFamily="18" charset="0"/>
                <a:cs typeface="Times New Roman" panose="02020603050405020304" pitchFamily="18" charset="0"/>
              </a:rPr>
              <a:t>PLAYWRIGHTS</a:t>
            </a:r>
            <a:endParaRPr lang="ru-RU" sz="2800" dirty="0">
              <a:latin typeface="Times New Roman" panose="02020603050405020304" pitchFamily="18" charset="0"/>
              <a:cs typeface="Times New Roman" panose="02020603050405020304" pitchFamily="18" charset="0"/>
            </a:endParaRPr>
          </a:p>
        </p:txBody>
      </p:sp>
      <p:pic>
        <p:nvPicPr>
          <p:cNvPr id="1026" name="Picture 2" descr="George Etherid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722" y="1260087"/>
            <a:ext cx="2712023" cy="52410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Grp="1" noChangeArrowheads="1"/>
          </p:cNvSpPr>
          <p:nvPr>
            <p:ph idx="1"/>
          </p:nvPr>
        </p:nvSpPr>
        <p:spPr bwMode="auto">
          <a:xfrm>
            <a:off x="3023592" y="878871"/>
            <a:ext cx="8995809" cy="58477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err="1" smtClean="0">
                <a:ln>
                  <a:noFill/>
                </a:ln>
                <a:effectLst/>
                <a:latin typeface="Times New Roman" panose="02020603050405020304" pitchFamily="18" charset="0"/>
                <a:cs typeface="Times New Roman" panose="02020603050405020304" pitchFamily="18" charset="0"/>
              </a:rPr>
              <a:t>George</a:t>
            </a:r>
            <a:r>
              <a:rPr kumimoji="0" lang="ru-RU" altLang="ru-RU" sz="2000" b="1"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ru-RU" altLang="ru-RU" sz="2000" b="1" i="0" u="none" strike="noStrike" cap="none" normalizeH="0" baseline="0" dirty="0" err="1" smtClean="0">
                <a:ln>
                  <a:noFill/>
                </a:ln>
                <a:effectLst/>
                <a:latin typeface="Times New Roman" panose="02020603050405020304" pitchFamily="18" charset="0"/>
                <a:cs typeface="Times New Roman" panose="02020603050405020304" pitchFamily="18" charset="0"/>
              </a:rPr>
              <a:t>Etheridge</a:t>
            </a:r>
            <a:endParaRPr kumimoji="0" lang="ru-RU" altLang="ru-RU" sz="2000" b="1"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lvl="0" indent="0" algn="just">
              <a:lnSpc>
                <a:spcPct val="100000"/>
              </a:lnSpc>
              <a:buNone/>
            </a:pP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Etheridge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was</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first</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great</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writer</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of</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Restoration</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period</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writing</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social</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en-US"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comedies of manners</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that</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show</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influence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of</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lang="en-US" sz="2400" b="1" dirty="0" smtClean="0">
                <a:latin typeface="Constantia" pitchFamily="18" charset="0"/>
              </a:rPr>
              <a:t>Jean-</a:t>
            </a:r>
            <a:r>
              <a:rPr lang="en-US" sz="2400" b="1" dirty="0" err="1" smtClean="0">
                <a:latin typeface="Constantia" pitchFamily="18" charset="0"/>
              </a:rPr>
              <a:t>Baptiste</a:t>
            </a:r>
            <a:r>
              <a:rPr lang="en-US" sz="2400" b="1" dirty="0" smtClean="0">
                <a:latin typeface="Constantia" pitchFamily="18" charset="0"/>
              </a:rPr>
              <a:t> </a:t>
            </a:r>
            <a:r>
              <a:rPr lang="en-US" sz="2400" b="1" dirty="0" err="1" smtClean="0">
                <a:latin typeface="Constantia" pitchFamily="18" charset="0"/>
              </a:rPr>
              <a:t>Poquelin</a:t>
            </a:r>
            <a:r>
              <a:rPr lang="en-US" sz="2400" dirty="0" smtClean="0">
                <a:latin typeface="Constantia" pitchFamily="18" charset="0"/>
              </a:rPr>
              <a:t>, known by his stage name </a:t>
            </a:r>
            <a:r>
              <a:rPr lang="en-US" sz="2400" b="1" dirty="0" err="1" smtClean="0">
                <a:latin typeface="Constantia" pitchFamily="18" charset="0"/>
              </a:rPr>
              <a:t>Molière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a:t>
            </a:r>
            <a:endPar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He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was</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friend</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of</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notorious</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Earl</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of</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Rochester</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whose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debauched</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lifestyle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was</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model</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for</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Restoration</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rake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Etheridge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was</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playwright</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who</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set</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tone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for</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great</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Restoration</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comedies</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that</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rgbClr val="333333"/>
                </a:solidFill>
                <a:effectLst/>
                <a:latin typeface="Constantia" pitchFamily="18" charset="0"/>
                <a:cs typeface="Times New Roman" panose="02020603050405020304" pitchFamily="18" charset="0"/>
              </a:rPr>
              <a:t>followed</a:t>
            </a:r>
            <a:r>
              <a:rPr kumimoji="0" lang="ru-RU" altLang="ru-RU" sz="2400" b="0" i="0" u="none" strike="noStrike" cap="none" normalizeH="0" baseline="0" dirty="0" smtClean="0">
                <a:ln>
                  <a:noFill/>
                </a:ln>
                <a:solidFill>
                  <a:srgbClr val="333333"/>
                </a:solidFill>
                <a:effectLst/>
                <a:latin typeface="Constantia" pitchFamily="18" charset="0"/>
                <a:cs typeface="Times New Roman" panose="02020603050405020304" pitchFamily="18" charset="0"/>
              </a:rPr>
              <a:t>.</a:t>
            </a:r>
            <a:endPar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0" i="1" u="none" strike="noStrike" cap="none" normalizeH="0" baseline="0" dirty="0" err="1" smtClean="0">
                <a:ln>
                  <a:noFill/>
                </a:ln>
                <a:solidFill>
                  <a:schemeClr val="tx1"/>
                </a:solidFill>
                <a:effectLst/>
                <a:latin typeface="Constantia" pitchFamily="18" charset="0"/>
                <a:cs typeface="Times New Roman" panose="02020603050405020304" pitchFamily="18" charset="0"/>
              </a:rPr>
              <a:t>More</a:t>
            </a:r>
            <a:r>
              <a:rPr kumimoji="0" lang="ru-RU" altLang="ru-RU" sz="2400" b="0" i="1"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1" u="none" strike="noStrike" cap="none" normalizeH="0" baseline="0" dirty="0" err="1" smtClean="0">
                <a:ln>
                  <a:noFill/>
                </a:ln>
                <a:solidFill>
                  <a:schemeClr val="tx1"/>
                </a:solidFill>
                <a:effectLst/>
                <a:latin typeface="Constantia" pitchFamily="18" charset="0"/>
                <a:cs typeface="Times New Roman" panose="02020603050405020304" pitchFamily="18" charset="0"/>
              </a:rPr>
              <a:t>on</a:t>
            </a:r>
            <a:r>
              <a:rPr kumimoji="0" lang="ru-RU" altLang="ru-RU" sz="2400" b="0" i="1"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lang="en-US" altLang="ru-RU" sz="2400" i="1" dirty="0" err="1" smtClean="0">
                <a:latin typeface="Constantia" pitchFamily="18" charset="0"/>
                <a:cs typeface="Times New Roman" panose="02020603050405020304" pitchFamily="18" charset="0"/>
              </a:rPr>
              <a:t>C</a:t>
            </a:r>
            <a:r>
              <a:rPr kumimoji="0" lang="ru-RU" altLang="ru-RU" sz="2400" b="0" i="1" u="none" strike="noStrike" cap="none" normalizeH="0" baseline="0" dirty="0" err="1" smtClean="0">
                <a:ln>
                  <a:noFill/>
                </a:ln>
                <a:solidFill>
                  <a:schemeClr val="tx1"/>
                </a:solidFill>
                <a:effectLst/>
                <a:latin typeface="Constantia" pitchFamily="18" charset="0"/>
                <a:cs typeface="Times New Roman" panose="02020603050405020304" pitchFamily="18" charset="0"/>
              </a:rPr>
              <a:t>omedy</a:t>
            </a:r>
            <a:r>
              <a:rPr kumimoji="0" lang="ru-RU" altLang="ru-RU" sz="2400" b="0" i="1"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1" u="none" strike="noStrike" cap="none" normalizeH="0" baseline="0" dirty="0" err="1" smtClean="0">
                <a:ln>
                  <a:noFill/>
                </a:ln>
                <a:solidFill>
                  <a:schemeClr val="tx1"/>
                </a:solidFill>
                <a:effectLst/>
                <a:latin typeface="Constantia" pitchFamily="18" charset="0"/>
                <a:cs typeface="Times New Roman" panose="02020603050405020304" pitchFamily="18" charset="0"/>
              </a:rPr>
              <a:t>of</a:t>
            </a:r>
            <a:r>
              <a:rPr kumimoji="0" lang="ru-RU" altLang="ru-RU" sz="2400" b="0" i="1"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lang="en-US" altLang="ru-RU" sz="2400" i="1" dirty="0" err="1" smtClean="0">
                <a:latin typeface="Constantia" pitchFamily="18" charset="0"/>
                <a:cs typeface="Times New Roman" panose="02020603050405020304" pitchFamily="18" charset="0"/>
              </a:rPr>
              <a:t>M</a:t>
            </a:r>
            <a:r>
              <a:rPr kumimoji="0" lang="ru-RU" altLang="ru-RU" sz="2400" b="0" i="1" u="none" strike="noStrike" cap="none" normalizeH="0" baseline="0" dirty="0" err="1" smtClean="0">
                <a:ln>
                  <a:noFill/>
                </a:ln>
                <a:solidFill>
                  <a:schemeClr val="tx1"/>
                </a:solidFill>
                <a:effectLst/>
                <a:latin typeface="Constantia" pitchFamily="18" charset="0"/>
                <a:cs typeface="Times New Roman" panose="02020603050405020304" pitchFamily="18" charset="0"/>
              </a:rPr>
              <a:t>anners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comedy</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of</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manners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is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a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style</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of</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comedy</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that</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reflects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life</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ideals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and</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manners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of</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upper</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class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society</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in</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way</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that</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is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essentially</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true</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to</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its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traditions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and</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philosophy</a:t>
            </a:r>
            <a:endPar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players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must</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maintain</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mask</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of</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social</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artifice</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whilst</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revealing</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to</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audience</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what</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lies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behind</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such</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manners</a:t>
            </a:r>
            <a:endPar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In</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other</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words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it</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makes</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real</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artificial</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and</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the</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artificial</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 </a:t>
            </a:r>
            <a:r>
              <a:rPr kumimoji="0" lang="ru-RU" altLang="ru-RU" sz="2400" b="0" i="0" u="none" strike="noStrike" cap="none" normalizeH="0" baseline="0" dirty="0" err="1" smtClean="0">
                <a:ln>
                  <a:noFill/>
                </a:ln>
                <a:solidFill>
                  <a:schemeClr val="tx1"/>
                </a:solidFill>
                <a:effectLst/>
                <a:latin typeface="Constantia" pitchFamily="18" charset="0"/>
                <a:cs typeface="Times New Roman" panose="02020603050405020304" pitchFamily="18" charset="0"/>
              </a:rPr>
              <a:t>real</a:t>
            </a:r>
            <a:r>
              <a:rPr kumimoji="0" lang="ru-RU" altLang="ru-RU" sz="2400" b="0" i="0" u="none" strike="noStrike" cap="none" normalizeH="0" baseline="0" dirty="0" smtClean="0">
                <a:ln>
                  <a:noFill/>
                </a:ln>
                <a:solidFill>
                  <a:schemeClr val="tx1"/>
                </a:solidFill>
                <a:effectLst/>
                <a:latin typeface="Constantia"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4211983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2972</Words>
  <Application>Microsoft Office PowerPoint</Application>
  <PresentationFormat>Произвольный</PresentationFormat>
  <Paragraphs>97</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 Restoration Drama, Prose &amp; Poetry (XVII century)</vt:lpstr>
      <vt:lpstr>Political Context</vt:lpstr>
      <vt:lpstr>Political Context</vt:lpstr>
      <vt:lpstr>Philosophical Context</vt:lpstr>
      <vt:lpstr>The Theatre</vt:lpstr>
      <vt:lpstr>The Theatre</vt:lpstr>
      <vt:lpstr>THE THEATRE</vt:lpstr>
      <vt:lpstr>THE THEATRE</vt:lpstr>
      <vt:lpstr>PLAYWRIGHTS</vt:lpstr>
      <vt:lpstr>PLAYWRIGHTS</vt:lpstr>
      <vt:lpstr>Restoration Comedy</vt:lpstr>
      <vt:lpstr>John Dryden  1631 –1700) </vt:lpstr>
      <vt:lpstr>John Dryden  1631 –1700) </vt:lpstr>
      <vt:lpstr>John Dryden  1631 –1700) </vt:lpstr>
      <vt:lpstr>John Dryden  1631 –1700) </vt:lpstr>
      <vt:lpstr>John Dryden  1631 –1700) </vt:lpstr>
      <vt:lpstr>John Dryden  1631 –1700) </vt:lpstr>
      <vt:lpstr>Restoration Prose</vt:lpstr>
      <vt:lpstr> John Bunyan</vt:lpstr>
      <vt:lpstr>John Bunyan </vt:lpstr>
      <vt:lpstr>John Bunyan</vt:lpstr>
      <vt:lpstr>Restoration Poetry </vt:lpstr>
      <vt:lpstr>Dr. Samuel Jonson and James Boswell</vt:lpstr>
      <vt:lpstr>Samuel Johnson (1709-1784) </vt:lpstr>
      <vt:lpstr> Samuel Johnson’s Quatations</vt:lpstr>
      <vt:lpstr>Dictionary of the English Language by Samuel Johnson</vt:lpstr>
      <vt:lpstr>Слайд 27</vt:lpstr>
      <vt:lpstr>Слайд 28</vt:lpstr>
      <vt:lpstr>Слайд 29</vt:lpstr>
      <vt:lpstr>Richard Steele and Joseph Addison  </vt:lpstr>
      <vt:lpstr>Samuel Pepys and John Evelyn </vt:lpstr>
      <vt:lpstr>Edward Gibbon and Edmund Burke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Restoration Drama, Prose &amp; Poetry</dc:title>
  <dc:creator>Администратор</dc:creator>
  <cp:lastModifiedBy>Admin</cp:lastModifiedBy>
  <cp:revision>69</cp:revision>
  <dcterms:created xsi:type="dcterms:W3CDTF">2017-10-23T11:59:19Z</dcterms:created>
  <dcterms:modified xsi:type="dcterms:W3CDTF">2021-05-15T19:20:30Z</dcterms:modified>
</cp:coreProperties>
</file>