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891908E-5577-40C7-B9C8-9FF9D038C686}" type="datetimeFigureOut">
              <a:rPr lang="uk-UA" smtClean="0"/>
              <a:t>29.10.2013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60044EB-3609-4A23-9C12-00C878A55CFE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llectua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en.wikipedia.org/wiki/Cultural_move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radition" TargetMode="External"/><Relationship Id="rId5" Type="http://schemas.openxmlformats.org/officeDocument/2006/relationships/hyperlink" Target="http://en.wikipedia.org/wiki/Individualism" TargetMode="External"/><Relationship Id="rId4" Type="http://schemas.openxmlformats.org/officeDocument/2006/relationships/hyperlink" Target="http://en.wikipedia.org/wiki/Rea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ientific_metho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975104"/>
          </a:xfrm>
        </p:spPr>
        <p:txBody>
          <a:bodyPr/>
          <a:lstStyle/>
          <a:p>
            <a:pPr algn="ctr"/>
            <a:r>
              <a:rPr lang="en-US" sz="54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AGE OF ENLIGHTENMENT</a:t>
            </a:r>
            <a:endParaRPr lang="uk-UA" sz="54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85992"/>
            <a:ext cx="5572164" cy="430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4953744" cy="4850826"/>
          </a:xfrm>
        </p:spPr>
        <p:txBody>
          <a:bodyPr/>
          <a:lstStyle/>
          <a:p>
            <a:r>
              <a:rPr lang="en-US" dirty="0" smtClean="0"/>
              <a:t>It  was a </a:t>
            </a:r>
            <a:r>
              <a:rPr lang="en-US" dirty="0" smtClean="0">
                <a:hlinkClick r:id="rId2" tooltip="Cultural movement"/>
              </a:rPr>
              <a:t>cultural movement</a:t>
            </a:r>
            <a:r>
              <a:rPr lang="en-US" dirty="0" smtClean="0"/>
              <a:t> of </a:t>
            </a:r>
            <a:r>
              <a:rPr lang="en-US" dirty="0" smtClean="0">
                <a:hlinkClick r:id="rId3" tooltip="Intellectual"/>
              </a:rPr>
              <a:t>intellectuals</a:t>
            </a:r>
            <a:r>
              <a:rPr lang="en-US" dirty="0" smtClean="0"/>
              <a:t> beginning in the late 17th and 18th century Europe emphasizing </a:t>
            </a:r>
            <a:r>
              <a:rPr lang="en-US" dirty="0" smtClean="0">
                <a:hlinkClick r:id="rId4" tooltip="Reason"/>
              </a:rPr>
              <a:t>reason</a:t>
            </a:r>
            <a:r>
              <a:rPr lang="en-US" dirty="0" smtClean="0"/>
              <a:t> and </a:t>
            </a:r>
            <a:r>
              <a:rPr lang="en-US" dirty="0" smtClean="0">
                <a:hlinkClick r:id="rId5" tooltip="Individualism"/>
              </a:rPr>
              <a:t>individualism</a:t>
            </a:r>
            <a:r>
              <a:rPr lang="en-US" dirty="0" smtClean="0"/>
              <a:t> rather than </a:t>
            </a:r>
            <a:r>
              <a:rPr lang="en-US" dirty="0" smtClean="0">
                <a:hlinkClick r:id="rId6" tooltip="Tradition"/>
              </a:rPr>
              <a:t>tradition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5602231" cy="36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4983"/>
            <a:ext cx="4358977" cy="340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4929222" cy="5784080"/>
          </a:xfrm>
        </p:spPr>
        <p:txBody>
          <a:bodyPr>
            <a:normAutofit/>
          </a:bodyPr>
          <a:lstStyle/>
          <a:p>
            <a:r>
              <a:rPr lang="en-US" dirty="0" smtClean="0"/>
              <a:t>Its purpose was to reform society using reason, challenge ideas grounded in tradition and faith, and advance knowledge through the </a:t>
            </a:r>
            <a:r>
              <a:rPr lang="en-US" dirty="0" smtClean="0">
                <a:hlinkClick r:id="rId3" tooltip="Scientific method"/>
              </a:rPr>
              <a:t>scientific method</a:t>
            </a:r>
            <a:r>
              <a:rPr lang="en-US" dirty="0" smtClean="0"/>
              <a:t>. It promoted scientific thought, skepticism, and intellectual interchange.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947" y="-4469"/>
            <a:ext cx="7772400" cy="28574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>
                <a:solidFill>
                  <a:srgbClr val="FF0000"/>
                </a:solidFill>
              </a:rPr>
              <a:t>The characteristic features  of the movement (which spread all over the Europe) were:</a:t>
            </a:r>
          </a:p>
          <a:p>
            <a:r>
              <a:rPr lang="en-US" dirty="0" smtClean="0"/>
              <a:t>Rejection of Church dogmas;</a:t>
            </a:r>
          </a:p>
          <a:p>
            <a:r>
              <a:rPr lang="en-US" dirty="0" smtClean="0"/>
              <a:t>Love of freedom, striving for systemic education for all;</a:t>
            </a:r>
          </a:p>
          <a:p>
            <a:r>
              <a:rPr lang="en-US" dirty="0" smtClean="0"/>
              <a:t>Concern for  the fate of the common </a:t>
            </a:r>
            <a:r>
              <a:rPr lang="en-US" dirty="0" smtClean="0"/>
              <a:t>people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1"/>
            <a:ext cx="6588373" cy="365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LITERATURE of </a:t>
            </a:r>
            <a:r>
              <a:rPr lang="en-US" dirty="0" smtClean="0"/>
              <a:t>th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period may be characterized by: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rise of the political pamphlet and essay; the leading genre – the novel;</a:t>
            </a:r>
          </a:p>
          <a:p>
            <a:r>
              <a:rPr lang="en-US" dirty="0" smtClean="0"/>
              <a:t>The hero of the novel was no longer  a prince but a representative of the middle class;</a:t>
            </a:r>
          </a:p>
          <a:p>
            <a:r>
              <a:rPr lang="en-US" dirty="0" smtClean="0"/>
              <a:t>The character is instructive.</a:t>
            </a: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02597"/>
            <a:ext cx="2847578" cy="3599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533">
            <a:off x="5372996" y="1594814"/>
            <a:ext cx="3096344" cy="4853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6908"/>
            <a:ext cx="7772400" cy="183681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literature of the period may be divided into 3 periods:</a:t>
            </a:r>
            <a:endParaRPr lang="uk-UA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Glorious revolution </a:t>
            </a:r>
          </a:p>
          <a:p>
            <a:pPr marL="6858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          (1688-1689)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772400" cy="457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development of the realistic social novel (1740-1750)</a:t>
            </a:r>
          </a:p>
          <a:p>
            <a:pPr algn="ctr"/>
            <a:r>
              <a:rPr lang="en-US" sz="3200" dirty="0" smtClean="0"/>
              <a:t>The representatives are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024336" cy="328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856898" cy="356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90" y="2276870"/>
            <a:ext cx="2698336" cy="328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4168"/>
            <a:ext cx="7978080" cy="1738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Sentimentalism – (last decades of the century)</a:t>
            </a:r>
          </a:p>
          <a:p>
            <a:pPr algn="ctr"/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L.Sterne</a:t>
            </a:r>
            <a:r>
              <a:rPr lang="en-US" sz="4000" dirty="0" smtClean="0">
                <a:solidFill>
                  <a:srgbClr val="FF0000"/>
                </a:solidFill>
              </a:rPr>
              <a:t>                         </a:t>
            </a:r>
            <a:r>
              <a:rPr lang="en-US" sz="4000" dirty="0" err="1" smtClean="0">
                <a:solidFill>
                  <a:srgbClr val="00B0F0"/>
                </a:solidFill>
              </a:rPr>
              <a:t>R.Burns</a:t>
            </a:r>
            <a:r>
              <a:rPr lang="en-US" sz="4000" dirty="0" smtClean="0">
                <a:solidFill>
                  <a:srgbClr val="00B0F0"/>
                </a:solidFill>
              </a:rPr>
              <a:t>                 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744242" cy="437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4009628" cy="443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6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4168"/>
            <a:ext cx="7772400" cy="3610856"/>
          </a:xfrm>
        </p:spPr>
        <p:txBody>
          <a:bodyPr/>
          <a:lstStyle/>
          <a:p>
            <a:r>
              <a:rPr lang="en-US" dirty="0" smtClean="0"/>
              <a:t>It was also the age of </a:t>
            </a:r>
            <a:r>
              <a:rPr lang="en-US" i="1" dirty="0" smtClean="0"/>
              <a:t>satire. </a:t>
            </a:r>
            <a:r>
              <a:rPr lang="en-US" dirty="0"/>
              <a:t> </a:t>
            </a:r>
            <a:r>
              <a:rPr lang="en-US" dirty="0" smtClean="0"/>
              <a:t>A tradition of verse satire runs through </a:t>
            </a:r>
            <a:r>
              <a:rPr lang="en-US" dirty="0" err="1" smtClean="0"/>
              <a:t>J.Donne’s</a:t>
            </a:r>
            <a:r>
              <a:rPr lang="en-US" dirty="0" smtClean="0"/>
              <a:t> poems and </a:t>
            </a:r>
            <a:r>
              <a:rPr lang="en-US" dirty="0" err="1" smtClean="0"/>
              <a:t>B.Johnson’s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FFFF00"/>
                </a:solidFill>
              </a:rPr>
              <a:t>“Comedies of </a:t>
            </a:r>
            <a:r>
              <a:rPr lang="en-US" i="1" dirty="0" err="1" smtClean="0">
                <a:solidFill>
                  <a:srgbClr val="FFFF00"/>
                </a:solidFill>
              </a:rPr>
              <a:t>Humours</a:t>
            </a:r>
            <a:r>
              <a:rPr lang="en-US" i="1" dirty="0" smtClean="0">
                <a:solidFill>
                  <a:srgbClr val="FFFF00"/>
                </a:solidFill>
              </a:rPr>
              <a:t>” </a:t>
            </a:r>
            <a:r>
              <a:rPr lang="en-US" dirty="0" smtClean="0"/>
              <a:t> but the art of satire is now more associated with the period 1660-1750, when it was frequently more social and personally – directed in its attacks.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84923"/>
            <a:ext cx="5544616" cy="3873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31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187</TotalTime>
  <Words>212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THE AGE OF ENLIGHTENMENT</vt:lpstr>
      <vt:lpstr>Презентация PowerPoint</vt:lpstr>
      <vt:lpstr>Презентация PowerPoint</vt:lpstr>
      <vt:lpstr>Презентация PowerPoint</vt:lpstr>
      <vt:lpstr>ENGLISH LITERATURE of that period may be characterized by:</vt:lpstr>
      <vt:lpstr>The literature of the period may be divided into 3 periods: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Новикова, Бондар</dc:creator>
  <cp:lastModifiedBy>admin</cp:lastModifiedBy>
  <cp:revision>19</cp:revision>
  <dcterms:created xsi:type="dcterms:W3CDTF">2013-10-27T17:45:46Z</dcterms:created>
  <dcterms:modified xsi:type="dcterms:W3CDTF">2013-10-29T17:59:40Z</dcterms:modified>
</cp:coreProperties>
</file>