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95" r:id="rId3"/>
    <p:sldId id="276" r:id="rId4"/>
    <p:sldId id="257" r:id="rId5"/>
    <p:sldId id="268" r:id="rId6"/>
    <p:sldId id="275" r:id="rId7"/>
    <p:sldId id="293" r:id="rId8"/>
    <p:sldId id="258" r:id="rId9"/>
    <p:sldId id="264" r:id="rId10"/>
    <p:sldId id="277" r:id="rId11"/>
    <p:sldId id="263" r:id="rId12"/>
    <p:sldId id="278" r:id="rId13"/>
    <p:sldId id="288" r:id="rId14"/>
    <p:sldId id="289" r:id="rId15"/>
    <p:sldId id="280" r:id="rId16"/>
    <p:sldId id="281" r:id="rId17"/>
    <p:sldId id="283" r:id="rId18"/>
    <p:sldId id="284" r:id="rId19"/>
    <p:sldId id="282" r:id="rId20"/>
    <p:sldId id="287" r:id="rId21"/>
    <p:sldId id="286" r:id="rId22"/>
    <p:sldId id="285" r:id="rId23"/>
    <p:sldId id="259" r:id="rId24"/>
    <p:sldId id="266" r:id="rId25"/>
    <p:sldId id="265" r:id="rId26"/>
    <p:sldId id="271" r:id="rId27"/>
    <p:sldId id="290" r:id="rId28"/>
    <p:sldId id="267" r:id="rId29"/>
    <p:sldId id="260" r:id="rId30"/>
    <p:sldId id="273" r:id="rId31"/>
    <p:sldId id="261" r:id="rId32"/>
    <p:sldId id="262" r:id="rId33"/>
    <p:sldId id="272" r:id="rId34"/>
    <p:sldId id="269" r:id="rId35"/>
    <p:sldId id="274" r:id="rId36"/>
    <p:sldId id="270" r:id="rId37"/>
    <p:sldId id="292" r:id="rId38"/>
    <p:sldId id="294" r:id="rId3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4380"/>
    <p:restoredTop sz="94660"/>
  </p:normalViewPr>
  <p:slideViewPr>
    <p:cSldViewPr>
      <p:cViewPr varScale="1">
        <p:scale>
          <a:sx n="88" d="100"/>
          <a:sy n="88" d="100"/>
        </p:scale>
        <p:origin x="-1282"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17" name="Нижний колонтитул 16"/>
          <p:cNvSpPr>
            <a:spLocks noGrp="1"/>
          </p:cNvSpPr>
          <p:nvPr>
            <p:ph type="ftr" sz="quarter" idx="11"/>
          </p:nvPr>
        </p:nvSpPr>
        <p:spPr/>
        <p:txBody>
          <a:bodyPr/>
          <a:lstStyle/>
          <a:p>
            <a:endParaRPr lang="ar-SA"/>
          </a:p>
        </p:txBody>
      </p:sp>
      <p:sp>
        <p:nvSpPr>
          <p:cNvPr id="29" name="Номер слайда 28"/>
          <p:cNvSpPr>
            <a:spLocks noGrp="1"/>
          </p:cNvSpPr>
          <p:nvPr>
            <p:ph type="sldNum" sz="quarter" idx="12"/>
          </p:nvPr>
        </p:nvSpPr>
        <p:spPr/>
        <p:txBody>
          <a:bodyPr/>
          <a:lstStyle/>
          <a:p>
            <a:fld id="{9B968902-FAF3-4090-89FF-900A71FE2916}" type="slidenum">
              <a:rPr lang="ar-SA" smtClean="0"/>
              <a:pPr/>
              <a:t>‹#›</a:t>
            </a:fld>
            <a:endParaRPr lang="ar-SA"/>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5" name="Нижний колонтитул 4"/>
          <p:cNvSpPr>
            <a:spLocks noGrp="1"/>
          </p:cNvSpPr>
          <p:nvPr>
            <p:ph type="ftr" sz="quarter" idx="11"/>
          </p:nvPr>
        </p:nvSpPr>
        <p:spPr/>
        <p:txBody>
          <a:bodyPr/>
          <a:lstStyle/>
          <a:p>
            <a:endParaRPr lang="ar-SA"/>
          </a:p>
        </p:txBody>
      </p:sp>
      <p:sp>
        <p:nvSpPr>
          <p:cNvPr id="6" name="Номер слайда 5"/>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5" name="Нижний колонтитул 4"/>
          <p:cNvSpPr>
            <a:spLocks noGrp="1"/>
          </p:cNvSpPr>
          <p:nvPr>
            <p:ph type="ftr" sz="quarter" idx="11"/>
          </p:nvPr>
        </p:nvSpPr>
        <p:spPr/>
        <p:txBody>
          <a:bodyPr/>
          <a:lstStyle/>
          <a:p>
            <a:endParaRPr lang="ar-SA"/>
          </a:p>
        </p:txBody>
      </p:sp>
      <p:sp>
        <p:nvSpPr>
          <p:cNvPr id="6" name="Номер слайда 5"/>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5" name="Нижний колонтитул 4"/>
          <p:cNvSpPr>
            <a:spLocks noGrp="1"/>
          </p:cNvSpPr>
          <p:nvPr>
            <p:ph type="ftr" sz="quarter" idx="11"/>
          </p:nvPr>
        </p:nvSpPr>
        <p:spPr/>
        <p:txBody>
          <a:bodyPr/>
          <a:lstStyle/>
          <a:p>
            <a:endParaRPr lang="ar-SA"/>
          </a:p>
        </p:txBody>
      </p:sp>
      <p:sp>
        <p:nvSpPr>
          <p:cNvPr id="6" name="Номер слайда 5"/>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5" name="Нижний колонтитул 4"/>
          <p:cNvSpPr>
            <a:spLocks noGrp="1"/>
          </p:cNvSpPr>
          <p:nvPr>
            <p:ph type="ftr" sz="quarter" idx="11"/>
          </p:nvPr>
        </p:nvSpPr>
        <p:spPr/>
        <p:txBody>
          <a:bodyPr/>
          <a:lstStyle/>
          <a:p>
            <a:endParaRPr lang="ar-SA"/>
          </a:p>
        </p:txBody>
      </p:sp>
      <p:sp>
        <p:nvSpPr>
          <p:cNvPr id="6" name="Номер слайда 5"/>
          <p:cNvSpPr>
            <a:spLocks noGrp="1"/>
          </p:cNvSpPr>
          <p:nvPr>
            <p:ph type="sldNum" sz="quarter" idx="12"/>
          </p:nvPr>
        </p:nvSpPr>
        <p:spPr>
          <a:xfrm>
            <a:off x="7924800" y="6416675"/>
            <a:ext cx="762000" cy="365125"/>
          </a:xfrm>
        </p:spPr>
        <p:txBody>
          <a:bodyPr/>
          <a:lstStyle/>
          <a:p>
            <a:fld id="{9B968902-FAF3-4090-89FF-900A71FE2916}"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6" name="Нижний колонтитул 5"/>
          <p:cNvSpPr>
            <a:spLocks noGrp="1"/>
          </p:cNvSpPr>
          <p:nvPr>
            <p:ph type="ftr" sz="quarter" idx="11"/>
          </p:nvPr>
        </p:nvSpPr>
        <p:spPr/>
        <p:txBody>
          <a:bodyPr/>
          <a:lstStyle/>
          <a:p>
            <a:endParaRPr lang="ar-SA"/>
          </a:p>
        </p:txBody>
      </p:sp>
      <p:sp>
        <p:nvSpPr>
          <p:cNvPr id="7" name="Номер слайда 6"/>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8" name="Нижний колонтитул 7"/>
          <p:cNvSpPr>
            <a:spLocks noGrp="1"/>
          </p:cNvSpPr>
          <p:nvPr>
            <p:ph type="ftr" sz="quarter" idx="11"/>
          </p:nvPr>
        </p:nvSpPr>
        <p:spPr/>
        <p:txBody>
          <a:bodyPr/>
          <a:lstStyle/>
          <a:p>
            <a:endParaRPr lang="ar-SA"/>
          </a:p>
        </p:txBody>
      </p:sp>
      <p:sp>
        <p:nvSpPr>
          <p:cNvPr id="9" name="Номер слайда 8"/>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4" name="Нижний колонтитул 3"/>
          <p:cNvSpPr>
            <a:spLocks noGrp="1"/>
          </p:cNvSpPr>
          <p:nvPr>
            <p:ph type="ftr" sz="quarter" idx="11"/>
          </p:nvPr>
        </p:nvSpPr>
        <p:spPr/>
        <p:txBody>
          <a:bodyPr/>
          <a:lstStyle/>
          <a:p>
            <a:endParaRPr lang="ar-SA"/>
          </a:p>
        </p:txBody>
      </p:sp>
      <p:sp>
        <p:nvSpPr>
          <p:cNvPr id="5" name="Номер слайда 4"/>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3" name="Нижний колонтитул 2"/>
          <p:cNvSpPr>
            <a:spLocks noGrp="1"/>
          </p:cNvSpPr>
          <p:nvPr>
            <p:ph type="ftr" sz="quarter" idx="11"/>
          </p:nvPr>
        </p:nvSpPr>
        <p:spPr/>
        <p:txBody>
          <a:bodyPr/>
          <a:lstStyle/>
          <a:p>
            <a:endParaRPr lang="ar-SA"/>
          </a:p>
        </p:txBody>
      </p:sp>
      <p:sp>
        <p:nvSpPr>
          <p:cNvPr id="4" name="Номер слайда 3"/>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6" name="Нижний колонтитул 5"/>
          <p:cNvSpPr>
            <a:spLocks noGrp="1"/>
          </p:cNvSpPr>
          <p:nvPr>
            <p:ph type="ftr" sz="quarter" idx="11"/>
          </p:nvPr>
        </p:nvSpPr>
        <p:spPr/>
        <p:txBody>
          <a:bodyPr/>
          <a:lstStyle/>
          <a:p>
            <a:endParaRPr lang="ar-SA"/>
          </a:p>
        </p:txBody>
      </p:sp>
      <p:sp>
        <p:nvSpPr>
          <p:cNvPr id="7" name="Номер слайда 6"/>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C83303A1-4B59-4FA9-AC39-4E4D6197E023}" type="datetimeFigureOut">
              <a:rPr lang="ar-SA" smtClean="0"/>
              <a:pPr/>
              <a:t>07/10/1442</a:t>
            </a:fld>
            <a:endParaRPr lang="ar-SA"/>
          </a:p>
        </p:txBody>
      </p:sp>
      <p:sp>
        <p:nvSpPr>
          <p:cNvPr id="6" name="Нижний колонтитул 5"/>
          <p:cNvSpPr>
            <a:spLocks noGrp="1"/>
          </p:cNvSpPr>
          <p:nvPr>
            <p:ph type="ftr" sz="quarter" idx="11"/>
          </p:nvPr>
        </p:nvSpPr>
        <p:spPr/>
        <p:txBody>
          <a:bodyPr/>
          <a:lstStyle/>
          <a:p>
            <a:endParaRPr lang="ar-SA"/>
          </a:p>
        </p:txBody>
      </p:sp>
      <p:sp>
        <p:nvSpPr>
          <p:cNvPr id="7" name="Номер слайда 6"/>
          <p:cNvSpPr>
            <a:spLocks noGrp="1"/>
          </p:cNvSpPr>
          <p:nvPr>
            <p:ph type="sldNum" sz="quarter" idx="12"/>
          </p:nvPr>
        </p:nvSpPr>
        <p:spPr/>
        <p:txBody>
          <a:bodyPr/>
          <a:lstStyle/>
          <a:p>
            <a:fld id="{9B968902-FAF3-4090-89FF-900A71FE2916}"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83303A1-4B59-4FA9-AC39-4E4D6197E023}" type="datetimeFigureOut">
              <a:rPr lang="ar-SA" smtClean="0"/>
              <a:pPr/>
              <a:t>07/10/1442</a:t>
            </a:fld>
            <a:endParaRPr lang="ar-SA"/>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ar-SA"/>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B968902-FAF3-4090-89FF-900A71FE2916}" type="slidenum">
              <a:rPr lang="ar-SA" smtClean="0"/>
              <a:pPr/>
              <a:t>‹#›</a:t>
            </a:fld>
            <a:endParaRPr lang="ar-SA"/>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10.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3322" name="Picture 10" descr="C:\Users\lenovo1\Desktop\VICTORIAN LITERATURE\PICS\Thomas_Carlyle_lm.jpg"/>
          <p:cNvPicPr>
            <a:picLocks noChangeAspect="1" noChangeArrowheads="1"/>
          </p:cNvPicPr>
          <p:nvPr/>
        </p:nvPicPr>
        <p:blipFill>
          <a:blip r:embed="rId2" cstate="print"/>
          <a:srcRect/>
          <a:stretch>
            <a:fillRect/>
          </a:stretch>
        </p:blipFill>
        <p:spPr bwMode="auto">
          <a:xfrm>
            <a:off x="7315200" y="990600"/>
            <a:ext cx="1828800" cy="2503917"/>
          </a:xfrm>
          <a:prstGeom prst="rect">
            <a:avLst/>
          </a:prstGeom>
          <a:noFill/>
        </p:spPr>
      </p:pic>
      <p:pic>
        <p:nvPicPr>
          <p:cNvPr id="13317" name="Picture 5" descr="C:\Users\lenovo1\Desktop\VICTORIAN LITERATURE\PICS\Wilde.jpg"/>
          <p:cNvPicPr>
            <a:picLocks noChangeAspect="1" noChangeArrowheads="1"/>
          </p:cNvPicPr>
          <p:nvPr/>
        </p:nvPicPr>
        <p:blipFill>
          <a:blip r:embed="rId3" cstate="print"/>
          <a:srcRect/>
          <a:stretch>
            <a:fillRect/>
          </a:stretch>
        </p:blipFill>
        <p:spPr bwMode="auto">
          <a:xfrm>
            <a:off x="5562600" y="152400"/>
            <a:ext cx="2110723" cy="2009775"/>
          </a:xfrm>
          <a:prstGeom prst="ellipse">
            <a:avLst/>
          </a:prstGeom>
          <a:ln>
            <a:noFill/>
          </a:ln>
          <a:effectLst>
            <a:softEdge rad="112500"/>
          </a:effectLst>
        </p:spPr>
      </p:pic>
      <p:sp>
        <p:nvSpPr>
          <p:cNvPr id="2" name="عنوان 1"/>
          <p:cNvSpPr>
            <a:spLocks noGrp="1"/>
          </p:cNvSpPr>
          <p:nvPr>
            <p:ph type="ctrTitle"/>
          </p:nvPr>
        </p:nvSpPr>
        <p:spPr>
          <a:xfrm>
            <a:off x="228600" y="2362200"/>
            <a:ext cx="8610600" cy="1470025"/>
          </a:xfrm>
        </p:spPr>
        <p:txBody>
          <a:bodyPr>
            <a:noAutofit/>
          </a:bodyPr>
          <a:lstStyle/>
          <a:p>
            <a:pPr rtl="0"/>
            <a:r>
              <a:rPr lang="en-US" sz="6600" b="1" dirty="0" smtClean="0">
                <a:solidFill>
                  <a:srgbClr val="FFFF00"/>
                </a:solidFill>
              </a:rPr>
              <a:t>VICTORIAN LITERATURE</a:t>
            </a:r>
            <a:endParaRPr lang="ar-SA" sz="6600" b="1" dirty="0">
              <a:solidFill>
                <a:srgbClr val="FFFF00"/>
              </a:solidFill>
            </a:endParaRPr>
          </a:p>
        </p:txBody>
      </p:sp>
      <p:pic>
        <p:nvPicPr>
          <p:cNvPr id="13313" name="Picture 1" descr="C:\Users\lenovo1\Desktop\VICTORIAN LITERATURE\PICS\Eliot.jpg"/>
          <p:cNvPicPr>
            <a:picLocks noChangeAspect="1" noChangeArrowheads="1"/>
          </p:cNvPicPr>
          <p:nvPr/>
        </p:nvPicPr>
        <p:blipFill>
          <a:blip r:embed="rId4" cstate="print"/>
          <a:srcRect/>
          <a:stretch>
            <a:fillRect/>
          </a:stretch>
        </p:blipFill>
        <p:spPr bwMode="auto">
          <a:xfrm>
            <a:off x="4267200" y="685800"/>
            <a:ext cx="1549594" cy="2114550"/>
          </a:xfrm>
          <a:prstGeom prst="rect">
            <a:avLst/>
          </a:prstGeom>
          <a:noFill/>
        </p:spPr>
      </p:pic>
      <p:pic>
        <p:nvPicPr>
          <p:cNvPr id="13314" name="Picture 2" descr="C:\Users\lenovo1\Desktop\VICTORIAN LITERATURE\PICS\robert-browning-1.jpg"/>
          <p:cNvPicPr>
            <a:picLocks noChangeAspect="1" noChangeArrowheads="1"/>
          </p:cNvPicPr>
          <p:nvPr/>
        </p:nvPicPr>
        <p:blipFill>
          <a:blip r:embed="rId5" cstate="print"/>
          <a:srcRect/>
          <a:stretch>
            <a:fillRect/>
          </a:stretch>
        </p:blipFill>
        <p:spPr bwMode="auto">
          <a:xfrm>
            <a:off x="228600" y="685800"/>
            <a:ext cx="2515743" cy="2028825"/>
          </a:xfrm>
          <a:prstGeom prst="rect">
            <a:avLst/>
          </a:prstGeom>
          <a:noFill/>
        </p:spPr>
      </p:pic>
      <p:pic>
        <p:nvPicPr>
          <p:cNvPr id="13315" name="Picture 3" descr="C:\Users\lenovo1\Desktop\VICTORIAN LITERATURE\PICS\Arnold.jpg"/>
          <p:cNvPicPr>
            <a:picLocks noChangeAspect="1" noChangeArrowheads="1"/>
          </p:cNvPicPr>
          <p:nvPr/>
        </p:nvPicPr>
        <p:blipFill>
          <a:blip r:embed="rId6" cstate="print"/>
          <a:srcRect/>
          <a:stretch>
            <a:fillRect/>
          </a:stretch>
        </p:blipFill>
        <p:spPr bwMode="auto">
          <a:xfrm>
            <a:off x="228600" y="3505200"/>
            <a:ext cx="2057400" cy="2219325"/>
          </a:xfrm>
          <a:prstGeom prst="rect">
            <a:avLst/>
          </a:prstGeom>
          <a:noFill/>
        </p:spPr>
      </p:pic>
      <p:pic>
        <p:nvPicPr>
          <p:cNvPr id="13316" name="Picture 4" descr="C:\Users\lenovo1\Desktop\VICTORIAN LITERATURE\PICS\Charlotte Bronte.jpg"/>
          <p:cNvPicPr>
            <a:picLocks noChangeAspect="1" noChangeArrowheads="1"/>
          </p:cNvPicPr>
          <p:nvPr/>
        </p:nvPicPr>
        <p:blipFill>
          <a:blip r:embed="rId7" cstate="print"/>
          <a:srcRect/>
          <a:stretch>
            <a:fillRect/>
          </a:stretch>
        </p:blipFill>
        <p:spPr bwMode="auto">
          <a:xfrm>
            <a:off x="2209800" y="4800600"/>
            <a:ext cx="1600200" cy="1872779"/>
          </a:xfrm>
          <a:prstGeom prst="rect">
            <a:avLst/>
          </a:prstGeom>
          <a:noFill/>
        </p:spPr>
      </p:pic>
      <p:pic>
        <p:nvPicPr>
          <p:cNvPr id="13318" name="Picture 6" descr="C:\Users\lenovo1\Desktop\VICTORIAN LITERATURE\PICS\000019677.jpg"/>
          <p:cNvPicPr>
            <a:picLocks noChangeAspect="1" noChangeArrowheads="1"/>
          </p:cNvPicPr>
          <p:nvPr/>
        </p:nvPicPr>
        <p:blipFill>
          <a:blip r:embed="rId8" cstate="print"/>
          <a:srcRect/>
          <a:stretch>
            <a:fillRect/>
          </a:stretch>
        </p:blipFill>
        <p:spPr bwMode="auto">
          <a:xfrm>
            <a:off x="2286000" y="381000"/>
            <a:ext cx="2057400" cy="2066585"/>
          </a:xfrm>
          <a:prstGeom prst="rect">
            <a:avLst/>
          </a:prstGeom>
          <a:noFill/>
        </p:spPr>
      </p:pic>
      <p:pic>
        <p:nvPicPr>
          <p:cNvPr id="13319" name="Picture 7" descr="C:\Users\lenovo1\Desktop\VICTORIAN LITERATURE\PICS\images (2).jpg"/>
          <p:cNvPicPr>
            <a:picLocks noChangeAspect="1" noChangeArrowheads="1"/>
          </p:cNvPicPr>
          <p:nvPr/>
        </p:nvPicPr>
        <p:blipFill>
          <a:blip r:embed="rId9" cstate="print"/>
          <a:srcRect/>
          <a:stretch>
            <a:fillRect/>
          </a:stretch>
        </p:blipFill>
        <p:spPr bwMode="auto">
          <a:xfrm>
            <a:off x="7162800" y="4724400"/>
            <a:ext cx="1828799" cy="1816366"/>
          </a:xfrm>
          <a:prstGeom prst="rect">
            <a:avLst/>
          </a:prstGeom>
          <a:ln>
            <a:noFill/>
          </a:ln>
          <a:effectLst>
            <a:outerShdw blurRad="190500" algn="tl" rotWithShape="0">
              <a:srgbClr val="000000">
                <a:alpha val="70000"/>
              </a:srgbClr>
            </a:outerShdw>
          </a:effectLst>
        </p:spPr>
      </p:pic>
      <p:pic>
        <p:nvPicPr>
          <p:cNvPr id="13320" name="Picture 8" descr="C:\Users\lenovo1\Desktop\VICTORIAN LITERATURE\PICS\Tennyson.jpg"/>
          <p:cNvPicPr>
            <a:picLocks noChangeAspect="1" noChangeArrowheads="1"/>
          </p:cNvPicPr>
          <p:nvPr/>
        </p:nvPicPr>
        <p:blipFill>
          <a:blip r:embed="rId10" cstate="print"/>
          <a:srcRect/>
          <a:stretch>
            <a:fillRect/>
          </a:stretch>
        </p:blipFill>
        <p:spPr bwMode="auto">
          <a:xfrm>
            <a:off x="4953000" y="3733800"/>
            <a:ext cx="2133600" cy="2133600"/>
          </a:xfrm>
          <a:prstGeom prst="rect">
            <a:avLst/>
          </a:prstGeom>
          <a:noFill/>
        </p:spPr>
      </p:pic>
      <p:pic>
        <p:nvPicPr>
          <p:cNvPr id="13321" name="Picture 9" descr="C:\Users\lenovo1\Desktop\VICTORIAN LITERATURE\PICS\images (9).jpg"/>
          <p:cNvPicPr>
            <a:picLocks noChangeAspect="1" noChangeArrowheads="1"/>
          </p:cNvPicPr>
          <p:nvPr/>
        </p:nvPicPr>
        <p:blipFill>
          <a:blip r:embed="rId11" cstate="print"/>
          <a:srcRect/>
          <a:stretch>
            <a:fillRect/>
          </a:stretch>
        </p:blipFill>
        <p:spPr bwMode="auto">
          <a:xfrm>
            <a:off x="3352800" y="3505200"/>
            <a:ext cx="1586538"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lenovo1\Desktop\VICTORIAN LITERATURE\PICS\vlcsnap-2013-02-06-22h39m48s61.png"/>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novo1\Desktop\VICTORIAN LITERATURE\PICS\vlcsnap-2013-02-07-12h25m45s233.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مربع نص 2"/>
          <p:cNvSpPr txBox="1"/>
          <p:nvPr/>
        </p:nvSpPr>
        <p:spPr>
          <a:xfrm>
            <a:off x="457200" y="381000"/>
            <a:ext cx="3886200" cy="707886"/>
          </a:xfrm>
          <a:prstGeom prst="rect">
            <a:avLst/>
          </a:prstGeom>
          <a:solidFill>
            <a:schemeClr val="tx1"/>
          </a:solidFill>
        </p:spPr>
        <p:txBody>
          <a:bodyPr wrap="square" rtlCol="1">
            <a:spAutoFit/>
          </a:bodyPr>
          <a:lstStyle/>
          <a:p>
            <a:pPr algn="ctr" rtl="0"/>
            <a:r>
              <a:rPr lang="en-US" sz="4000" b="1" dirty="0" smtClean="0">
                <a:solidFill>
                  <a:schemeClr val="bg1"/>
                </a:solidFill>
              </a:rPr>
              <a:t>Mass Production</a:t>
            </a:r>
            <a:endParaRPr lang="ar-SA" sz="4000" b="1"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85728"/>
            <a:ext cx="8382000" cy="6267472"/>
          </a:xfrm>
        </p:spPr>
        <p:txBody>
          <a:bodyPr>
            <a:normAutofit/>
          </a:bodyPr>
          <a:lstStyle/>
          <a:p>
            <a:pPr algn="ctr" rtl="0">
              <a:buNone/>
            </a:pPr>
            <a:r>
              <a:rPr lang="en-US" b="1" u="sng" dirty="0" smtClean="0"/>
              <a:t>The Impact of the Industrial Revolution</a:t>
            </a:r>
          </a:p>
          <a:p>
            <a:pPr algn="ctr" rtl="0">
              <a:buNone/>
            </a:pPr>
            <a:r>
              <a:rPr lang="en-US" b="1" dirty="0" smtClean="0">
                <a:solidFill>
                  <a:schemeClr val="bg1"/>
                </a:solidFill>
              </a:rPr>
              <a:t>I</a:t>
            </a:r>
            <a:r>
              <a:rPr lang="en-US" b="1" dirty="0" smtClean="0"/>
              <a:t>. </a:t>
            </a:r>
            <a:r>
              <a:rPr lang="en-US" b="1" u="sng" dirty="0" smtClean="0"/>
              <a:t>The Emergence of Overcrowded Cities</a:t>
            </a:r>
          </a:p>
          <a:p>
            <a:pPr algn="just" rtl="0">
              <a:buNone/>
            </a:pPr>
            <a:r>
              <a:rPr lang="en-US" dirty="0" smtClean="0"/>
              <a:t>		One result of the advance of technology was the unprecedented growth of cities.  People, in search of work left the countryside to work in factories in the different cities of Britain.  They had to live in very dirty and unhealthy conditions.  There were too many workers and not enough houses.  People were living like animals.  Diseases raged,   hunger, poverty, and deprivation prevailed, crime accelerated, and misery increased.  </a:t>
            </a:r>
            <a:endParaRPr lang="ar-SA"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s\lenovo1\Pictures\vlcsnap-2013-02-07-23h22m33s83.png"/>
          <p:cNvPicPr>
            <a:picLocks noChangeAspect="1" noChangeArrowheads="1"/>
          </p:cNvPicPr>
          <p:nvPr/>
        </p:nvPicPr>
        <p:blipFill>
          <a:blip r:embed="rId2" cstate="print"/>
          <a:srcRect/>
          <a:stretch>
            <a:fillRect/>
          </a:stretch>
        </p:blipFill>
        <p:spPr bwMode="auto">
          <a:xfrm>
            <a:off x="1" y="914400"/>
            <a:ext cx="9143999" cy="5181600"/>
          </a:xfrm>
          <a:prstGeom prst="rect">
            <a:avLst/>
          </a:prstGeom>
          <a:noFill/>
        </p:spPr>
      </p:pic>
      <p:sp>
        <p:nvSpPr>
          <p:cNvPr id="3" name="مربع نص 2"/>
          <p:cNvSpPr txBox="1"/>
          <p:nvPr/>
        </p:nvSpPr>
        <p:spPr>
          <a:xfrm>
            <a:off x="0" y="152400"/>
            <a:ext cx="9144000" cy="1138773"/>
          </a:xfrm>
          <a:prstGeom prst="rect">
            <a:avLst/>
          </a:prstGeom>
          <a:noFill/>
        </p:spPr>
        <p:txBody>
          <a:bodyPr wrap="square" rtlCol="1">
            <a:spAutoFit/>
          </a:bodyPr>
          <a:lstStyle/>
          <a:p>
            <a:pPr algn="ctr" rtl="0"/>
            <a:r>
              <a:rPr lang="en-US" sz="2400" b="1" dirty="0" smtClean="0">
                <a:solidFill>
                  <a:schemeClr val="bg1"/>
                </a:solidFill>
              </a:rPr>
              <a:t>The old rural social pattern was receding under the impact of harsh industrialization</a:t>
            </a:r>
            <a:r>
              <a:rPr lang="en-US" sz="2000" b="1" dirty="0" smtClean="0"/>
              <a:t>          </a:t>
            </a:r>
          </a:p>
          <a:p>
            <a:pPr algn="ctr" rtl="0"/>
            <a:endParaRPr lang="ar-SA" sz="2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lenovo1\Pictures\vlcsnap-2013-02-07-23h24m39s38.png"/>
          <p:cNvPicPr>
            <a:picLocks noChangeAspect="1" noChangeArrowheads="1"/>
          </p:cNvPicPr>
          <p:nvPr/>
        </p:nvPicPr>
        <p:blipFill>
          <a:blip r:embed="rId2" cstate="print"/>
          <a:srcRect/>
          <a:stretch>
            <a:fillRect/>
          </a:stretch>
        </p:blipFill>
        <p:spPr bwMode="auto">
          <a:xfrm>
            <a:off x="0" y="838200"/>
            <a:ext cx="9144000" cy="51435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t1.gstatic.com/images?q=tbn:ANd9GcRZzphm7gIpscbkz4MIOk9DKYrWrA9a-BEgh-f1foGr0LUxyPdk"/>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142283" y="-8868"/>
            <a:ext cx="9286283" cy="686686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http://www.spartacus.schoolnet.co.uk/JsimLondon.JPG"/>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38916" name="Picture 4" descr="http://www.spartacus.schoolnet.co.uk/JsimLondon.JPG"/>
          <p:cNvPicPr>
            <a:picLocks noChangeAspect="1" noChangeArrowheads="1"/>
          </p:cNvPicPr>
          <p:nvPr/>
        </p:nvPicPr>
        <p:blipFill>
          <a:blip r:embed="rId2" cstate="print"/>
          <a:srcRect/>
          <a:stretch>
            <a:fillRect/>
          </a:stretch>
        </p:blipFill>
        <p:spPr bwMode="auto">
          <a:xfrm>
            <a:off x="685800" y="0"/>
            <a:ext cx="7696200" cy="6890586"/>
          </a:xfrm>
          <a:prstGeom prst="rect">
            <a:avLst/>
          </a:prstGeom>
          <a:noFill/>
        </p:spPr>
      </p:pic>
      <p:sp>
        <p:nvSpPr>
          <p:cNvPr id="4" name="مربع نص 3"/>
          <p:cNvSpPr txBox="1"/>
          <p:nvPr/>
        </p:nvSpPr>
        <p:spPr>
          <a:xfrm>
            <a:off x="6858000" y="6248400"/>
            <a:ext cx="1334596" cy="369332"/>
          </a:xfrm>
          <a:prstGeom prst="rect">
            <a:avLst/>
          </a:prstGeom>
          <a:solidFill>
            <a:schemeClr val="tx1"/>
          </a:solidFill>
        </p:spPr>
        <p:txBody>
          <a:bodyPr wrap="none" rtlCol="1">
            <a:spAutoFit/>
          </a:bodyPr>
          <a:lstStyle/>
          <a:p>
            <a:pPr algn="l" rtl="0"/>
            <a:r>
              <a:rPr lang="en-US" dirty="0" smtClean="0">
                <a:solidFill>
                  <a:schemeClr val="bg1"/>
                </a:solidFill>
              </a:rPr>
              <a:t>Gustav Doré</a:t>
            </a:r>
            <a:endParaRPr lang="ar-SA"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t2.gstatic.com/images?q=tbn:ANd9GcSe9_lSfNb-lctE2eLiUYT9Z3Q3_zGDNvJZGYeLPTIOLBh2RWkC"/>
          <p:cNvPicPr>
            <a:picLocks noChangeAspect="1" noChangeArrowheads="1"/>
          </p:cNvPicPr>
          <p:nvPr/>
        </p:nvPicPr>
        <p:blipFill>
          <a:blip r:embed="rId2" cstate="print"/>
          <a:srcRect/>
          <a:stretch>
            <a:fillRect/>
          </a:stretch>
        </p:blipFill>
        <p:spPr bwMode="auto">
          <a:xfrm>
            <a:off x="265658" y="0"/>
            <a:ext cx="8573542" cy="689312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t1.gstatic.com/images?q=tbn:ANd9GcRO56biFMYZZcZOWswVagy3tE4UGgGJBFjs4JE7LKFKVbLUqLbn"/>
          <p:cNvPicPr>
            <a:picLocks noChangeAspect="1" noChangeArrowheads="1"/>
          </p:cNvPicPr>
          <p:nvPr/>
        </p:nvPicPr>
        <p:blipFill>
          <a:blip r:embed="rId2" cstate="print"/>
          <a:srcRect/>
          <a:stretch>
            <a:fillRect/>
          </a:stretch>
        </p:blipFill>
        <p:spPr bwMode="auto">
          <a:xfrm>
            <a:off x="1905000" y="-15655"/>
            <a:ext cx="5562600" cy="688440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spartacus.schoolnet.co.uk/PHgreenwood2.jpg"/>
          <p:cNvPicPr>
            <a:picLocks noChangeAspect="1" noChangeArrowheads="1"/>
          </p:cNvPicPr>
          <p:nvPr/>
        </p:nvPicPr>
        <p:blipFill>
          <a:blip r:embed="rId2" cstate="print"/>
          <a:srcRect/>
          <a:stretch>
            <a:fillRect/>
          </a:stretch>
        </p:blipFill>
        <p:spPr bwMode="auto">
          <a:xfrm>
            <a:off x="19846" y="395934"/>
            <a:ext cx="9124154" cy="585246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tx1"/>
          </a:solidFill>
        </p:spPr>
        <p:txBody>
          <a:bodyPr/>
          <a:lstStyle/>
          <a:p>
            <a:pPr rtl="0"/>
            <a:r>
              <a:rPr lang="en-US" b="1" dirty="0" smtClean="0">
                <a:solidFill>
                  <a:schemeClr val="bg1"/>
                </a:solidFill>
              </a:rPr>
              <a:t>CONTENTS</a:t>
            </a:r>
            <a:endParaRPr lang="ar-SA" b="1" dirty="0">
              <a:solidFill>
                <a:schemeClr val="bg1"/>
              </a:solidFill>
            </a:endParaRPr>
          </a:p>
        </p:txBody>
      </p:sp>
      <p:sp>
        <p:nvSpPr>
          <p:cNvPr id="3" name="عنصر نائب للمحتوى 2"/>
          <p:cNvSpPr>
            <a:spLocks noGrp="1"/>
          </p:cNvSpPr>
          <p:nvPr>
            <p:ph idx="1"/>
          </p:nvPr>
        </p:nvSpPr>
        <p:spPr/>
        <p:txBody>
          <a:bodyPr>
            <a:normAutofit fontScale="92500" lnSpcReduction="20000"/>
          </a:bodyPr>
          <a:lstStyle/>
          <a:p>
            <a:pPr algn="l" rtl="0">
              <a:buFont typeface="Wingdings" pitchFamily="2" charset="2"/>
              <a:buChar char="§"/>
            </a:pPr>
            <a:r>
              <a:rPr lang="en-US" sz="2400" b="1" dirty="0" smtClean="0">
                <a:solidFill>
                  <a:srgbClr val="FFFF00"/>
                </a:solidFill>
              </a:rPr>
              <a:t>THE VICTORIAN PERIOD: SOCIAL AND CULTURAL CONTEXTS</a:t>
            </a:r>
          </a:p>
          <a:p>
            <a:pPr algn="l" rtl="0">
              <a:buNone/>
            </a:pPr>
            <a:r>
              <a:rPr lang="en-US" sz="2400" b="1" dirty="0" smtClean="0">
                <a:solidFill>
                  <a:schemeClr val="bg1"/>
                </a:solidFill>
              </a:rPr>
              <a:t>		- The British Empire</a:t>
            </a:r>
          </a:p>
          <a:p>
            <a:pPr algn="l" rtl="0">
              <a:buNone/>
            </a:pPr>
            <a:r>
              <a:rPr lang="en-US" sz="2400" b="1" dirty="0" smtClean="0">
                <a:solidFill>
                  <a:schemeClr val="bg1"/>
                </a:solidFill>
              </a:rPr>
              <a:t>		- The Industrial Revolution</a:t>
            </a:r>
          </a:p>
          <a:p>
            <a:pPr algn="l" rtl="0">
              <a:buNone/>
            </a:pPr>
            <a:r>
              <a:rPr lang="en-US" sz="2400" b="1" dirty="0" smtClean="0">
                <a:solidFill>
                  <a:schemeClr val="bg1"/>
                </a:solidFill>
              </a:rPr>
              <a:t>	          	The Impact of the Industrial Revolution</a:t>
            </a:r>
          </a:p>
          <a:p>
            <a:pPr algn="l" rtl="0">
              <a:buNone/>
            </a:pPr>
            <a:r>
              <a:rPr lang="en-US" sz="2400" b="1" dirty="0" smtClean="0">
                <a:solidFill>
                  <a:schemeClr val="bg1"/>
                </a:solidFill>
              </a:rPr>
              <a:t>		 	I. The Emergence of Overcrowded Cities</a:t>
            </a:r>
          </a:p>
          <a:p>
            <a:pPr algn="l" rtl="0">
              <a:buNone/>
            </a:pPr>
            <a:r>
              <a:rPr lang="en-US" sz="2400" b="1" dirty="0" smtClean="0">
                <a:solidFill>
                  <a:schemeClr val="bg1"/>
                </a:solidFill>
              </a:rPr>
              <a:t>			II. Child Labor</a:t>
            </a:r>
          </a:p>
          <a:p>
            <a:pPr algn="l" rtl="0">
              <a:buNone/>
            </a:pPr>
            <a:r>
              <a:rPr lang="en-US" sz="2400" b="1" dirty="0" smtClean="0">
                <a:solidFill>
                  <a:schemeClr val="bg1"/>
                </a:solidFill>
              </a:rPr>
              <a:t>		- Cultural Context: Smith, Darwin, and Mill</a:t>
            </a:r>
          </a:p>
          <a:p>
            <a:pPr algn="l" rtl="0">
              <a:buFont typeface="Wingdings" pitchFamily="2" charset="2"/>
              <a:buChar char="§"/>
            </a:pPr>
            <a:r>
              <a:rPr lang="en-US" sz="2400" b="1" dirty="0" smtClean="0">
                <a:solidFill>
                  <a:srgbClr val="FFFF00"/>
                </a:solidFill>
              </a:rPr>
              <a:t>LITERATURE</a:t>
            </a:r>
          </a:p>
          <a:p>
            <a:pPr algn="l" rtl="0">
              <a:buNone/>
            </a:pPr>
            <a:r>
              <a:rPr lang="en-US" sz="2400" b="1" dirty="0" smtClean="0">
                <a:solidFill>
                  <a:schemeClr val="bg1"/>
                </a:solidFill>
              </a:rPr>
              <a:t>		- Literature of Social Protest</a:t>
            </a:r>
          </a:p>
          <a:p>
            <a:pPr algn="l" rtl="0">
              <a:buNone/>
            </a:pPr>
            <a:r>
              <a:rPr lang="en-US" sz="2400" b="1" dirty="0" smtClean="0">
                <a:solidFill>
                  <a:schemeClr val="bg1"/>
                </a:solidFill>
              </a:rPr>
              <a:t>		- The Victorian Novel</a:t>
            </a:r>
          </a:p>
          <a:p>
            <a:pPr algn="l" rtl="0">
              <a:buNone/>
            </a:pPr>
            <a:r>
              <a:rPr lang="en-US" sz="2400" b="1" dirty="0" smtClean="0">
                <a:solidFill>
                  <a:schemeClr val="bg1"/>
                </a:solidFill>
              </a:rPr>
              <a:t>		- Victorian Poetry</a:t>
            </a:r>
          </a:p>
          <a:p>
            <a:pPr algn="l" rtl="0">
              <a:buNone/>
            </a:pPr>
            <a:r>
              <a:rPr lang="en-US" sz="2400" b="1" dirty="0" smtClean="0">
                <a:solidFill>
                  <a:schemeClr val="bg1"/>
                </a:solidFill>
              </a:rPr>
              <a:t>		- Victorian Drama</a:t>
            </a:r>
          </a:p>
          <a:p>
            <a:pPr algn="l" rtl="0">
              <a:buNone/>
            </a:pPr>
            <a:endParaRPr lang="en-US" b="1" dirty="0" smtClean="0">
              <a:solidFill>
                <a:schemeClr val="bg1"/>
              </a:solidFill>
            </a:endParaRPr>
          </a:p>
          <a:p>
            <a:pPr algn="ctr" rtl="0">
              <a:buNone/>
            </a:pPr>
            <a:endParaRPr lang="en-US" b="1" dirty="0" smtClean="0">
              <a:solidFill>
                <a:schemeClr val="bg1"/>
              </a:solidFill>
            </a:endParaRPr>
          </a:p>
          <a:p>
            <a:pPr algn="l" rtl="0">
              <a:buNone/>
            </a:pPr>
            <a:endParaRPr lang="ar-SA"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lenovo1\Pictures\vlcsnap-2013-02-07-23h00m47s81.pn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lenovo1\Pictures\vlcsnap-2013-02-07-21h41m11s203.pn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
        <p:nvSpPr>
          <p:cNvPr id="3" name="مربع نص 2"/>
          <p:cNvSpPr txBox="1"/>
          <p:nvPr/>
        </p:nvSpPr>
        <p:spPr>
          <a:xfrm>
            <a:off x="4495800" y="6096000"/>
            <a:ext cx="4419600" cy="646331"/>
          </a:xfrm>
          <a:prstGeom prst="rect">
            <a:avLst/>
          </a:prstGeom>
          <a:noFill/>
        </p:spPr>
        <p:txBody>
          <a:bodyPr wrap="square" rtlCol="1">
            <a:spAutoFit/>
          </a:bodyPr>
          <a:lstStyle/>
          <a:p>
            <a:pPr algn="l" rtl="0"/>
            <a:r>
              <a:rPr lang="en-US" b="1" i="1" dirty="0" smtClean="0">
                <a:solidFill>
                  <a:schemeClr val="bg1"/>
                </a:solidFill>
              </a:rPr>
              <a:t>Applicants for Admission to a Casual Ward</a:t>
            </a:r>
            <a:r>
              <a:rPr lang="en-US" dirty="0" smtClean="0"/>
              <a:t/>
            </a:r>
            <a:br>
              <a:rPr lang="en-US" dirty="0" smtClean="0"/>
            </a:br>
            <a:r>
              <a:rPr lang="en-US" dirty="0" smtClean="0">
                <a:solidFill>
                  <a:schemeClr val="bg1"/>
                </a:solidFill>
              </a:rPr>
              <a:t>Luke Fildes, 1874</a:t>
            </a:r>
            <a:r>
              <a:rPr lang="en-US" dirty="0" smtClean="0"/>
              <a:t>.</a:t>
            </a:r>
            <a:endParaRPr lang="ar-SA" dirty="0"/>
          </a:p>
        </p:txBody>
      </p:sp>
      <p:sp>
        <p:nvSpPr>
          <p:cNvPr id="4" name="مربع نص 3"/>
          <p:cNvSpPr txBox="1"/>
          <p:nvPr/>
        </p:nvSpPr>
        <p:spPr>
          <a:xfrm>
            <a:off x="152400" y="0"/>
            <a:ext cx="8991600" cy="830997"/>
          </a:xfrm>
          <a:prstGeom prst="rect">
            <a:avLst/>
          </a:prstGeom>
          <a:noFill/>
        </p:spPr>
        <p:txBody>
          <a:bodyPr wrap="square" rtlCol="1">
            <a:spAutoFit/>
          </a:bodyPr>
          <a:lstStyle/>
          <a:p>
            <a:pPr algn="ctr" rtl="0"/>
            <a:r>
              <a:rPr lang="en-US" sz="2400" b="1" dirty="0" smtClean="0">
                <a:solidFill>
                  <a:schemeClr val="bg1"/>
                </a:solidFill>
              </a:rPr>
              <a:t>The homeless waiting for admission into a workhouse are depicted in this picture by Luke Fildes </a:t>
            </a:r>
            <a:endParaRPr lang="ar-SA" sz="24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lenovo1\Pictures\vlcsnap-2013-02-07-21h37m07s31.pn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685800"/>
            <a:ext cx="8763000" cy="5715000"/>
          </a:xfrm>
        </p:spPr>
        <p:txBody>
          <a:bodyPr>
            <a:normAutofit/>
          </a:bodyPr>
          <a:lstStyle/>
          <a:p>
            <a:pPr algn="ctr" rtl="0">
              <a:buNone/>
            </a:pPr>
            <a:r>
              <a:rPr lang="en-US" b="1" dirty="0" smtClean="0"/>
              <a:t>	</a:t>
            </a:r>
            <a:r>
              <a:rPr lang="en-US" b="1" dirty="0" smtClean="0">
                <a:solidFill>
                  <a:schemeClr val="bg1"/>
                </a:solidFill>
              </a:rPr>
              <a:t>II.</a:t>
            </a:r>
            <a:r>
              <a:rPr lang="en-US" b="1" dirty="0" smtClean="0"/>
              <a:t> </a:t>
            </a:r>
            <a:r>
              <a:rPr lang="en-US" b="1" u="sng" dirty="0" smtClean="0">
                <a:solidFill>
                  <a:schemeClr val="bg1"/>
                </a:solidFill>
              </a:rPr>
              <a:t>Child Labor</a:t>
            </a:r>
          </a:p>
          <a:p>
            <a:pPr algn="just" rtl="0">
              <a:buNone/>
            </a:pPr>
            <a:r>
              <a:rPr lang="en-US" dirty="0" smtClean="0"/>
              <a:t>		</a:t>
            </a:r>
            <a:r>
              <a:rPr lang="en-US" dirty="0" smtClean="0">
                <a:solidFill>
                  <a:schemeClr val="bg1"/>
                </a:solidFill>
              </a:rPr>
              <a:t>Children were expected to help to support their families. They often worked long hours in dangerous jobs and in difficult situations for very little wages. For example, there were the climbing boys employed by the chimney sweeps, the little children who could scramble under the moving machinery to retrieve the cotton fluff; boys and girls working down the coal mines, crawling through tunnels too narrow and low to take an adult. </a:t>
            </a:r>
            <a:endParaRPr lang="ar-SA"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enovo1\Desktop\VICTORIAN LITERATURE\PICS\Industrial_Revolution_Child_Labor.jpg"/>
          <p:cNvPicPr>
            <a:picLocks noChangeAspect="1" noChangeArrowheads="1"/>
          </p:cNvPicPr>
          <p:nvPr/>
        </p:nvPicPr>
        <p:blipFill>
          <a:blip r:embed="rId2" cstate="print"/>
          <a:srcRect/>
          <a:stretch>
            <a:fillRect/>
          </a:stretch>
        </p:blipFill>
        <p:spPr bwMode="auto">
          <a:xfrm>
            <a:off x="0" y="76200"/>
            <a:ext cx="9144000" cy="6705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enovo1\Desktop\VICTORIAN LITERATURE\PICS\industrial-revolution.jp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0" y="181077"/>
            <a:ext cx="9144000" cy="652452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enovo1\Desktop\VICTORIAN LITERATURE\PICS\childlabor.jp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0" y="152400"/>
            <a:ext cx="9144000" cy="656269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ictorianweb.org/images/hurrier.gif"/>
          <p:cNvPicPr>
            <a:picLocks noChangeAspect="1" noChangeArrowheads="1"/>
          </p:cNvPicPr>
          <p:nvPr/>
        </p:nvPicPr>
        <p:blipFill>
          <a:blip r:embed="rId2" cstate="print"/>
          <a:srcRect/>
          <a:stretch>
            <a:fillRect/>
          </a:stretch>
        </p:blipFill>
        <p:spPr bwMode="auto">
          <a:xfrm>
            <a:off x="1" y="761999"/>
            <a:ext cx="9139376" cy="555595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lenovo1\Desktop\VICTORIAN LITERATURE\PICS\images (1).jpg"/>
          <p:cNvPicPr>
            <a:picLocks noChangeAspect="1" noChangeArrowheads="1"/>
          </p:cNvPicPr>
          <p:nvPr/>
        </p:nvPicPr>
        <p:blipFill>
          <a:blip r:embed="rId2" cstate="print"/>
          <a:srcRect/>
          <a:stretch>
            <a:fillRect/>
          </a:stretch>
        </p:blipFill>
        <p:spPr bwMode="auto">
          <a:xfrm>
            <a:off x="3200400" y="1173"/>
            <a:ext cx="5182486" cy="6856827"/>
          </a:xfrm>
          <a:prstGeom prst="rect">
            <a:avLst/>
          </a:prstGeom>
          <a:noFill/>
        </p:spPr>
      </p:pic>
      <p:sp>
        <p:nvSpPr>
          <p:cNvPr id="3" name="مربع نص 2"/>
          <p:cNvSpPr txBox="1"/>
          <p:nvPr/>
        </p:nvSpPr>
        <p:spPr>
          <a:xfrm>
            <a:off x="0" y="6096000"/>
            <a:ext cx="4648200" cy="584775"/>
          </a:xfrm>
          <a:prstGeom prst="rect">
            <a:avLst/>
          </a:prstGeom>
          <a:noFill/>
        </p:spPr>
        <p:txBody>
          <a:bodyPr wrap="square" rtlCol="1">
            <a:spAutoFit/>
          </a:bodyPr>
          <a:lstStyle/>
          <a:p>
            <a:pPr algn="l" rtl="0"/>
            <a:r>
              <a:rPr lang="en-US" sz="3200" b="1" dirty="0" smtClean="0">
                <a:solidFill>
                  <a:schemeClr val="bg1"/>
                </a:solidFill>
              </a:rPr>
              <a:t>Chimney Sweeper</a:t>
            </a:r>
            <a:endParaRPr lang="ar-SA" sz="3200" b="1"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152400"/>
            <a:ext cx="8229600" cy="1143000"/>
          </a:xfrm>
        </p:spPr>
        <p:txBody>
          <a:bodyPr/>
          <a:lstStyle/>
          <a:p>
            <a:pPr rtl="0"/>
            <a:r>
              <a:rPr lang="en-US" b="1" dirty="0" smtClean="0"/>
              <a:t>CULTURAL CONTEXT</a:t>
            </a:r>
            <a:endParaRPr lang="ar-SA" b="1" dirty="0"/>
          </a:p>
        </p:txBody>
      </p:sp>
      <p:sp>
        <p:nvSpPr>
          <p:cNvPr id="3" name="عنصر نائب للمحتوى 2"/>
          <p:cNvSpPr>
            <a:spLocks noGrp="1"/>
          </p:cNvSpPr>
          <p:nvPr>
            <p:ph idx="1"/>
          </p:nvPr>
        </p:nvSpPr>
        <p:spPr>
          <a:xfrm>
            <a:off x="152400" y="1219200"/>
            <a:ext cx="8763000" cy="5486400"/>
          </a:xfrm>
        </p:spPr>
        <p:txBody>
          <a:bodyPr>
            <a:normAutofit fontScale="25000" lnSpcReduction="20000"/>
          </a:bodyPr>
          <a:lstStyle/>
          <a:p>
            <a:pPr algn="just" rtl="0">
              <a:buFont typeface="Wingdings" pitchFamily="2" charset="2"/>
              <a:buChar char="q"/>
            </a:pPr>
            <a:r>
              <a:rPr lang="en-US" sz="8000" b="1" dirty="0" smtClean="0"/>
              <a:t>ADAM SMITH</a:t>
            </a:r>
            <a:r>
              <a:rPr lang="en-US" sz="8000" dirty="0" smtClean="0"/>
              <a:t>: </a:t>
            </a:r>
            <a:r>
              <a:rPr lang="en-US" sz="8000" dirty="0" smtClean="0">
                <a:solidFill>
                  <a:schemeClr val="bg1"/>
                </a:solidFill>
              </a:rPr>
              <a:t>Smith’s economic ideas had great influence on Victorian thinking.  In </a:t>
            </a:r>
            <a:r>
              <a:rPr lang="en-US" sz="8000" i="1" dirty="0" smtClean="0">
                <a:solidFill>
                  <a:schemeClr val="bg1"/>
                </a:solidFill>
              </a:rPr>
              <a:t>The Wealth of Nations</a:t>
            </a:r>
            <a:r>
              <a:rPr lang="en-US" sz="8000" dirty="0" smtClean="0">
                <a:solidFill>
                  <a:schemeClr val="bg1"/>
                </a:solidFill>
              </a:rPr>
              <a:t> (1776), advocated free trade and believed that the market is best left untouched. </a:t>
            </a:r>
            <a:r>
              <a:rPr lang="en-US" sz="8000" b="1" dirty="0" smtClean="0">
                <a:solidFill>
                  <a:schemeClr val="bg1"/>
                </a:solidFill>
              </a:rPr>
              <a:t>Government intervention only prevents the economy from righting itself</a:t>
            </a:r>
            <a:r>
              <a:rPr lang="en-US" sz="8000" dirty="0" smtClean="0"/>
              <a:t>. He therefore strongly opposed any government interference with business affairs. He was against trade restrictions and minimum wage laws as being harmful to a nation's economy. This </a:t>
            </a:r>
            <a:r>
              <a:rPr lang="en-US" sz="8000" i="1" dirty="0" smtClean="0"/>
              <a:t>laissez-faire </a:t>
            </a:r>
            <a:r>
              <a:rPr lang="en-US" sz="8000" dirty="0" smtClean="0"/>
              <a:t>policy of government non-intervention remained popular throughout the Victorian Era. Capitalists often twisted his words to oppose child labor laws, maximum working hours, and factory health codes. </a:t>
            </a:r>
          </a:p>
          <a:p>
            <a:pPr algn="just" rtl="0">
              <a:buFont typeface="Wingdings" pitchFamily="2" charset="2"/>
              <a:buChar char="q"/>
            </a:pPr>
            <a:r>
              <a:rPr lang="en-US" sz="8000" b="1" dirty="0" smtClean="0"/>
              <a:t>CHARLES DARWIN</a:t>
            </a:r>
            <a:r>
              <a:rPr lang="en-US" sz="8000" dirty="0" smtClean="0"/>
              <a:t>:  Darwin’s theory of evolution, proposed in his book </a:t>
            </a:r>
            <a:r>
              <a:rPr lang="en-US" sz="8000" i="1" dirty="0" smtClean="0"/>
              <a:t>The Origin of </a:t>
            </a:r>
            <a:r>
              <a:rPr lang="en-US" sz="8000" i="1" dirty="0" smtClean="0">
                <a:cs typeface="+mj-cs"/>
              </a:rPr>
              <a:t>Species </a:t>
            </a:r>
            <a:r>
              <a:rPr lang="en-US" sz="8000" dirty="0" smtClean="0">
                <a:cs typeface="+mj-cs"/>
              </a:rPr>
              <a:t>(1859), has transformed the way we think about the natural world. The book was extremely </a:t>
            </a:r>
            <a:r>
              <a:rPr lang="en-US" sz="8000" dirty="0" smtClean="0"/>
              <a:t>controversial because it implied that man was simply another form of animal and that people might have evolved from apes. Darwin was strongly attacked, particularly by the Church.</a:t>
            </a:r>
            <a:r>
              <a:rPr lang="en-US" sz="8000" b="1" dirty="0" smtClean="0"/>
              <a:t>   </a:t>
            </a:r>
            <a:r>
              <a:rPr lang="en-US" sz="8000" dirty="0" smtClean="0"/>
              <a:t>The theory of evolution led to a crisis of faith and spiritual doubt among so many people.</a:t>
            </a:r>
            <a:endParaRPr lang="ru-RU" sz="8000" dirty="0" smtClean="0"/>
          </a:p>
          <a:p>
            <a:pPr algn="just" rtl="0">
              <a:buNone/>
            </a:pPr>
            <a:endParaRPr lang="en-US" sz="8000" dirty="0" smtClean="0"/>
          </a:p>
          <a:p>
            <a:pPr algn="just" rtl="0">
              <a:buFont typeface="Wingdings" pitchFamily="2" charset="2"/>
              <a:buChar char="q"/>
            </a:pPr>
            <a:r>
              <a:rPr lang="en-US" sz="8000" b="1" dirty="0" smtClean="0"/>
              <a:t>JOHN STUART MILL</a:t>
            </a:r>
            <a:r>
              <a:rPr lang="en-US" sz="8000" dirty="0" smtClean="0"/>
              <a:t>: Mill was a champion of individual rights in his book </a:t>
            </a:r>
            <a:r>
              <a:rPr lang="en-US" sz="8000" i="1" dirty="0" smtClean="0"/>
              <a:t>On Liberty </a:t>
            </a:r>
            <a:r>
              <a:rPr lang="en-US" sz="8000" dirty="0" smtClean="0"/>
              <a:t>(1869), and a pioneer of women’s rights in </a:t>
            </a:r>
            <a:r>
              <a:rPr lang="en-US" sz="8000" i="1" dirty="0" smtClean="0"/>
              <a:t>The Subjection of Women</a:t>
            </a:r>
            <a:r>
              <a:rPr lang="en-US" sz="8000" dirty="0" smtClean="0"/>
              <a:t> (1869). Mill attacked the tyranny of the majority who would deny liberty to individuals through public opinion.</a:t>
            </a:r>
          </a:p>
          <a:p>
            <a:pPr algn="just" rtl="0">
              <a:buFont typeface="Wingdings" pitchFamily="2" charset="2"/>
              <a:buChar char="q"/>
            </a:pPr>
            <a:endParaRPr lang="en-US" sz="7600" dirty="0" smtClean="0"/>
          </a:p>
          <a:p>
            <a:pPr algn="just" rtl="0">
              <a:buFont typeface="Wingdings" pitchFamily="2" charset="2"/>
              <a:buChar char="q"/>
            </a:pPr>
            <a:endParaRPr lang="en-US" dirty="0" smtClean="0"/>
          </a:p>
          <a:p>
            <a:pPr algn="l" rtl="0">
              <a:buNone/>
            </a:pPr>
            <a:r>
              <a:rPr lang="en-US" dirty="0" smtClean="0"/>
              <a:t>	</a:t>
            </a:r>
          </a:p>
          <a:p>
            <a:pPr algn="l" rtl="0">
              <a:buNone/>
            </a:pPr>
            <a:endParaRPr lang="ar-S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2057400"/>
            <a:ext cx="7772400" cy="2514600"/>
          </a:xfrm>
          <a:solidFill>
            <a:schemeClr val="tx1"/>
          </a:solidFill>
        </p:spPr>
        <p:txBody>
          <a:bodyPr>
            <a:normAutofit fontScale="90000"/>
          </a:bodyPr>
          <a:lstStyle/>
          <a:p>
            <a:pPr rtl="0"/>
            <a:r>
              <a:rPr lang="en-US" sz="6000" b="1" dirty="0" smtClean="0">
                <a:solidFill>
                  <a:schemeClr val="bg1"/>
                </a:solidFill>
              </a:rPr>
              <a:t>THE VICTORIAN ERA:</a:t>
            </a:r>
            <a:br>
              <a:rPr lang="en-US" sz="6000" b="1" dirty="0" smtClean="0">
                <a:solidFill>
                  <a:schemeClr val="bg1"/>
                </a:solidFill>
              </a:rPr>
            </a:br>
            <a:r>
              <a:rPr lang="en-US" sz="6000" b="1" dirty="0" smtClean="0">
                <a:solidFill>
                  <a:schemeClr val="bg1"/>
                </a:solidFill>
              </a:rPr>
              <a:t>SOCIAL AND CULTURAL CONTEXTS</a:t>
            </a:r>
            <a:endParaRPr lang="ar-SA" sz="6000"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C:\Users\lenovo1\Desktop\VICTORIAN LITERATURE\PICS\images (14).jpg"/>
          <p:cNvPicPr>
            <a:picLocks noChangeAspect="1" noChangeArrowheads="1"/>
          </p:cNvPicPr>
          <p:nvPr/>
        </p:nvPicPr>
        <p:blipFill>
          <a:blip r:embed="rId2" cstate="print"/>
          <a:srcRect/>
          <a:stretch>
            <a:fillRect/>
          </a:stretch>
        </p:blipFill>
        <p:spPr bwMode="auto">
          <a:xfrm>
            <a:off x="2895600" y="152400"/>
            <a:ext cx="2209800" cy="3345392"/>
          </a:xfrm>
          <a:prstGeom prst="rect">
            <a:avLst/>
          </a:prstGeom>
          <a:noFill/>
        </p:spPr>
      </p:pic>
      <p:pic>
        <p:nvPicPr>
          <p:cNvPr id="30727" name="Picture 7" descr="C:\Users\lenovo1\Desktop\VICTORIAN LITERATURE\PICS\Mill.jpg"/>
          <p:cNvPicPr>
            <a:picLocks noChangeAspect="1" noChangeArrowheads="1"/>
          </p:cNvPicPr>
          <p:nvPr/>
        </p:nvPicPr>
        <p:blipFill>
          <a:blip r:embed="rId3" cstate="print"/>
          <a:srcRect/>
          <a:stretch>
            <a:fillRect/>
          </a:stretch>
        </p:blipFill>
        <p:spPr bwMode="auto">
          <a:xfrm>
            <a:off x="3276600" y="2209800"/>
            <a:ext cx="3144054" cy="3590925"/>
          </a:xfrm>
          <a:prstGeom prst="rect">
            <a:avLst/>
          </a:prstGeom>
          <a:noFill/>
        </p:spPr>
      </p:pic>
      <p:pic>
        <p:nvPicPr>
          <p:cNvPr id="30724" name="Picture 4" descr="C:\Users\lenovo1\Desktop\VICTORIAN LITERATURE\PICS\Smith.jpg"/>
          <p:cNvPicPr>
            <a:picLocks noChangeAspect="1" noChangeArrowheads="1"/>
          </p:cNvPicPr>
          <p:nvPr/>
        </p:nvPicPr>
        <p:blipFill>
          <a:blip r:embed="rId4" cstate="print"/>
          <a:srcRect/>
          <a:stretch>
            <a:fillRect/>
          </a:stretch>
        </p:blipFill>
        <p:spPr bwMode="auto">
          <a:xfrm>
            <a:off x="0" y="0"/>
            <a:ext cx="2682175" cy="2971800"/>
          </a:xfrm>
          <a:prstGeom prst="rect">
            <a:avLst/>
          </a:prstGeom>
          <a:noFill/>
        </p:spPr>
      </p:pic>
      <p:pic>
        <p:nvPicPr>
          <p:cNvPr id="30725" name="Picture 5" descr="C:\Users\lenovo1\Desktop\VICTORIAN LITERATURE\PICS\images (3).jpg"/>
          <p:cNvPicPr>
            <a:picLocks noChangeAspect="1" noChangeArrowheads="1"/>
          </p:cNvPicPr>
          <p:nvPr/>
        </p:nvPicPr>
        <p:blipFill>
          <a:blip r:embed="rId5" cstate="print"/>
          <a:srcRect/>
          <a:stretch>
            <a:fillRect/>
          </a:stretch>
        </p:blipFill>
        <p:spPr bwMode="auto">
          <a:xfrm>
            <a:off x="533401" y="2514600"/>
            <a:ext cx="2286000" cy="3508376"/>
          </a:xfrm>
          <a:prstGeom prst="rect">
            <a:avLst/>
          </a:prstGeom>
          <a:noFill/>
        </p:spPr>
      </p:pic>
      <p:pic>
        <p:nvPicPr>
          <p:cNvPr id="30726" name="Picture 6" descr="C:\Users\lenovo1\Desktop\VICTORIAN LITERATURE\PICS\Darwin.jpg"/>
          <p:cNvPicPr>
            <a:picLocks noChangeAspect="1" noChangeArrowheads="1"/>
          </p:cNvPicPr>
          <p:nvPr/>
        </p:nvPicPr>
        <p:blipFill>
          <a:blip r:embed="rId6" cstate="print"/>
          <a:srcRect/>
          <a:stretch>
            <a:fillRect/>
          </a:stretch>
        </p:blipFill>
        <p:spPr bwMode="auto">
          <a:xfrm>
            <a:off x="6452707" y="0"/>
            <a:ext cx="2691293" cy="3371850"/>
          </a:xfrm>
          <a:prstGeom prst="rect">
            <a:avLst/>
          </a:prstGeom>
          <a:noFill/>
        </p:spPr>
      </p:pic>
      <p:pic>
        <p:nvPicPr>
          <p:cNvPr id="30722" name="Picture 2" descr="C:\Users\lenovo1\Desktop\VICTORIAN LITERATURE\PICS\22463.jpg"/>
          <p:cNvPicPr>
            <a:picLocks noChangeAspect="1" noChangeArrowheads="1"/>
          </p:cNvPicPr>
          <p:nvPr/>
        </p:nvPicPr>
        <p:blipFill>
          <a:blip r:embed="rId7" cstate="print"/>
          <a:srcRect/>
          <a:stretch>
            <a:fillRect/>
          </a:stretch>
        </p:blipFill>
        <p:spPr bwMode="auto">
          <a:xfrm>
            <a:off x="6858000" y="2362200"/>
            <a:ext cx="2286000" cy="3490076"/>
          </a:xfrm>
          <a:prstGeom prst="rect">
            <a:avLst/>
          </a:prstGeom>
          <a:noFill/>
        </p:spPr>
      </p:pic>
      <p:pic>
        <p:nvPicPr>
          <p:cNvPr id="30730" name="Picture 10" descr="http://cache0.bdcdn.net/assets/images/book/medium/9780/8722/9780872200548.jpg"/>
          <p:cNvPicPr>
            <a:picLocks noChangeAspect="1" noChangeArrowheads="1"/>
          </p:cNvPicPr>
          <p:nvPr/>
        </p:nvPicPr>
        <p:blipFill>
          <a:blip r:embed="rId8" cstate="print"/>
          <a:srcRect/>
          <a:stretch>
            <a:fillRect/>
          </a:stretch>
        </p:blipFill>
        <p:spPr bwMode="auto">
          <a:xfrm>
            <a:off x="4343400" y="4114800"/>
            <a:ext cx="2438400" cy="262128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rtl="0"/>
            <a:r>
              <a:rPr lang="en-US" b="1" dirty="0" smtClean="0">
                <a:solidFill>
                  <a:schemeClr val="bg1"/>
                </a:solidFill>
              </a:rPr>
              <a:t>LITERATURE OF SOCIAL PROTEST</a:t>
            </a:r>
            <a:endParaRPr lang="ar-SA" b="1" dirty="0">
              <a:solidFill>
                <a:schemeClr val="bg1"/>
              </a:solidFill>
            </a:endParaRPr>
          </a:p>
        </p:txBody>
      </p:sp>
      <p:sp>
        <p:nvSpPr>
          <p:cNvPr id="3" name="عنصر نائب للمحتوى 2"/>
          <p:cNvSpPr>
            <a:spLocks noGrp="1"/>
          </p:cNvSpPr>
          <p:nvPr>
            <p:ph idx="1"/>
          </p:nvPr>
        </p:nvSpPr>
        <p:spPr>
          <a:xfrm>
            <a:off x="214282" y="1142984"/>
            <a:ext cx="8701118" cy="5334016"/>
          </a:xfrm>
        </p:spPr>
        <p:txBody>
          <a:bodyPr>
            <a:normAutofit fontScale="85000" lnSpcReduction="10000"/>
          </a:bodyPr>
          <a:lstStyle/>
          <a:p>
            <a:pPr algn="just" rtl="0">
              <a:buNone/>
            </a:pPr>
            <a:r>
              <a:rPr lang="en-US" dirty="0" smtClean="0"/>
              <a:t>		</a:t>
            </a:r>
            <a:endParaRPr lang="ru-RU" dirty="0" smtClean="0"/>
          </a:p>
          <a:p>
            <a:pPr algn="just" rtl="0">
              <a:buNone/>
            </a:pPr>
            <a:r>
              <a:rPr lang="ru-RU" dirty="0" smtClean="0">
                <a:solidFill>
                  <a:schemeClr val="bg1"/>
                </a:solidFill>
              </a:rPr>
              <a:t>       </a:t>
            </a:r>
            <a:r>
              <a:rPr lang="en-US" dirty="0" smtClean="0">
                <a:solidFill>
                  <a:schemeClr val="bg1"/>
                </a:solidFill>
              </a:rPr>
              <a:t>The social and cultural background of the period has had a deep impact on literature of the Victorian period.  Some works of literature protested the grim reality of the industrial age.  Depicting the deplorable conditions in factories and mines, the plight of child labor, the discrimination against women, and other social issues, such literary works were a means of social reform.  </a:t>
            </a:r>
            <a:endParaRPr lang="ru-RU" dirty="0" smtClean="0">
              <a:solidFill>
                <a:schemeClr val="bg1"/>
              </a:solidFill>
            </a:endParaRPr>
          </a:p>
          <a:p>
            <a:pPr algn="just" rtl="0">
              <a:buNone/>
            </a:pPr>
            <a:endParaRPr lang="ru-RU" dirty="0" smtClean="0">
              <a:solidFill>
                <a:schemeClr val="bg1"/>
              </a:solidFill>
            </a:endParaRPr>
          </a:p>
          <a:p>
            <a:pPr algn="just" rtl="0">
              <a:buNone/>
            </a:pPr>
            <a:r>
              <a:rPr lang="ru-RU" dirty="0" smtClean="0">
                <a:solidFill>
                  <a:schemeClr val="bg1"/>
                </a:solidFill>
              </a:rPr>
              <a:t>         </a:t>
            </a:r>
            <a:r>
              <a:rPr lang="en-US" dirty="0" smtClean="0">
                <a:solidFill>
                  <a:schemeClr val="bg1"/>
                </a:solidFill>
              </a:rPr>
              <a:t>Elizabeth Gaskell’s </a:t>
            </a:r>
            <a:r>
              <a:rPr lang="en-US" i="1" dirty="0" smtClean="0">
                <a:solidFill>
                  <a:schemeClr val="bg1"/>
                </a:solidFill>
              </a:rPr>
              <a:t>Mary Barton </a:t>
            </a:r>
            <a:r>
              <a:rPr lang="en-US" dirty="0" smtClean="0">
                <a:solidFill>
                  <a:schemeClr val="bg1"/>
                </a:solidFill>
              </a:rPr>
              <a:t>was one of the first novels to warn against the problems of industrialization.    Charles Dickens’ works </a:t>
            </a:r>
            <a:r>
              <a:rPr lang="en-US" i="1" dirty="0" smtClean="0">
                <a:solidFill>
                  <a:schemeClr val="bg1"/>
                </a:solidFill>
              </a:rPr>
              <a:t>Oliver Twist </a:t>
            </a:r>
            <a:r>
              <a:rPr lang="en-US" dirty="0" smtClean="0">
                <a:solidFill>
                  <a:schemeClr val="bg1"/>
                </a:solidFill>
              </a:rPr>
              <a:t>and  </a:t>
            </a:r>
            <a:r>
              <a:rPr lang="en-US" i="1" dirty="0" smtClean="0">
                <a:solidFill>
                  <a:schemeClr val="bg1"/>
                </a:solidFill>
              </a:rPr>
              <a:t>Hard Times</a:t>
            </a:r>
            <a:r>
              <a:rPr lang="en-US" dirty="0" smtClean="0">
                <a:solidFill>
                  <a:schemeClr val="bg1"/>
                </a:solidFill>
              </a:rPr>
              <a:t> treated the themes of child abuse, poverty, urban squalor, crime, and corrupt educational systems. </a:t>
            </a:r>
          </a:p>
          <a:p>
            <a:pPr algn="just" rtl="0">
              <a:buNone/>
            </a:pPr>
            <a:r>
              <a:rPr lang="en-US" dirty="0" smtClean="0">
                <a:solidFill>
                  <a:schemeClr val="bg1"/>
                </a:solidFill>
              </a:rPr>
              <a:t>	</a:t>
            </a:r>
            <a:endParaRPr lang="ar-SA"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rtl="0"/>
            <a:r>
              <a:rPr lang="en-US" b="1" dirty="0" smtClean="0">
                <a:solidFill>
                  <a:schemeClr val="bg1"/>
                </a:solidFill>
              </a:rPr>
              <a:t>THE VICTORIAN NOVEL</a:t>
            </a:r>
            <a:endParaRPr lang="ar-SA" b="1" dirty="0">
              <a:solidFill>
                <a:schemeClr val="bg1"/>
              </a:solidFill>
            </a:endParaRPr>
          </a:p>
        </p:txBody>
      </p:sp>
      <p:sp>
        <p:nvSpPr>
          <p:cNvPr id="3" name="عنصر نائب للمحتوى 2"/>
          <p:cNvSpPr>
            <a:spLocks noGrp="1"/>
          </p:cNvSpPr>
          <p:nvPr>
            <p:ph idx="1"/>
          </p:nvPr>
        </p:nvSpPr>
        <p:spPr>
          <a:xfrm>
            <a:off x="0" y="1295400"/>
            <a:ext cx="8991600" cy="5410200"/>
          </a:xfrm>
        </p:spPr>
        <p:txBody>
          <a:bodyPr>
            <a:normAutofit fontScale="92500" lnSpcReduction="10000"/>
          </a:bodyPr>
          <a:lstStyle/>
          <a:p>
            <a:pPr algn="just" rtl="0">
              <a:buNone/>
            </a:pPr>
            <a:r>
              <a:rPr lang="en-US" dirty="0" smtClean="0"/>
              <a:t>		</a:t>
            </a:r>
            <a:r>
              <a:rPr lang="en-US" dirty="0" smtClean="0">
                <a:solidFill>
                  <a:schemeClr val="bg1"/>
                </a:solidFill>
              </a:rPr>
              <a:t>The novel was the dominant genre in the Victorian period.  Charles Dickens (1812-1870) created a host of unforgettable characters in such novels as </a:t>
            </a:r>
            <a:r>
              <a:rPr lang="en-US" i="1" dirty="0" smtClean="0">
                <a:solidFill>
                  <a:schemeClr val="bg1"/>
                </a:solidFill>
              </a:rPr>
              <a:t>Oliver Twist</a:t>
            </a:r>
            <a:r>
              <a:rPr lang="en-US" dirty="0" smtClean="0">
                <a:solidFill>
                  <a:schemeClr val="bg1"/>
                </a:solidFill>
              </a:rPr>
              <a:t>, </a:t>
            </a:r>
            <a:r>
              <a:rPr lang="en-US" i="1" dirty="0" smtClean="0">
                <a:solidFill>
                  <a:schemeClr val="bg1"/>
                </a:solidFill>
              </a:rPr>
              <a:t>Great Expectations</a:t>
            </a:r>
            <a:r>
              <a:rPr lang="en-US" dirty="0" smtClean="0">
                <a:solidFill>
                  <a:schemeClr val="bg1"/>
                </a:solidFill>
              </a:rPr>
              <a:t>, </a:t>
            </a:r>
            <a:r>
              <a:rPr lang="en-US" i="1" dirty="0" smtClean="0">
                <a:solidFill>
                  <a:schemeClr val="bg1"/>
                </a:solidFill>
              </a:rPr>
              <a:t>David Copperfield, Hard Times, </a:t>
            </a:r>
            <a:r>
              <a:rPr lang="en-US" dirty="0" smtClean="0">
                <a:solidFill>
                  <a:schemeClr val="bg1"/>
                </a:solidFill>
              </a:rPr>
              <a:t>and </a:t>
            </a:r>
            <a:r>
              <a:rPr lang="en-US" i="1" dirty="0" smtClean="0">
                <a:solidFill>
                  <a:schemeClr val="bg1"/>
                </a:solidFill>
              </a:rPr>
              <a:t>A Tale of Two Cities</a:t>
            </a:r>
            <a:r>
              <a:rPr lang="en-US" dirty="0" smtClean="0">
                <a:solidFill>
                  <a:schemeClr val="bg1"/>
                </a:solidFill>
              </a:rPr>
              <a:t>. William Thackeray's (1811-1863) most famous work is </a:t>
            </a:r>
            <a:r>
              <a:rPr lang="en-US" i="1" dirty="0" smtClean="0">
                <a:solidFill>
                  <a:schemeClr val="bg1"/>
                </a:solidFill>
              </a:rPr>
              <a:t>Vanity Fair</a:t>
            </a:r>
            <a:r>
              <a:rPr lang="en-US" dirty="0" smtClean="0">
                <a:solidFill>
                  <a:schemeClr val="bg1"/>
                </a:solidFill>
              </a:rPr>
              <a:t>.  Charlotte Bronte’s (1816–55) </a:t>
            </a:r>
            <a:r>
              <a:rPr lang="en-US" i="1" dirty="0" smtClean="0">
                <a:solidFill>
                  <a:schemeClr val="bg1"/>
                </a:solidFill>
              </a:rPr>
              <a:t>Jane Eyre</a:t>
            </a:r>
            <a:r>
              <a:rPr lang="en-US" dirty="0" smtClean="0">
                <a:solidFill>
                  <a:schemeClr val="bg1"/>
                </a:solidFill>
              </a:rPr>
              <a:t> and Emily Bronte’s (1818–48) </a:t>
            </a:r>
            <a:r>
              <a:rPr lang="en-US" i="1" dirty="0" smtClean="0">
                <a:solidFill>
                  <a:schemeClr val="bg1"/>
                </a:solidFill>
              </a:rPr>
              <a:t>Wuthering Heights</a:t>
            </a:r>
            <a:r>
              <a:rPr lang="en-US" dirty="0" smtClean="0">
                <a:solidFill>
                  <a:schemeClr val="bg1"/>
                </a:solidFill>
              </a:rPr>
              <a:t> are classics of English literature.  George Eliot's (1819–80) most important works are  </a:t>
            </a:r>
            <a:r>
              <a:rPr lang="en-US" i="1" dirty="0" smtClean="0">
                <a:solidFill>
                  <a:schemeClr val="bg1"/>
                </a:solidFill>
              </a:rPr>
              <a:t>Middlemarch</a:t>
            </a:r>
            <a:r>
              <a:rPr lang="en-US" dirty="0" smtClean="0">
                <a:solidFill>
                  <a:schemeClr val="bg1"/>
                </a:solidFill>
              </a:rPr>
              <a:t>, </a:t>
            </a:r>
            <a:r>
              <a:rPr lang="en-US" i="1" dirty="0" smtClean="0">
                <a:solidFill>
                  <a:schemeClr val="bg1"/>
                </a:solidFill>
              </a:rPr>
              <a:t>The Mill on the Floss </a:t>
            </a:r>
            <a:r>
              <a:rPr lang="en-US" dirty="0" smtClean="0">
                <a:solidFill>
                  <a:schemeClr val="bg1"/>
                </a:solidFill>
              </a:rPr>
              <a:t>and</a:t>
            </a:r>
            <a:r>
              <a:rPr lang="en-US" i="1" dirty="0" smtClean="0">
                <a:solidFill>
                  <a:schemeClr val="bg1"/>
                </a:solidFill>
              </a:rPr>
              <a:t> Adam Bede. T</a:t>
            </a:r>
            <a:r>
              <a:rPr lang="en-US" dirty="0" smtClean="0">
                <a:solidFill>
                  <a:schemeClr val="bg1"/>
                </a:solidFill>
              </a:rPr>
              <a:t>he major novelist of the later part of the period was Thomas Hardy (1840-1928), whose best works include </a:t>
            </a:r>
            <a:r>
              <a:rPr lang="en-US" i="1" dirty="0" smtClean="0">
                <a:solidFill>
                  <a:schemeClr val="bg1"/>
                </a:solidFill>
              </a:rPr>
              <a:t>Tess of the D'Urbervilles</a:t>
            </a:r>
            <a:r>
              <a:rPr lang="en-US" dirty="0" smtClean="0">
                <a:solidFill>
                  <a:schemeClr val="bg1"/>
                </a:solidFill>
              </a:rPr>
              <a:t>, </a:t>
            </a:r>
            <a:r>
              <a:rPr lang="en-US" i="1" dirty="0" smtClean="0">
                <a:solidFill>
                  <a:schemeClr val="bg1"/>
                </a:solidFill>
              </a:rPr>
              <a:t>Far from the Madding Crowd</a:t>
            </a:r>
            <a:r>
              <a:rPr lang="en-US" dirty="0" smtClean="0">
                <a:solidFill>
                  <a:schemeClr val="bg1"/>
                </a:solidFill>
              </a:rPr>
              <a:t>, and </a:t>
            </a:r>
            <a:r>
              <a:rPr lang="en-US" i="1" dirty="0" smtClean="0">
                <a:solidFill>
                  <a:schemeClr val="bg1"/>
                </a:solidFill>
              </a:rPr>
              <a:t>Jude the Obscure</a:t>
            </a:r>
            <a:r>
              <a:rPr lang="en-US" dirty="0" smtClean="0">
                <a:solidFill>
                  <a:schemeClr val="bg1"/>
                </a:solidFill>
              </a:rPr>
              <a:t>.</a:t>
            </a:r>
            <a:endParaRPr lang="ar-SA"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6" name="Picture 10" descr="C:\Users\lenovo1\Desktop\VICTORIAN LITERATURE\PICS\a-tale-two-cities-charles-dickens-paperback-cover-art.jpg"/>
          <p:cNvPicPr>
            <a:picLocks noChangeAspect="1" noChangeArrowheads="1"/>
          </p:cNvPicPr>
          <p:nvPr/>
        </p:nvPicPr>
        <p:blipFill>
          <a:blip r:embed="rId2" cstate="print"/>
          <a:srcRect/>
          <a:stretch>
            <a:fillRect/>
          </a:stretch>
        </p:blipFill>
        <p:spPr bwMode="auto">
          <a:xfrm>
            <a:off x="6172200" y="152400"/>
            <a:ext cx="1955800" cy="3334639"/>
          </a:xfrm>
          <a:prstGeom prst="rect">
            <a:avLst/>
          </a:prstGeom>
          <a:noFill/>
        </p:spPr>
      </p:pic>
      <p:pic>
        <p:nvPicPr>
          <p:cNvPr id="29698" name="Picture 2" descr="C:\Users\lenovo1\Desktop\VICTORIAN LITERATURE\PICS\images (10).jpg"/>
          <p:cNvPicPr>
            <a:picLocks noChangeAspect="1" noChangeArrowheads="1"/>
          </p:cNvPicPr>
          <p:nvPr/>
        </p:nvPicPr>
        <p:blipFill>
          <a:blip r:embed="rId3" cstate="print"/>
          <a:srcRect/>
          <a:stretch>
            <a:fillRect/>
          </a:stretch>
        </p:blipFill>
        <p:spPr bwMode="auto">
          <a:xfrm>
            <a:off x="762000" y="0"/>
            <a:ext cx="1981200" cy="3178874"/>
          </a:xfrm>
          <a:prstGeom prst="rect">
            <a:avLst/>
          </a:prstGeom>
          <a:noFill/>
        </p:spPr>
      </p:pic>
      <p:pic>
        <p:nvPicPr>
          <p:cNvPr id="29699" name="Picture 3" descr="C:\Users\lenovo1\Desktop\VICTORIAN LITERATURE\PICS\images (11).jpg"/>
          <p:cNvPicPr>
            <a:picLocks noChangeAspect="1" noChangeArrowheads="1"/>
          </p:cNvPicPr>
          <p:nvPr/>
        </p:nvPicPr>
        <p:blipFill>
          <a:blip r:embed="rId4" cstate="print"/>
          <a:srcRect/>
          <a:stretch>
            <a:fillRect/>
          </a:stretch>
        </p:blipFill>
        <p:spPr bwMode="auto">
          <a:xfrm>
            <a:off x="0" y="1371600"/>
            <a:ext cx="1866900" cy="2904067"/>
          </a:xfrm>
          <a:prstGeom prst="rect">
            <a:avLst/>
          </a:prstGeom>
          <a:noFill/>
        </p:spPr>
      </p:pic>
      <p:pic>
        <p:nvPicPr>
          <p:cNvPr id="29702" name="Picture 6" descr="C:\Users\lenovo1\Desktop\VICTORIAN LITERATURE\PICS\images (4).jpg"/>
          <p:cNvPicPr>
            <a:picLocks noChangeAspect="1" noChangeArrowheads="1"/>
          </p:cNvPicPr>
          <p:nvPr/>
        </p:nvPicPr>
        <p:blipFill>
          <a:blip r:embed="rId5" cstate="print"/>
          <a:srcRect/>
          <a:stretch>
            <a:fillRect/>
          </a:stretch>
        </p:blipFill>
        <p:spPr bwMode="auto">
          <a:xfrm>
            <a:off x="5562600" y="3733800"/>
            <a:ext cx="1647825" cy="2762250"/>
          </a:xfrm>
          <a:prstGeom prst="rect">
            <a:avLst/>
          </a:prstGeom>
          <a:noFill/>
        </p:spPr>
      </p:pic>
      <p:pic>
        <p:nvPicPr>
          <p:cNvPr id="29705" name="Picture 9" descr="C:\Users\lenovo1\Desktop\VICTORIAN LITERATURE\PICS\oliver-twist-17z9nhw.jpg"/>
          <p:cNvPicPr>
            <a:picLocks noChangeAspect="1" noChangeArrowheads="1"/>
          </p:cNvPicPr>
          <p:nvPr/>
        </p:nvPicPr>
        <p:blipFill>
          <a:blip r:embed="rId6" cstate="print"/>
          <a:srcRect/>
          <a:stretch>
            <a:fillRect/>
          </a:stretch>
        </p:blipFill>
        <p:spPr bwMode="auto">
          <a:xfrm>
            <a:off x="7230497" y="1295400"/>
            <a:ext cx="1913503" cy="3200400"/>
          </a:xfrm>
          <a:prstGeom prst="rect">
            <a:avLst/>
          </a:prstGeom>
          <a:noFill/>
        </p:spPr>
      </p:pic>
      <p:pic>
        <p:nvPicPr>
          <p:cNvPr id="29703" name="Picture 7" descr="C:\Users\lenovo1\Desktop\VICTORIAN LITERATURE\PICS\images (5).jpg"/>
          <p:cNvPicPr>
            <a:picLocks noChangeAspect="1" noChangeArrowheads="1"/>
          </p:cNvPicPr>
          <p:nvPr/>
        </p:nvPicPr>
        <p:blipFill>
          <a:blip r:embed="rId7" cstate="print"/>
          <a:srcRect/>
          <a:stretch>
            <a:fillRect/>
          </a:stretch>
        </p:blipFill>
        <p:spPr bwMode="auto">
          <a:xfrm rot="1181343">
            <a:off x="7017506" y="3713829"/>
            <a:ext cx="1714500" cy="2743200"/>
          </a:xfrm>
          <a:prstGeom prst="rect">
            <a:avLst/>
          </a:prstGeom>
          <a:noFill/>
        </p:spPr>
      </p:pic>
      <p:pic>
        <p:nvPicPr>
          <p:cNvPr id="29707" name="Picture 11" descr="C:\Users\lenovo1\Desktop\VICTORIAN LITERATURE\PICS\9781853262616.jpg"/>
          <p:cNvPicPr>
            <a:picLocks noChangeAspect="1" noChangeArrowheads="1"/>
          </p:cNvPicPr>
          <p:nvPr/>
        </p:nvPicPr>
        <p:blipFill>
          <a:blip r:embed="rId8" cstate="print"/>
          <a:srcRect/>
          <a:stretch>
            <a:fillRect/>
          </a:stretch>
        </p:blipFill>
        <p:spPr bwMode="auto">
          <a:xfrm>
            <a:off x="1524000" y="1600200"/>
            <a:ext cx="1905000" cy="3045648"/>
          </a:xfrm>
          <a:prstGeom prst="rect">
            <a:avLst/>
          </a:prstGeom>
          <a:noFill/>
        </p:spPr>
      </p:pic>
      <p:pic>
        <p:nvPicPr>
          <p:cNvPr id="29708" name="Picture 12" descr="C:\Users\lenovo1\Desktop\VICTORIAN LITERATURE\PICS\images (7).jpg"/>
          <p:cNvPicPr>
            <a:picLocks noChangeAspect="1" noChangeArrowheads="1"/>
          </p:cNvPicPr>
          <p:nvPr/>
        </p:nvPicPr>
        <p:blipFill>
          <a:blip r:embed="rId9" cstate="print"/>
          <a:srcRect/>
          <a:stretch>
            <a:fillRect/>
          </a:stretch>
        </p:blipFill>
        <p:spPr bwMode="auto">
          <a:xfrm>
            <a:off x="3581400" y="762000"/>
            <a:ext cx="2286000" cy="3556001"/>
          </a:xfrm>
          <a:prstGeom prst="rect">
            <a:avLst/>
          </a:prstGeom>
          <a:noFill/>
        </p:spPr>
      </p:pic>
      <p:pic>
        <p:nvPicPr>
          <p:cNvPr id="29700" name="Picture 4" descr="C:\Users\lenovo1\Desktop\VICTORIAN LITERATURE\PICS\images (8).jpg"/>
          <p:cNvPicPr>
            <a:picLocks noChangeAspect="1" noChangeArrowheads="1"/>
          </p:cNvPicPr>
          <p:nvPr/>
        </p:nvPicPr>
        <p:blipFill>
          <a:blip r:embed="rId10" cstate="print"/>
          <a:srcRect/>
          <a:stretch>
            <a:fillRect/>
          </a:stretch>
        </p:blipFill>
        <p:spPr bwMode="auto">
          <a:xfrm>
            <a:off x="3200400" y="0"/>
            <a:ext cx="1824000" cy="2895600"/>
          </a:xfrm>
          <a:prstGeom prst="rect">
            <a:avLst/>
          </a:prstGeom>
          <a:noFill/>
        </p:spPr>
      </p:pic>
      <p:pic>
        <p:nvPicPr>
          <p:cNvPr id="29709" name="Picture 13" descr="C:\Users\lenovo1\Desktop\VICTORIAN LITERATURE\PICS\images (12).jpg"/>
          <p:cNvPicPr>
            <a:picLocks noChangeAspect="1" noChangeArrowheads="1"/>
          </p:cNvPicPr>
          <p:nvPr/>
        </p:nvPicPr>
        <p:blipFill>
          <a:blip r:embed="rId11" cstate="print"/>
          <a:srcRect/>
          <a:stretch>
            <a:fillRect/>
          </a:stretch>
        </p:blipFill>
        <p:spPr bwMode="auto">
          <a:xfrm>
            <a:off x="3962400" y="3352800"/>
            <a:ext cx="1685925" cy="2705100"/>
          </a:xfrm>
          <a:prstGeom prst="rect">
            <a:avLst/>
          </a:prstGeom>
          <a:noFill/>
        </p:spPr>
      </p:pic>
      <p:pic>
        <p:nvPicPr>
          <p:cNvPr id="29710" name="Picture 14" descr="C:\Users\lenovo1\Desktop\VICTORIAN LITERATURE\PICS\jane_eyre-1.jpg"/>
          <p:cNvPicPr>
            <a:picLocks noChangeAspect="1" noChangeArrowheads="1"/>
          </p:cNvPicPr>
          <p:nvPr/>
        </p:nvPicPr>
        <p:blipFill>
          <a:blip r:embed="rId12" cstate="print"/>
          <a:srcRect/>
          <a:stretch>
            <a:fillRect/>
          </a:stretch>
        </p:blipFill>
        <p:spPr bwMode="auto">
          <a:xfrm>
            <a:off x="3352800" y="4331918"/>
            <a:ext cx="1676400" cy="2526082"/>
          </a:xfrm>
          <a:prstGeom prst="rect">
            <a:avLst/>
          </a:prstGeom>
          <a:noFill/>
        </p:spPr>
      </p:pic>
      <p:pic>
        <p:nvPicPr>
          <p:cNvPr id="29711" name="Picture 15" descr="C:\Users\lenovo1\Desktop\VICTORIAN LITERATURE\PICS\middlemarch.jpg"/>
          <p:cNvPicPr>
            <a:picLocks noChangeAspect="1" noChangeArrowheads="1"/>
          </p:cNvPicPr>
          <p:nvPr/>
        </p:nvPicPr>
        <p:blipFill>
          <a:blip r:embed="rId13" cstate="print"/>
          <a:srcRect/>
          <a:stretch>
            <a:fillRect/>
          </a:stretch>
        </p:blipFill>
        <p:spPr bwMode="auto">
          <a:xfrm rot="20834019">
            <a:off x="300175" y="3770643"/>
            <a:ext cx="1828800" cy="2921406"/>
          </a:xfrm>
          <a:prstGeom prst="rect">
            <a:avLst/>
          </a:prstGeom>
          <a:noFill/>
        </p:spPr>
      </p:pic>
      <p:pic>
        <p:nvPicPr>
          <p:cNvPr id="29713" name="Picture 17" descr="C:\Users\lenovo1\Desktop\VICTORIAN LITERATURE\PICS\the mill.jpg"/>
          <p:cNvPicPr>
            <a:picLocks noChangeAspect="1" noChangeArrowheads="1"/>
          </p:cNvPicPr>
          <p:nvPr/>
        </p:nvPicPr>
        <p:blipFill>
          <a:blip r:embed="rId14" cstate="print"/>
          <a:srcRect/>
          <a:stretch>
            <a:fillRect/>
          </a:stretch>
        </p:blipFill>
        <p:spPr bwMode="auto">
          <a:xfrm>
            <a:off x="1625648" y="3880605"/>
            <a:ext cx="1883194" cy="277975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1472" y="0"/>
            <a:ext cx="8229600" cy="714348"/>
          </a:xfrm>
        </p:spPr>
        <p:txBody>
          <a:bodyPr>
            <a:normAutofit/>
          </a:bodyPr>
          <a:lstStyle/>
          <a:p>
            <a:pPr rtl="0"/>
            <a:r>
              <a:rPr lang="en-US" sz="2000" b="1" dirty="0" smtClean="0">
                <a:solidFill>
                  <a:schemeClr val="bg1"/>
                </a:solidFill>
              </a:rPr>
              <a:t>VICTORIAN POETRY</a:t>
            </a:r>
            <a:endParaRPr lang="ar-SA" sz="2000" b="1" dirty="0">
              <a:solidFill>
                <a:schemeClr val="bg1"/>
              </a:solidFill>
            </a:endParaRPr>
          </a:p>
        </p:txBody>
      </p:sp>
      <p:sp>
        <p:nvSpPr>
          <p:cNvPr id="3" name="عنصر نائب للمحتوى 2"/>
          <p:cNvSpPr>
            <a:spLocks noGrp="1"/>
          </p:cNvSpPr>
          <p:nvPr>
            <p:ph idx="1"/>
          </p:nvPr>
        </p:nvSpPr>
        <p:spPr>
          <a:xfrm>
            <a:off x="0" y="838200"/>
            <a:ext cx="8839200" cy="5867400"/>
          </a:xfrm>
        </p:spPr>
        <p:txBody>
          <a:bodyPr>
            <a:normAutofit fontScale="25000" lnSpcReduction="20000"/>
          </a:bodyPr>
          <a:lstStyle/>
          <a:p>
            <a:pPr algn="just" rtl="0">
              <a:buNone/>
            </a:pPr>
            <a:r>
              <a:rPr lang="en-US" dirty="0" smtClean="0"/>
              <a:t>		</a:t>
            </a:r>
            <a:r>
              <a:rPr lang="en-US" sz="8000" dirty="0" smtClean="0">
                <a:solidFill>
                  <a:schemeClr val="bg1"/>
                </a:solidFill>
                <a:latin typeface="Times New Roman" pitchFamily="18" charset="0"/>
                <a:cs typeface="Times New Roman" pitchFamily="18" charset="0"/>
              </a:rPr>
              <a:t>Many characteristics of romantic poetry continued in poetry of the Victorian period.  </a:t>
            </a:r>
          </a:p>
          <a:p>
            <a:pPr algn="just" rtl="0">
              <a:buFont typeface="Wingdings" pitchFamily="2" charset="2"/>
              <a:buChar char="q"/>
            </a:pPr>
            <a:r>
              <a:rPr lang="en-US" sz="8000" dirty="0" smtClean="0">
                <a:solidFill>
                  <a:schemeClr val="bg1"/>
                </a:solidFill>
                <a:latin typeface="Times New Roman" pitchFamily="18" charset="0"/>
                <a:cs typeface="Times New Roman" pitchFamily="18" charset="0"/>
              </a:rPr>
              <a:t>However, Victorian poetry, in general, is </a:t>
            </a:r>
            <a:r>
              <a:rPr lang="en-US" sz="8000" u="sng" dirty="0" smtClean="0">
                <a:solidFill>
                  <a:schemeClr val="bg1"/>
                </a:solidFill>
                <a:latin typeface="Times New Roman" pitchFamily="18" charset="0"/>
                <a:cs typeface="Times New Roman" pitchFamily="18" charset="0"/>
              </a:rPr>
              <a:t>less subjective </a:t>
            </a:r>
            <a:r>
              <a:rPr lang="en-US" sz="8000" dirty="0" smtClean="0">
                <a:solidFill>
                  <a:schemeClr val="bg1"/>
                </a:solidFill>
                <a:latin typeface="Times New Roman" pitchFamily="18" charset="0"/>
                <a:cs typeface="Times New Roman" pitchFamily="18" charset="0"/>
              </a:rPr>
              <a:t>than the romantic.  </a:t>
            </a:r>
          </a:p>
          <a:p>
            <a:pPr algn="just" rtl="0">
              <a:buFont typeface="Wingdings" pitchFamily="2" charset="2"/>
              <a:buChar char="q"/>
            </a:pPr>
            <a:r>
              <a:rPr lang="en-US" sz="8000" dirty="0" smtClean="0">
                <a:solidFill>
                  <a:schemeClr val="bg1"/>
                </a:solidFill>
                <a:latin typeface="Times New Roman" pitchFamily="18" charset="0"/>
                <a:cs typeface="Times New Roman" pitchFamily="18" charset="0"/>
              </a:rPr>
              <a:t>An </a:t>
            </a:r>
            <a:r>
              <a:rPr lang="en-US" sz="8000" u="sng" dirty="0" smtClean="0">
                <a:solidFill>
                  <a:schemeClr val="bg1"/>
                </a:solidFill>
                <a:latin typeface="Times New Roman" pitchFamily="18" charset="0"/>
                <a:cs typeface="Times New Roman" pitchFamily="18" charset="0"/>
              </a:rPr>
              <a:t>interest in the past</a:t>
            </a:r>
            <a:r>
              <a:rPr lang="en-US" sz="8000" dirty="0" smtClean="0">
                <a:solidFill>
                  <a:schemeClr val="bg1"/>
                </a:solidFill>
                <a:latin typeface="Times New Roman" pitchFamily="18" charset="0"/>
                <a:cs typeface="Times New Roman" pitchFamily="18" charset="0"/>
              </a:rPr>
              <a:t>, both the classical and the medieval, appears in the subjects, and in the use of  mythological and historical allusions.  </a:t>
            </a:r>
          </a:p>
          <a:p>
            <a:pPr algn="just" rtl="0">
              <a:buFont typeface="Wingdings" pitchFamily="2" charset="2"/>
              <a:buChar char="q"/>
            </a:pPr>
            <a:r>
              <a:rPr lang="en-US" sz="8000" u="sng" dirty="0" smtClean="0">
                <a:solidFill>
                  <a:schemeClr val="bg1"/>
                </a:solidFill>
                <a:latin typeface="Times New Roman" pitchFamily="18" charset="0"/>
                <a:cs typeface="Times New Roman" pitchFamily="18" charset="0"/>
              </a:rPr>
              <a:t>The dramatic monologue </a:t>
            </a:r>
            <a:r>
              <a:rPr lang="en-US" sz="8000" dirty="0" smtClean="0">
                <a:solidFill>
                  <a:schemeClr val="bg1"/>
                </a:solidFill>
                <a:latin typeface="Times New Roman" pitchFamily="18" charset="0"/>
                <a:cs typeface="Times New Roman" pitchFamily="18" charset="0"/>
              </a:rPr>
              <a:t>is used greatly by the poets.  </a:t>
            </a:r>
          </a:p>
          <a:p>
            <a:pPr algn="just" rtl="0">
              <a:buFont typeface="Wingdings" pitchFamily="2" charset="2"/>
              <a:buChar char="q"/>
            </a:pPr>
            <a:r>
              <a:rPr lang="en-US" sz="8000" u="sng" dirty="0" smtClean="0">
                <a:solidFill>
                  <a:schemeClr val="bg1"/>
                </a:solidFill>
                <a:latin typeface="Times New Roman" pitchFamily="18" charset="0"/>
                <a:cs typeface="Times New Roman" pitchFamily="18" charset="0"/>
              </a:rPr>
              <a:t>The themes are more realistic</a:t>
            </a:r>
            <a:r>
              <a:rPr lang="en-US" sz="8000" dirty="0" smtClean="0">
                <a:solidFill>
                  <a:schemeClr val="bg1"/>
                </a:solidFill>
                <a:latin typeface="Times New Roman" pitchFamily="18" charset="0"/>
                <a:cs typeface="Times New Roman" pitchFamily="18" charset="0"/>
              </a:rPr>
              <a:t>, discussing such issues as child labor, the rights of women, science and religion.</a:t>
            </a:r>
          </a:p>
          <a:p>
            <a:pPr algn="just" rtl="0">
              <a:buFont typeface="Wingdings" pitchFamily="2" charset="2"/>
              <a:buChar char="q"/>
            </a:pPr>
            <a:r>
              <a:rPr lang="en-US" sz="8000" dirty="0" smtClean="0">
                <a:solidFill>
                  <a:schemeClr val="bg1"/>
                </a:solidFill>
                <a:latin typeface="Times New Roman" pitchFamily="18" charset="0"/>
                <a:cs typeface="Times New Roman" pitchFamily="18" charset="0"/>
              </a:rPr>
              <a:t>Victorian poetry is mostly pictorial, heavily relying on </a:t>
            </a:r>
            <a:r>
              <a:rPr lang="en-US" sz="8000" u="sng" dirty="0" smtClean="0">
                <a:solidFill>
                  <a:schemeClr val="bg1"/>
                </a:solidFill>
                <a:latin typeface="Times New Roman" pitchFamily="18" charset="0"/>
                <a:cs typeface="Times New Roman" pitchFamily="18" charset="0"/>
              </a:rPr>
              <a:t>visual imagery</a:t>
            </a:r>
            <a:r>
              <a:rPr lang="en-US" sz="8000" dirty="0" smtClean="0">
                <a:solidFill>
                  <a:schemeClr val="bg1"/>
                </a:solidFill>
                <a:latin typeface="Times New Roman" pitchFamily="18" charset="0"/>
                <a:cs typeface="Times New Roman" pitchFamily="18" charset="0"/>
              </a:rPr>
              <a:t>.</a:t>
            </a:r>
          </a:p>
          <a:p>
            <a:pPr algn="just" rtl="0">
              <a:buFont typeface="Wingdings" pitchFamily="2" charset="2"/>
              <a:buChar char="q"/>
            </a:pPr>
            <a:r>
              <a:rPr lang="en-US" sz="8000" u="sng" dirty="0" smtClean="0">
                <a:solidFill>
                  <a:schemeClr val="bg1"/>
                </a:solidFill>
                <a:latin typeface="Times New Roman" pitchFamily="18" charset="0"/>
                <a:cs typeface="Times New Roman" pitchFamily="18" charset="0"/>
              </a:rPr>
              <a:t>The </a:t>
            </a:r>
            <a:r>
              <a:rPr lang="en-GB" sz="8000" u="sng" dirty="0" smtClean="0">
                <a:solidFill>
                  <a:schemeClr val="bg1"/>
                </a:solidFill>
                <a:latin typeface="Times New Roman" pitchFamily="18" charset="0"/>
                <a:cs typeface="Times New Roman" pitchFamily="18" charset="0"/>
              </a:rPr>
              <a:t>elegy </a:t>
            </a:r>
            <a:r>
              <a:rPr lang="en-GB" sz="8000" dirty="0" smtClean="0">
                <a:solidFill>
                  <a:schemeClr val="bg1"/>
                </a:solidFill>
                <a:latin typeface="Times New Roman" pitchFamily="18" charset="0"/>
                <a:cs typeface="Times New Roman" pitchFamily="18" charset="0"/>
              </a:rPr>
              <a:t>is one of the most popular poetic forms in the period, a form of poetry that laments the dead or the past.</a:t>
            </a:r>
          </a:p>
          <a:p>
            <a:pPr algn="just" rtl="0">
              <a:buFont typeface="Wingdings" pitchFamily="2" charset="2"/>
              <a:buChar char="q"/>
            </a:pPr>
            <a:r>
              <a:rPr lang="en-GB" sz="8000" dirty="0" smtClean="0">
                <a:solidFill>
                  <a:schemeClr val="bg1"/>
                </a:solidFill>
                <a:latin typeface="Times New Roman" pitchFamily="18" charset="0"/>
                <a:cs typeface="Times New Roman" pitchFamily="18" charset="0"/>
              </a:rPr>
              <a:t>Victorian poetry is often characterized by </a:t>
            </a:r>
            <a:r>
              <a:rPr lang="en-GB" sz="8000" u="sng" dirty="0" smtClean="0">
                <a:solidFill>
                  <a:schemeClr val="bg1"/>
                </a:solidFill>
                <a:latin typeface="Times New Roman" pitchFamily="18" charset="0"/>
                <a:cs typeface="Times New Roman" pitchFamily="18" charset="0"/>
              </a:rPr>
              <a:t>doubt and psychological conflicts</a:t>
            </a:r>
            <a:r>
              <a:rPr lang="en-GB" sz="8000" dirty="0" smtClean="0">
                <a:solidFill>
                  <a:schemeClr val="bg1"/>
                </a:solidFill>
                <a:latin typeface="Times New Roman" pitchFamily="18" charset="0"/>
                <a:cs typeface="Times New Roman" pitchFamily="18" charset="0"/>
              </a:rPr>
              <a:t>.</a:t>
            </a:r>
            <a:endParaRPr lang="en-US" sz="8000" dirty="0" smtClean="0">
              <a:solidFill>
                <a:schemeClr val="bg1"/>
              </a:solidFill>
              <a:latin typeface="Times New Roman" pitchFamily="18" charset="0"/>
              <a:cs typeface="Times New Roman" pitchFamily="18" charset="0"/>
            </a:endParaRPr>
          </a:p>
          <a:p>
            <a:pPr algn="just" rtl="0">
              <a:buNone/>
            </a:pPr>
            <a:r>
              <a:rPr lang="en-US" sz="8000" dirty="0" smtClean="0">
                <a:solidFill>
                  <a:schemeClr val="bg1"/>
                </a:solidFill>
                <a:latin typeface="Times New Roman" pitchFamily="18" charset="0"/>
                <a:cs typeface="Times New Roman" pitchFamily="18" charset="0"/>
              </a:rPr>
              <a:t>		The greatest poets of the period are Alfred Lord Tennyson and Robert Browning.  Other important poets are Matthew Arnold, Gerard Manley Hopkins, Christina Rossetti, Elizabeth Barrett Browning.  Thomas Hardy is considered the best poet of the late Victorians.</a:t>
            </a:r>
            <a:endParaRPr lang="ar-SA" sz="8000" b="1" dirty="0" smtClean="0">
              <a:solidFill>
                <a:schemeClr val="bg1"/>
              </a:solidFill>
              <a:latin typeface="Times New Roman" pitchFamily="18" charset="0"/>
              <a:cs typeface="Times New Roman" pitchFamily="18" charset="0"/>
            </a:endParaRPr>
          </a:p>
          <a:p>
            <a:pPr algn="just" rtl="0">
              <a:buNone/>
            </a:pPr>
            <a:r>
              <a:rPr lang="en-US" sz="8000" dirty="0" smtClean="0">
                <a:solidFill>
                  <a:schemeClr val="bg1"/>
                </a:solidFill>
                <a:latin typeface="Times New Roman" pitchFamily="18" charset="0"/>
                <a:cs typeface="Times New Roman" pitchFamily="18" charset="0"/>
              </a:rPr>
              <a:t> </a:t>
            </a:r>
            <a:endParaRPr lang="ar-SA" sz="8000" dirty="0" smtClean="0">
              <a:solidFill>
                <a:schemeClr val="bg1"/>
              </a:solidFill>
              <a:latin typeface="Times New Roman" pitchFamily="18" charset="0"/>
              <a:cs typeface="Times New Roman" pitchFamily="18" charset="0"/>
            </a:endParaRPr>
          </a:p>
          <a:p>
            <a:pPr algn="just" rtl="0">
              <a:buNone/>
            </a:pPr>
            <a:r>
              <a:rPr lang="en-US" sz="8000" dirty="0" smtClean="0">
                <a:solidFill>
                  <a:schemeClr val="bg1"/>
                </a:solidFill>
                <a:latin typeface="Times New Roman" pitchFamily="18" charset="0"/>
                <a:cs typeface="Times New Roman" pitchFamily="18" charset="0"/>
              </a:rPr>
              <a:t>     </a:t>
            </a:r>
            <a:endParaRPr lang="ar-SA" sz="8000" dirty="0">
              <a:solidFill>
                <a:schemeClr val="bg1"/>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4" name="Picture 10" descr="C:\Users\lenovo1\Desktop\VICTORIAN LITERATURE\PICS\Hardy.jpg"/>
          <p:cNvPicPr>
            <a:picLocks noChangeAspect="1" noChangeArrowheads="1"/>
          </p:cNvPicPr>
          <p:nvPr/>
        </p:nvPicPr>
        <p:blipFill>
          <a:blip r:embed="rId2" cstate="print"/>
          <a:srcRect/>
          <a:stretch>
            <a:fillRect/>
          </a:stretch>
        </p:blipFill>
        <p:spPr bwMode="auto">
          <a:xfrm>
            <a:off x="304800" y="3429000"/>
            <a:ext cx="2438400" cy="3001107"/>
          </a:xfrm>
          <a:prstGeom prst="rect">
            <a:avLst/>
          </a:prstGeom>
          <a:noFill/>
        </p:spPr>
      </p:pic>
      <p:pic>
        <p:nvPicPr>
          <p:cNvPr id="31748" name="Picture 4" descr="C:\Users\lenovo1\Desktop\VICTORIAN LITERATURE\PICS\robert-browning-1.jpg"/>
          <p:cNvPicPr>
            <a:picLocks noChangeAspect="1" noChangeArrowheads="1"/>
          </p:cNvPicPr>
          <p:nvPr/>
        </p:nvPicPr>
        <p:blipFill>
          <a:blip r:embed="rId3" cstate="print"/>
          <a:srcRect/>
          <a:stretch>
            <a:fillRect/>
          </a:stretch>
        </p:blipFill>
        <p:spPr bwMode="auto">
          <a:xfrm>
            <a:off x="6172200" y="160832"/>
            <a:ext cx="2819400" cy="2975366"/>
          </a:xfrm>
          <a:prstGeom prst="rect">
            <a:avLst/>
          </a:prstGeom>
          <a:noFill/>
        </p:spPr>
      </p:pic>
      <p:pic>
        <p:nvPicPr>
          <p:cNvPr id="31749" name="Picture 5" descr="C:\Users\lenovo1\Desktop\VICTORIAN LITERATURE\PICS\christina-rossetti.jpg"/>
          <p:cNvPicPr>
            <a:picLocks noChangeAspect="1" noChangeArrowheads="1"/>
          </p:cNvPicPr>
          <p:nvPr/>
        </p:nvPicPr>
        <p:blipFill>
          <a:blip r:embed="rId4" cstate="print"/>
          <a:srcRect/>
          <a:stretch>
            <a:fillRect/>
          </a:stretch>
        </p:blipFill>
        <p:spPr bwMode="auto">
          <a:xfrm>
            <a:off x="6172200" y="3352800"/>
            <a:ext cx="2895600" cy="2895600"/>
          </a:xfrm>
          <a:prstGeom prst="rect">
            <a:avLst/>
          </a:prstGeom>
          <a:noFill/>
        </p:spPr>
      </p:pic>
      <p:pic>
        <p:nvPicPr>
          <p:cNvPr id="31746" name="Picture 2" descr="C:\Users\lenovo1\Desktop\VICTORIAN LITERATURE\PICS\Tennyson.jpg"/>
          <p:cNvPicPr>
            <a:picLocks noChangeAspect="1" noChangeArrowheads="1"/>
          </p:cNvPicPr>
          <p:nvPr/>
        </p:nvPicPr>
        <p:blipFill>
          <a:blip r:embed="rId5" cstate="print"/>
          <a:srcRect/>
          <a:stretch>
            <a:fillRect/>
          </a:stretch>
        </p:blipFill>
        <p:spPr bwMode="auto">
          <a:xfrm>
            <a:off x="3048000" y="152400"/>
            <a:ext cx="2895600" cy="2895600"/>
          </a:xfrm>
          <a:prstGeom prst="rect">
            <a:avLst/>
          </a:prstGeom>
          <a:noFill/>
        </p:spPr>
      </p:pic>
      <p:pic>
        <p:nvPicPr>
          <p:cNvPr id="31751" name="Picture 7" descr="C:\Users\lenovo1\Desktop\VICTORIAN LITERATURE\PICS\gerard-manley-hopkins.jpg"/>
          <p:cNvPicPr>
            <a:picLocks noChangeAspect="1" noChangeArrowheads="1"/>
          </p:cNvPicPr>
          <p:nvPr/>
        </p:nvPicPr>
        <p:blipFill>
          <a:blip r:embed="rId6" cstate="print"/>
          <a:srcRect/>
          <a:stretch>
            <a:fillRect/>
          </a:stretch>
        </p:blipFill>
        <p:spPr bwMode="auto">
          <a:xfrm>
            <a:off x="3352800" y="3352800"/>
            <a:ext cx="2381250" cy="3314700"/>
          </a:xfrm>
          <a:prstGeom prst="rect">
            <a:avLst/>
          </a:prstGeom>
          <a:noFill/>
        </p:spPr>
      </p:pic>
      <p:pic>
        <p:nvPicPr>
          <p:cNvPr id="31752" name="Picture 8" descr="C:\Users\lenovo1\Desktop\VICTORIAN LITERATURE\PICS\Elizabeth Browning.jpg"/>
          <p:cNvPicPr>
            <a:picLocks noChangeAspect="1" noChangeArrowheads="1"/>
          </p:cNvPicPr>
          <p:nvPr/>
        </p:nvPicPr>
        <p:blipFill>
          <a:blip r:embed="rId7" cstate="print"/>
          <a:srcRect/>
          <a:stretch>
            <a:fillRect/>
          </a:stretch>
        </p:blipFill>
        <p:spPr bwMode="auto">
          <a:xfrm>
            <a:off x="152400" y="248884"/>
            <a:ext cx="2494085" cy="2799116"/>
          </a:xfrm>
          <a:prstGeom prst="rect">
            <a:avLst/>
          </a:prstGeom>
          <a:noFill/>
        </p:spPr>
      </p:pic>
      <p:sp>
        <p:nvSpPr>
          <p:cNvPr id="10" name="مربع نص 9"/>
          <p:cNvSpPr txBox="1"/>
          <p:nvPr/>
        </p:nvSpPr>
        <p:spPr>
          <a:xfrm>
            <a:off x="6172200" y="2819400"/>
            <a:ext cx="2819400" cy="400110"/>
          </a:xfrm>
          <a:prstGeom prst="rect">
            <a:avLst/>
          </a:prstGeom>
          <a:solidFill>
            <a:schemeClr val="tx1"/>
          </a:solidFill>
        </p:spPr>
        <p:txBody>
          <a:bodyPr wrap="square" rtlCol="1">
            <a:spAutoFit/>
          </a:bodyPr>
          <a:lstStyle/>
          <a:p>
            <a:pPr algn="ctr" rtl="0"/>
            <a:r>
              <a:rPr lang="en-US" sz="2000" b="1" dirty="0" smtClean="0">
                <a:solidFill>
                  <a:schemeClr val="bg1"/>
                </a:solidFill>
              </a:rPr>
              <a:t>Robert Browning</a:t>
            </a:r>
            <a:endParaRPr lang="ar-SA" sz="2000" b="1" dirty="0">
              <a:solidFill>
                <a:schemeClr val="bg1"/>
              </a:solidFill>
            </a:endParaRPr>
          </a:p>
        </p:txBody>
      </p:sp>
      <p:sp>
        <p:nvSpPr>
          <p:cNvPr id="11" name="مربع نص 10"/>
          <p:cNvSpPr txBox="1"/>
          <p:nvPr/>
        </p:nvSpPr>
        <p:spPr>
          <a:xfrm>
            <a:off x="3048000" y="2819400"/>
            <a:ext cx="2895600" cy="400110"/>
          </a:xfrm>
          <a:prstGeom prst="rect">
            <a:avLst/>
          </a:prstGeom>
          <a:solidFill>
            <a:schemeClr val="tx1"/>
          </a:solidFill>
        </p:spPr>
        <p:txBody>
          <a:bodyPr wrap="square" rtlCol="1">
            <a:spAutoFit/>
          </a:bodyPr>
          <a:lstStyle/>
          <a:p>
            <a:pPr algn="ctr" rtl="0"/>
            <a:r>
              <a:rPr lang="en-US" sz="2000" b="1" dirty="0" smtClean="0">
                <a:solidFill>
                  <a:schemeClr val="bg1"/>
                </a:solidFill>
              </a:rPr>
              <a:t>Alfred Tennyson</a:t>
            </a:r>
            <a:endParaRPr lang="ar-SA" sz="2000" b="1" dirty="0">
              <a:solidFill>
                <a:schemeClr val="bg1"/>
              </a:solidFill>
            </a:endParaRPr>
          </a:p>
        </p:txBody>
      </p:sp>
      <p:sp>
        <p:nvSpPr>
          <p:cNvPr id="12" name="مربع نص 11"/>
          <p:cNvSpPr txBox="1"/>
          <p:nvPr/>
        </p:nvSpPr>
        <p:spPr>
          <a:xfrm>
            <a:off x="152400" y="2667000"/>
            <a:ext cx="2514600" cy="707886"/>
          </a:xfrm>
          <a:prstGeom prst="rect">
            <a:avLst/>
          </a:prstGeom>
          <a:solidFill>
            <a:schemeClr val="tx1"/>
          </a:solidFill>
        </p:spPr>
        <p:txBody>
          <a:bodyPr wrap="square" rtlCol="1">
            <a:spAutoFit/>
          </a:bodyPr>
          <a:lstStyle/>
          <a:p>
            <a:pPr algn="ctr" rtl="0"/>
            <a:r>
              <a:rPr lang="en-US" sz="2000" dirty="0" smtClean="0">
                <a:solidFill>
                  <a:schemeClr val="bg1"/>
                </a:solidFill>
              </a:rPr>
              <a:t>Elizabeth Barrett Browning</a:t>
            </a:r>
            <a:endParaRPr lang="ar-SA" sz="2000" dirty="0">
              <a:solidFill>
                <a:schemeClr val="bg1"/>
              </a:solidFill>
            </a:endParaRPr>
          </a:p>
        </p:txBody>
      </p:sp>
      <p:sp>
        <p:nvSpPr>
          <p:cNvPr id="13" name="مربع نص 12"/>
          <p:cNvSpPr txBox="1"/>
          <p:nvPr/>
        </p:nvSpPr>
        <p:spPr>
          <a:xfrm>
            <a:off x="3200400" y="6305490"/>
            <a:ext cx="2667000" cy="369332"/>
          </a:xfrm>
          <a:prstGeom prst="rect">
            <a:avLst/>
          </a:prstGeom>
          <a:solidFill>
            <a:schemeClr val="tx1"/>
          </a:solidFill>
        </p:spPr>
        <p:txBody>
          <a:bodyPr wrap="square" rtlCol="1">
            <a:spAutoFit/>
          </a:bodyPr>
          <a:lstStyle/>
          <a:p>
            <a:pPr algn="l" rtl="0"/>
            <a:r>
              <a:rPr lang="en-US" dirty="0" smtClean="0">
                <a:solidFill>
                  <a:schemeClr val="bg1"/>
                </a:solidFill>
              </a:rPr>
              <a:t>Gerard Manley Hopkins</a:t>
            </a:r>
            <a:endParaRPr lang="ar-SA" dirty="0">
              <a:solidFill>
                <a:schemeClr val="bg1"/>
              </a:solidFill>
            </a:endParaRPr>
          </a:p>
        </p:txBody>
      </p:sp>
      <p:sp>
        <p:nvSpPr>
          <p:cNvPr id="14" name="مربع نص 13"/>
          <p:cNvSpPr txBox="1"/>
          <p:nvPr/>
        </p:nvSpPr>
        <p:spPr>
          <a:xfrm>
            <a:off x="304800" y="6324600"/>
            <a:ext cx="2438400" cy="400110"/>
          </a:xfrm>
          <a:prstGeom prst="rect">
            <a:avLst/>
          </a:prstGeom>
          <a:solidFill>
            <a:schemeClr val="tx1"/>
          </a:solidFill>
        </p:spPr>
        <p:txBody>
          <a:bodyPr wrap="square" rtlCol="1">
            <a:spAutoFit/>
          </a:bodyPr>
          <a:lstStyle/>
          <a:p>
            <a:pPr algn="ctr" rtl="0"/>
            <a:r>
              <a:rPr lang="en-US" sz="2000" dirty="0" smtClean="0">
                <a:solidFill>
                  <a:schemeClr val="bg1"/>
                </a:solidFill>
              </a:rPr>
              <a:t>Thomas Hardy</a:t>
            </a:r>
            <a:endParaRPr lang="ar-SA" sz="2000" dirty="0">
              <a:solidFill>
                <a:schemeClr val="bg1"/>
              </a:solidFill>
            </a:endParaRPr>
          </a:p>
        </p:txBody>
      </p:sp>
      <p:sp>
        <p:nvSpPr>
          <p:cNvPr id="15" name="مربع نص 14"/>
          <p:cNvSpPr txBox="1"/>
          <p:nvPr/>
        </p:nvSpPr>
        <p:spPr>
          <a:xfrm>
            <a:off x="6248400" y="6248400"/>
            <a:ext cx="2819400" cy="369332"/>
          </a:xfrm>
          <a:prstGeom prst="rect">
            <a:avLst/>
          </a:prstGeom>
          <a:solidFill>
            <a:schemeClr val="tx1"/>
          </a:solidFill>
        </p:spPr>
        <p:txBody>
          <a:bodyPr wrap="square" rtlCol="1">
            <a:spAutoFit/>
          </a:bodyPr>
          <a:lstStyle/>
          <a:p>
            <a:pPr algn="ctr" rtl="0"/>
            <a:r>
              <a:rPr lang="en-US" b="1" dirty="0" smtClean="0">
                <a:solidFill>
                  <a:schemeClr val="bg1"/>
                </a:solidFill>
              </a:rPr>
              <a:t>Christina Rossetti</a:t>
            </a:r>
            <a:endParaRPr lang="ar-SA" b="1"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54032"/>
          </a:xfrm>
        </p:spPr>
        <p:txBody>
          <a:bodyPr>
            <a:normAutofit/>
          </a:bodyPr>
          <a:lstStyle/>
          <a:p>
            <a:r>
              <a:rPr lang="en-US" sz="3200" b="1" dirty="0" smtClean="0">
                <a:solidFill>
                  <a:schemeClr val="bg1"/>
                </a:solidFill>
              </a:rPr>
              <a:t>VICTORIAN DRAMA</a:t>
            </a:r>
            <a:endParaRPr lang="ar-SA" sz="3200" b="1" dirty="0">
              <a:solidFill>
                <a:schemeClr val="bg1"/>
              </a:solidFill>
            </a:endParaRPr>
          </a:p>
        </p:txBody>
      </p:sp>
      <p:sp>
        <p:nvSpPr>
          <p:cNvPr id="3" name="عنصر نائب للمحتوى 2"/>
          <p:cNvSpPr>
            <a:spLocks noGrp="1"/>
          </p:cNvSpPr>
          <p:nvPr>
            <p:ph idx="1"/>
          </p:nvPr>
        </p:nvSpPr>
        <p:spPr>
          <a:xfrm>
            <a:off x="152400" y="1071546"/>
            <a:ext cx="8839200" cy="5557854"/>
          </a:xfrm>
        </p:spPr>
        <p:txBody>
          <a:bodyPr>
            <a:normAutofit/>
          </a:bodyPr>
          <a:lstStyle/>
          <a:p>
            <a:pPr algn="just" rtl="0">
              <a:buNone/>
            </a:pPr>
            <a:r>
              <a:rPr lang="en-US" dirty="0" smtClean="0"/>
              <a:t>		</a:t>
            </a:r>
            <a:r>
              <a:rPr lang="en-US" dirty="0" smtClean="0">
                <a:solidFill>
                  <a:schemeClr val="bg1"/>
                </a:solidFill>
                <a:latin typeface="Times New Roman" pitchFamily="18" charset="0"/>
                <a:cs typeface="Times New Roman" pitchFamily="18" charset="0"/>
              </a:rPr>
              <a:t>Throughout the nineteenth century, drama continued its decline since the Restoration period.  Most works of the period lack depth and originality.  Two playwrights are exceptions to this trend: </a:t>
            </a:r>
            <a:r>
              <a:rPr lang="en-US" dirty="0" smtClean="0">
                <a:solidFill>
                  <a:srgbClr val="FFFF00"/>
                </a:solidFill>
                <a:latin typeface="Times New Roman" pitchFamily="18" charset="0"/>
                <a:cs typeface="Times New Roman" pitchFamily="18" charset="0"/>
              </a:rPr>
              <a:t>Oscar Wild </a:t>
            </a:r>
            <a:r>
              <a:rPr lang="en-US" dirty="0" smtClean="0">
                <a:solidFill>
                  <a:schemeClr val="bg1"/>
                </a:solidFill>
                <a:latin typeface="Times New Roman" pitchFamily="18" charset="0"/>
                <a:cs typeface="Times New Roman" pitchFamily="18" charset="0"/>
              </a:rPr>
              <a:t>(1856-1900) and</a:t>
            </a:r>
            <a:r>
              <a:rPr lang="en-US" dirty="0" smtClean="0">
                <a:latin typeface="Times New Roman" pitchFamily="18" charset="0"/>
                <a:cs typeface="Times New Roman" pitchFamily="18" charset="0"/>
              </a:rPr>
              <a:t> </a:t>
            </a:r>
            <a:r>
              <a:rPr lang="en-US" dirty="0" smtClean="0">
                <a:solidFill>
                  <a:srgbClr val="FFFF00"/>
                </a:solidFill>
                <a:latin typeface="Times New Roman" pitchFamily="18" charset="0"/>
                <a:cs typeface="Times New Roman" pitchFamily="18" charset="0"/>
              </a:rPr>
              <a:t>George Bernard Shaw </a:t>
            </a:r>
            <a:r>
              <a:rPr lang="en-US" dirty="0" smtClean="0">
                <a:solidFill>
                  <a:schemeClr val="bg1"/>
                </a:solidFill>
                <a:latin typeface="Times New Roman" pitchFamily="18" charset="0"/>
                <a:cs typeface="Times New Roman" pitchFamily="18" charset="0"/>
              </a:rPr>
              <a:t>(1856-1950).</a:t>
            </a:r>
            <a:r>
              <a:rPr lang="en-US" dirty="0" smtClean="0">
                <a:latin typeface="Times New Roman" pitchFamily="18" charset="0"/>
                <a:cs typeface="Times New Roman" pitchFamily="18" charset="0"/>
              </a:rPr>
              <a:t> </a:t>
            </a:r>
            <a:r>
              <a:rPr lang="en-US" dirty="0" smtClean="0">
                <a:solidFill>
                  <a:schemeClr val="bg1"/>
                </a:solidFill>
                <a:latin typeface="Times New Roman" pitchFamily="18" charset="0"/>
                <a:cs typeface="Times New Roman" pitchFamily="18" charset="0"/>
              </a:rPr>
              <a:t>Oscar Wild’s comedies such as </a:t>
            </a:r>
            <a:r>
              <a:rPr lang="en-US" i="1" dirty="0" smtClean="0">
                <a:solidFill>
                  <a:schemeClr val="bg1"/>
                </a:solidFill>
                <a:latin typeface="Times New Roman" pitchFamily="18" charset="0"/>
                <a:cs typeface="Times New Roman" pitchFamily="18" charset="0"/>
              </a:rPr>
              <a:t>The Importance of Being Earnest</a:t>
            </a:r>
            <a:r>
              <a:rPr lang="en-US" dirty="0" smtClean="0">
                <a:solidFill>
                  <a:schemeClr val="bg1"/>
                </a:solidFill>
                <a:latin typeface="Times New Roman" pitchFamily="18" charset="0"/>
                <a:cs typeface="Times New Roman" pitchFamily="18" charset="0"/>
              </a:rPr>
              <a:t> and </a:t>
            </a:r>
            <a:r>
              <a:rPr lang="en-US" i="1" dirty="0" smtClean="0">
                <a:solidFill>
                  <a:schemeClr val="bg1"/>
                </a:solidFill>
                <a:latin typeface="Times New Roman" pitchFamily="18" charset="0"/>
                <a:cs typeface="Times New Roman" pitchFamily="18" charset="0"/>
              </a:rPr>
              <a:t>Lady Windermere's Fan</a:t>
            </a:r>
            <a:r>
              <a:rPr lang="en-US" dirty="0" smtClean="0">
                <a:solidFill>
                  <a:schemeClr val="bg1"/>
                </a:solidFill>
                <a:latin typeface="Times New Roman" pitchFamily="18" charset="0"/>
                <a:cs typeface="Times New Roman" pitchFamily="18" charset="0"/>
              </a:rPr>
              <a:t> abound in verbal polish and cynicism.  Shaw’s plays addressed such social questions as education, marriage, and the class system in a comic vein.  His works include </a:t>
            </a:r>
            <a:r>
              <a:rPr lang="en-US" i="1" dirty="0" smtClean="0">
                <a:solidFill>
                  <a:schemeClr val="bg1"/>
                </a:solidFill>
                <a:latin typeface="Times New Roman" pitchFamily="18" charset="0"/>
                <a:cs typeface="Times New Roman" pitchFamily="18" charset="0"/>
              </a:rPr>
              <a:t>Man and Superman</a:t>
            </a:r>
            <a:r>
              <a:rPr lang="en-US" dirty="0" smtClean="0">
                <a:solidFill>
                  <a:schemeClr val="bg1"/>
                </a:solidFill>
                <a:latin typeface="Times New Roman" pitchFamily="18" charset="0"/>
                <a:cs typeface="Times New Roman" pitchFamily="18" charset="0"/>
              </a:rPr>
              <a:t>, </a:t>
            </a:r>
            <a:r>
              <a:rPr lang="en-US" i="1" dirty="0" smtClean="0">
                <a:solidFill>
                  <a:schemeClr val="bg1"/>
                </a:solidFill>
                <a:latin typeface="Times New Roman" pitchFamily="18" charset="0"/>
                <a:cs typeface="Times New Roman" pitchFamily="18" charset="0"/>
              </a:rPr>
              <a:t>Pygmalion</a:t>
            </a:r>
            <a:r>
              <a:rPr lang="en-US" dirty="0" smtClean="0">
                <a:solidFill>
                  <a:schemeClr val="bg1"/>
                </a:solidFill>
                <a:latin typeface="Times New Roman" pitchFamily="18" charset="0"/>
                <a:cs typeface="Times New Roman" pitchFamily="18" charset="0"/>
              </a:rPr>
              <a:t>, and </a:t>
            </a:r>
            <a:r>
              <a:rPr lang="en-US" i="1" dirty="0" smtClean="0">
                <a:solidFill>
                  <a:schemeClr val="bg1"/>
                </a:solidFill>
                <a:latin typeface="Times New Roman" pitchFamily="18" charset="0"/>
                <a:cs typeface="Times New Roman" pitchFamily="18" charset="0"/>
              </a:rPr>
              <a:t>St. Joan</a:t>
            </a:r>
            <a:r>
              <a:rPr lang="en-US" dirty="0" smtClean="0">
                <a:solidFill>
                  <a:schemeClr val="bg1"/>
                </a:solidFill>
                <a:latin typeface="Times New Roman" pitchFamily="18" charset="0"/>
                <a:cs typeface="Times New Roman" pitchFamily="18" charset="0"/>
              </a:rPr>
              <a:t>.   </a:t>
            </a:r>
            <a:endParaRPr lang="ar-SA" dirty="0">
              <a:solidFill>
                <a:schemeClr val="bg1"/>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5643570" y="5857892"/>
            <a:ext cx="2743200" cy="646331"/>
          </a:xfrm>
          <a:prstGeom prst="rect">
            <a:avLst/>
          </a:prstGeom>
          <a:solidFill>
            <a:schemeClr val="tx1"/>
          </a:solidFill>
        </p:spPr>
        <p:txBody>
          <a:bodyPr wrap="square" rtlCol="1">
            <a:spAutoFit/>
          </a:bodyPr>
          <a:lstStyle/>
          <a:p>
            <a:pPr algn="ctr" rtl="0"/>
            <a:r>
              <a:rPr lang="en-US" b="1" dirty="0" smtClean="0">
                <a:solidFill>
                  <a:schemeClr val="bg1"/>
                </a:solidFill>
              </a:rPr>
              <a:t>George Bernard Shaw</a:t>
            </a:r>
          </a:p>
          <a:p>
            <a:pPr algn="ctr" rtl="0"/>
            <a:r>
              <a:rPr lang="en-US" dirty="0" smtClean="0">
                <a:solidFill>
                  <a:schemeClr val="bg1"/>
                </a:solidFill>
              </a:rPr>
              <a:t>(1856-1950)</a:t>
            </a:r>
            <a:endParaRPr lang="ar-SA" b="1" dirty="0">
              <a:solidFill>
                <a:schemeClr val="bg1"/>
              </a:solidFill>
            </a:endParaRPr>
          </a:p>
        </p:txBody>
      </p:sp>
      <p:sp>
        <p:nvSpPr>
          <p:cNvPr id="6" name="مربع نص 5"/>
          <p:cNvSpPr txBox="1"/>
          <p:nvPr/>
        </p:nvSpPr>
        <p:spPr>
          <a:xfrm>
            <a:off x="642910" y="5857892"/>
            <a:ext cx="2971800" cy="646331"/>
          </a:xfrm>
          <a:prstGeom prst="rect">
            <a:avLst/>
          </a:prstGeom>
          <a:solidFill>
            <a:schemeClr val="tx1"/>
          </a:solidFill>
        </p:spPr>
        <p:txBody>
          <a:bodyPr wrap="square" rtlCol="1">
            <a:spAutoFit/>
          </a:bodyPr>
          <a:lstStyle/>
          <a:p>
            <a:pPr algn="ctr" rtl="0"/>
            <a:r>
              <a:rPr lang="en-US" b="1" dirty="0" smtClean="0">
                <a:solidFill>
                  <a:schemeClr val="bg1"/>
                </a:solidFill>
              </a:rPr>
              <a:t>Oscar Wilde</a:t>
            </a:r>
          </a:p>
          <a:p>
            <a:pPr algn="ctr" rtl="0"/>
            <a:r>
              <a:rPr lang="en-US" dirty="0" smtClean="0">
                <a:solidFill>
                  <a:schemeClr val="bg1"/>
                </a:solidFill>
              </a:rPr>
              <a:t>(1856-1900)</a:t>
            </a:r>
            <a:endParaRPr lang="ar-SA" b="1" dirty="0">
              <a:solidFill>
                <a:schemeClr val="bg1"/>
              </a:solidFill>
            </a:endParaRPr>
          </a:p>
        </p:txBody>
      </p:sp>
      <p:pic>
        <p:nvPicPr>
          <p:cNvPr id="1026" name="Picture 2" descr="C:\Users\User\Desktop\wilde1.jpg"/>
          <p:cNvPicPr>
            <a:picLocks noChangeAspect="1" noChangeArrowheads="1"/>
          </p:cNvPicPr>
          <p:nvPr/>
        </p:nvPicPr>
        <p:blipFill>
          <a:blip r:embed="rId2"/>
          <a:srcRect/>
          <a:stretch>
            <a:fillRect/>
          </a:stretch>
        </p:blipFill>
        <p:spPr bwMode="auto">
          <a:xfrm>
            <a:off x="214282" y="285728"/>
            <a:ext cx="4071966" cy="5346716"/>
          </a:xfrm>
          <a:prstGeom prst="rect">
            <a:avLst/>
          </a:prstGeom>
          <a:noFill/>
        </p:spPr>
      </p:pic>
      <p:pic>
        <p:nvPicPr>
          <p:cNvPr id="2" name="Picture 3" descr="C:\Users\User\Desktop\images.jpg"/>
          <p:cNvPicPr>
            <a:picLocks noChangeAspect="1" noChangeArrowheads="1"/>
          </p:cNvPicPr>
          <p:nvPr/>
        </p:nvPicPr>
        <p:blipFill>
          <a:blip r:embed="rId3"/>
          <a:srcRect/>
          <a:stretch>
            <a:fillRect/>
          </a:stretch>
        </p:blipFill>
        <p:spPr bwMode="auto">
          <a:xfrm>
            <a:off x="4714876" y="357166"/>
            <a:ext cx="4286248" cy="521497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5943600" y="5181600"/>
            <a:ext cx="3200400" cy="646331"/>
          </a:xfrm>
          <a:prstGeom prst="rect">
            <a:avLst/>
          </a:prstGeom>
          <a:noFill/>
        </p:spPr>
        <p:txBody>
          <a:bodyPr wrap="square" rtlCol="1">
            <a:spAutoFit/>
          </a:bodyPr>
          <a:lstStyle/>
          <a:p>
            <a:pPr algn="l" rtl="0" fontAlgn="base"/>
            <a:r>
              <a:rPr lang="en-US" b="1" i="1" dirty="0" smtClean="0">
                <a:solidFill>
                  <a:schemeClr val="bg1"/>
                </a:solidFill>
              </a:rPr>
              <a:t>Ulysses and the Sirens</a:t>
            </a:r>
            <a:r>
              <a:rPr lang="en-US" b="1" dirty="0" smtClean="0">
                <a:solidFill>
                  <a:schemeClr val="bg1"/>
                </a:solidFill>
              </a:rPr>
              <a:t> </a:t>
            </a:r>
          </a:p>
          <a:p>
            <a:pPr algn="l" rtl="0" fontAlgn="base"/>
            <a:r>
              <a:rPr lang="en-US" b="1" dirty="0" smtClean="0">
                <a:solidFill>
                  <a:schemeClr val="bg1"/>
                </a:solidFill>
              </a:rPr>
              <a:t>J. M. W. Waterhouse , 1891</a:t>
            </a:r>
            <a:endParaRPr lang="en-US" b="1" dirty="0">
              <a:solidFill>
                <a:schemeClr val="bg1"/>
              </a:solidFill>
            </a:endParaRPr>
          </a:p>
        </p:txBody>
      </p:sp>
      <p:sp>
        <p:nvSpPr>
          <p:cNvPr id="51202" name="AutoShape 2" descr="http://odyssesiantravels.files.wordpress.com/2012/05/waterhouse-ulysses1.jpg?w=1014"/>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51204" name="AutoShape 4" descr="http://odyssesiantravels.files.wordpress.com/2012/05/waterhouse-ulysses1.jpg?w=1014"/>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51206" name="AutoShape 6" descr="http://odyssesiantravels.files.wordpress.com/2012/05/waterhouse-ulysses1.jpg?w=1014"/>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51208" name="AutoShape 8" descr="http://odyssesiantravels.files.wordpress.com/2012/05/waterhouse-ulysses1.jpg?w=1014"/>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51209" name="Picture 9" descr="C:\Users\lenovo1\Desktop\waterhouse-ulysses1.jpg"/>
          <p:cNvPicPr>
            <a:picLocks noChangeAspect="1" noChangeArrowheads="1"/>
          </p:cNvPicPr>
          <p:nvPr/>
        </p:nvPicPr>
        <p:blipFill>
          <a:blip r:embed="rId2" cstate="print"/>
          <a:srcRect/>
          <a:stretch>
            <a:fillRect/>
          </a:stretch>
        </p:blipFill>
        <p:spPr bwMode="auto">
          <a:xfrm>
            <a:off x="0" y="685799"/>
            <a:ext cx="9144000" cy="452691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rtl="0"/>
            <a:r>
              <a:rPr lang="en-US" b="1" dirty="0" smtClean="0">
                <a:solidFill>
                  <a:srgbClr val="FFFF00"/>
                </a:solidFill>
              </a:rPr>
              <a:t>THE VICTORIAN PERIOD</a:t>
            </a:r>
            <a:endParaRPr lang="ar-SA" b="1" dirty="0">
              <a:solidFill>
                <a:srgbClr val="FFFF00"/>
              </a:solidFill>
            </a:endParaRPr>
          </a:p>
        </p:txBody>
      </p:sp>
      <p:sp>
        <p:nvSpPr>
          <p:cNvPr id="3" name="عنصر نائب للمحتوى 2"/>
          <p:cNvSpPr>
            <a:spLocks noGrp="1"/>
          </p:cNvSpPr>
          <p:nvPr>
            <p:ph idx="1"/>
          </p:nvPr>
        </p:nvSpPr>
        <p:spPr>
          <a:xfrm>
            <a:off x="152400" y="1600200"/>
            <a:ext cx="8839200" cy="5105400"/>
          </a:xfrm>
        </p:spPr>
        <p:txBody>
          <a:bodyPr>
            <a:normAutofit fontScale="92500" lnSpcReduction="10000"/>
          </a:bodyPr>
          <a:lstStyle/>
          <a:p>
            <a:pPr algn="just" rtl="0">
              <a:buNone/>
            </a:pPr>
            <a:r>
              <a:rPr lang="en-US" dirty="0" smtClean="0"/>
              <a:t>		</a:t>
            </a:r>
            <a:r>
              <a:rPr lang="en-US" dirty="0" smtClean="0">
                <a:solidFill>
                  <a:schemeClr val="bg1"/>
                </a:solidFill>
              </a:rPr>
              <a:t>The</a:t>
            </a:r>
            <a:r>
              <a:rPr lang="en-US" dirty="0">
                <a:solidFill>
                  <a:schemeClr val="bg1"/>
                </a:solidFill>
              </a:rPr>
              <a:t> Victorian era of British history was the period of Queen Victoria's reign from </a:t>
            </a:r>
            <a:r>
              <a:rPr lang="en-US" dirty="0" smtClean="0">
                <a:solidFill>
                  <a:schemeClr val="bg1"/>
                </a:solidFill>
              </a:rPr>
              <a:t>1837 </a:t>
            </a:r>
            <a:r>
              <a:rPr lang="en-US" dirty="0">
                <a:solidFill>
                  <a:schemeClr val="bg1"/>
                </a:solidFill>
              </a:rPr>
              <a:t>until her death </a:t>
            </a:r>
            <a:r>
              <a:rPr lang="en-US" dirty="0" smtClean="0">
                <a:solidFill>
                  <a:schemeClr val="bg1"/>
                </a:solidFill>
              </a:rPr>
              <a:t>in </a:t>
            </a:r>
            <a:r>
              <a:rPr lang="en-US" dirty="0">
                <a:solidFill>
                  <a:schemeClr val="bg1"/>
                </a:solidFill>
              </a:rPr>
              <a:t>1901. It was a long period of peace, prosperity, refined </a:t>
            </a:r>
            <a:r>
              <a:rPr lang="en-US" dirty="0" smtClean="0">
                <a:solidFill>
                  <a:schemeClr val="bg1"/>
                </a:solidFill>
              </a:rPr>
              <a:t>culture, great advancements in technology, and </a:t>
            </a:r>
            <a:r>
              <a:rPr lang="en-US" dirty="0">
                <a:solidFill>
                  <a:schemeClr val="bg1"/>
                </a:solidFill>
              </a:rPr>
              <a:t>national self-confidence for Britain</a:t>
            </a:r>
            <a:r>
              <a:rPr lang="en-US" dirty="0" smtClean="0">
                <a:solidFill>
                  <a:schemeClr val="bg1"/>
                </a:solidFill>
              </a:rPr>
              <a:t>.</a:t>
            </a:r>
            <a:r>
              <a:rPr lang="en-US" dirty="0">
                <a:solidFill>
                  <a:schemeClr val="bg1"/>
                </a:solidFill>
              </a:rPr>
              <a:t>  </a:t>
            </a:r>
            <a:r>
              <a:rPr lang="en-US" dirty="0" smtClean="0">
                <a:solidFill>
                  <a:schemeClr val="bg1"/>
                </a:solidFill>
              </a:rPr>
              <a:t>During the Victorian age, Britain was the world's most powerful nation. By the end of Victoria's reign, the British empire extended over about one-fifth of the earth's surface. Like </a:t>
            </a:r>
            <a:r>
              <a:rPr lang="en-US" dirty="0">
                <a:solidFill>
                  <a:schemeClr val="bg1"/>
                </a:solidFill>
              </a:rPr>
              <a:t>Elizabethan England, Victorian England saw great expansion of wealth, power, and culture. </a:t>
            </a:r>
            <a:r>
              <a:rPr lang="en-US" dirty="0" smtClean="0">
                <a:solidFill>
                  <a:schemeClr val="bg1"/>
                </a:solidFill>
              </a:rPr>
              <a:t> But as Victorian England was a time of great ambition and grandeur, it was also a time of misery, squalor, and urban ugliness.</a:t>
            </a:r>
            <a:endParaRPr lang="ar-SA"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dangerdame.com/wp-content/uploads/2012/12/Queen-Victoria2.jpg"/>
          <p:cNvPicPr>
            <a:picLocks noChangeAspect="1" noChangeArrowheads="1"/>
          </p:cNvPicPr>
          <p:nvPr/>
        </p:nvPicPr>
        <p:blipFill>
          <a:blip r:embed="rId2" cstate="print"/>
          <a:srcRect/>
          <a:stretch>
            <a:fillRect/>
          </a:stretch>
        </p:blipFill>
        <p:spPr bwMode="auto">
          <a:xfrm>
            <a:off x="1819276" y="676276"/>
            <a:ext cx="5267324" cy="5267324"/>
          </a:xfrm>
          <a:prstGeom prst="ellipse">
            <a:avLst/>
          </a:prstGeom>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مربع نص 3"/>
          <p:cNvSpPr txBox="1"/>
          <p:nvPr/>
        </p:nvSpPr>
        <p:spPr>
          <a:xfrm>
            <a:off x="1981200" y="6019800"/>
            <a:ext cx="5105400" cy="584775"/>
          </a:xfrm>
          <a:prstGeom prst="rect">
            <a:avLst/>
          </a:prstGeom>
          <a:noFill/>
        </p:spPr>
        <p:txBody>
          <a:bodyPr wrap="square" rtlCol="1">
            <a:spAutoFit/>
          </a:bodyPr>
          <a:lstStyle/>
          <a:p>
            <a:pPr algn="ctr" rtl="0"/>
            <a:r>
              <a:rPr lang="en-US" sz="3200" b="1" dirty="0" smtClean="0">
                <a:solidFill>
                  <a:schemeClr val="bg1"/>
                </a:solidFill>
              </a:rPr>
              <a:t>Queen Victoria (1837- 1901)</a:t>
            </a:r>
            <a:endParaRPr lang="ar-SA" sz="3200"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normAutofit/>
          </a:bodyPr>
          <a:lstStyle/>
          <a:p>
            <a:pPr rtl="0"/>
            <a:r>
              <a:rPr lang="en-US" b="1" dirty="0" smtClean="0">
                <a:solidFill>
                  <a:srgbClr val="FFFF00"/>
                </a:solidFill>
              </a:rPr>
              <a:t>THE BRITISH EMPIRE</a:t>
            </a:r>
            <a:endParaRPr lang="ar-SA" b="1" dirty="0">
              <a:solidFill>
                <a:srgbClr val="FFFF00"/>
              </a:solidFill>
            </a:endParaRPr>
          </a:p>
        </p:txBody>
      </p:sp>
      <p:sp>
        <p:nvSpPr>
          <p:cNvPr id="4" name="عنصر نائب للمحتوى 3"/>
          <p:cNvSpPr>
            <a:spLocks noGrp="1"/>
          </p:cNvSpPr>
          <p:nvPr>
            <p:ph idx="1"/>
          </p:nvPr>
        </p:nvSpPr>
        <p:spPr/>
        <p:txBody>
          <a:bodyPr/>
          <a:lstStyle/>
          <a:p>
            <a:pPr algn="just" rtl="0">
              <a:buNone/>
            </a:pPr>
            <a:r>
              <a:rPr lang="en-US" dirty="0" smtClean="0"/>
              <a:t>		</a:t>
            </a:r>
            <a:r>
              <a:rPr lang="en-US" dirty="0" smtClean="0">
                <a:solidFill>
                  <a:schemeClr val="bg1"/>
                </a:solidFill>
              </a:rPr>
              <a:t>Queen Victoria ruled over a vast and expanding empire, over which, it was said, the sun never set.  The British considered the empire as a means of fulfilling the white man’s mission of civilizing the nations under their control and spreading Western values throughout the whole world.   </a:t>
            </a:r>
            <a:endParaRPr lang="ar-SA"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ritishstudies.pbworks.com/f/1241583942/British%20Empire.png"/>
          <p:cNvPicPr>
            <a:picLocks noChangeAspect="1" noChangeArrowheads="1"/>
          </p:cNvPicPr>
          <p:nvPr/>
        </p:nvPicPr>
        <p:blipFill>
          <a:blip r:embed="rId2" cstate="print"/>
          <a:srcRect/>
          <a:stretch>
            <a:fillRect/>
          </a:stretch>
        </p:blipFill>
        <p:spPr bwMode="auto">
          <a:xfrm>
            <a:off x="0" y="685799"/>
            <a:ext cx="9144000" cy="54864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rtl="0"/>
            <a:r>
              <a:rPr lang="en-US" b="1" dirty="0" smtClean="0"/>
              <a:t>THE INDUSTRIAL REVOLUTION</a:t>
            </a:r>
            <a:endParaRPr lang="ar-SA" b="1" dirty="0"/>
          </a:p>
        </p:txBody>
      </p:sp>
      <p:sp>
        <p:nvSpPr>
          <p:cNvPr id="3" name="عنصر نائب للمحتوى 2"/>
          <p:cNvSpPr>
            <a:spLocks noGrp="1"/>
          </p:cNvSpPr>
          <p:nvPr>
            <p:ph idx="1"/>
          </p:nvPr>
        </p:nvSpPr>
        <p:spPr>
          <a:xfrm>
            <a:off x="0" y="1600200"/>
            <a:ext cx="8686800" cy="4525963"/>
          </a:xfrm>
        </p:spPr>
        <p:txBody>
          <a:bodyPr>
            <a:normAutofit fontScale="92500" lnSpcReduction="10000"/>
          </a:bodyPr>
          <a:lstStyle/>
          <a:p>
            <a:pPr algn="just" rtl="0">
              <a:buNone/>
            </a:pPr>
            <a:r>
              <a:rPr lang="en-US" dirty="0" smtClean="0"/>
              <a:t>		It started at the end of the eighteenth century, when theoretical knowledge and practical technology were connected.  Scientific ideas were applied to the making of machines that transformed the way things were made and dramatically changed people’s lifestyles.  A formerly agricultural nation was now based on urban and industrial growth. But as industry grew, it was accompanied by a rapid increase in the numbers of the urban working-class poor.  Workers in the cities lived in miserable conditions.  Urban squalor and misery were signs of a massive change in the English society.  </a:t>
            </a:r>
            <a:endParaRPr lang="ar-S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honorsbrit.wikispaces.com/file/view/victorian_train.jp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339365" y="0"/>
            <a:ext cx="10180946" cy="6858000"/>
          </a:xfrm>
          <a:prstGeom prst="rect">
            <a:avLst/>
          </a:prstGeom>
          <a:noFill/>
        </p:spPr>
      </p:pic>
      <p:sp>
        <p:nvSpPr>
          <p:cNvPr id="3" name="مربع نص 2"/>
          <p:cNvSpPr txBox="1"/>
          <p:nvPr/>
        </p:nvSpPr>
        <p:spPr>
          <a:xfrm>
            <a:off x="0" y="609600"/>
            <a:ext cx="4876800" cy="707886"/>
          </a:xfrm>
          <a:prstGeom prst="rect">
            <a:avLst/>
          </a:prstGeom>
          <a:solidFill>
            <a:schemeClr val="bg1"/>
          </a:solidFill>
        </p:spPr>
        <p:txBody>
          <a:bodyPr wrap="square" rtlCol="1">
            <a:spAutoFit/>
          </a:bodyPr>
          <a:lstStyle/>
          <a:p>
            <a:pPr algn="ctr" rtl="0"/>
            <a:r>
              <a:rPr lang="en-US" sz="4000" b="1" dirty="0" smtClean="0">
                <a:solidFill>
                  <a:schemeClr val="accent6">
                    <a:lumMod val="50000"/>
                  </a:schemeClr>
                </a:solidFill>
              </a:rPr>
              <a:t>The Age of Steam</a:t>
            </a:r>
            <a:endParaRPr lang="ar-SA" sz="4000" b="1" dirty="0">
              <a:solidFill>
                <a:schemeClr val="accent6">
                  <a:lumMod val="50000"/>
                </a:schemeClr>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4033</TotalTime>
  <Words>158</Words>
  <Application>Microsoft Office PowerPoint</Application>
  <PresentationFormat>Экран (4:3)</PresentationFormat>
  <Paragraphs>77</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Апекс</vt:lpstr>
      <vt:lpstr>VICTORIAN LITERATURE</vt:lpstr>
      <vt:lpstr>CONTENTS</vt:lpstr>
      <vt:lpstr>THE VICTORIAN ERA: SOCIAL AND CULTURAL CONTEXTS</vt:lpstr>
      <vt:lpstr>THE VICTORIAN PERIOD</vt:lpstr>
      <vt:lpstr>Слайд 5</vt:lpstr>
      <vt:lpstr>THE BRITISH EMPIRE</vt:lpstr>
      <vt:lpstr>Слайд 7</vt:lpstr>
      <vt:lpstr>THE INDUSTRIAL REVOLUTION</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CULTURAL CONTEXT</vt:lpstr>
      <vt:lpstr>Слайд 30</vt:lpstr>
      <vt:lpstr>LITERATURE OF SOCIAL PROTEST</vt:lpstr>
      <vt:lpstr>THE VICTORIAN NOVEL</vt:lpstr>
      <vt:lpstr>Слайд 33</vt:lpstr>
      <vt:lpstr>VICTORIAN POETRY</vt:lpstr>
      <vt:lpstr>Слайд 35</vt:lpstr>
      <vt:lpstr>VICTORIAN DRAMA</vt:lpstr>
      <vt:lpstr>Слайд 37</vt:lpstr>
      <vt:lpstr>Слайд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LITERATURE</dc:title>
  <dc:creator>lenovo1</dc:creator>
  <cp:lastModifiedBy>Admin</cp:lastModifiedBy>
  <cp:revision>593</cp:revision>
  <dcterms:created xsi:type="dcterms:W3CDTF">2013-02-03T20:04:02Z</dcterms:created>
  <dcterms:modified xsi:type="dcterms:W3CDTF">2021-05-18T08:45:46Z</dcterms:modified>
</cp:coreProperties>
</file>